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94" r:id="rId1"/>
  </p:sldMasterIdLst>
  <p:notesMasterIdLst>
    <p:notesMasterId r:id="rId33"/>
  </p:notesMasterIdLst>
  <p:handoutMasterIdLst>
    <p:handoutMasterId r:id="rId34"/>
  </p:handoutMasterIdLst>
  <p:sldIdLst>
    <p:sldId id="817" r:id="rId2"/>
    <p:sldId id="813" r:id="rId3"/>
    <p:sldId id="783" r:id="rId4"/>
    <p:sldId id="792" r:id="rId5"/>
    <p:sldId id="812" r:id="rId6"/>
    <p:sldId id="785" r:id="rId7"/>
    <p:sldId id="786" r:id="rId8"/>
    <p:sldId id="819" r:id="rId9"/>
    <p:sldId id="787" r:id="rId10"/>
    <p:sldId id="790" r:id="rId11"/>
    <p:sldId id="806" r:id="rId12"/>
    <p:sldId id="807" r:id="rId13"/>
    <p:sldId id="808" r:id="rId14"/>
    <p:sldId id="820" r:id="rId15"/>
    <p:sldId id="821" r:id="rId16"/>
    <p:sldId id="795" r:id="rId17"/>
    <p:sldId id="804" r:id="rId18"/>
    <p:sldId id="810" r:id="rId19"/>
    <p:sldId id="799" r:id="rId20"/>
    <p:sldId id="800" r:id="rId21"/>
    <p:sldId id="801" r:id="rId22"/>
    <p:sldId id="802" r:id="rId23"/>
    <p:sldId id="803" r:id="rId24"/>
    <p:sldId id="811" r:id="rId25"/>
    <p:sldId id="816" r:id="rId26"/>
    <p:sldId id="788" r:id="rId27"/>
    <p:sldId id="814" r:id="rId28"/>
    <p:sldId id="805" r:id="rId29"/>
    <p:sldId id="822" r:id="rId30"/>
    <p:sldId id="818" r:id="rId31"/>
    <p:sldId id="809" r:id="rId32"/>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09" userDrawn="1">
          <p15:clr>
            <a:srgbClr val="A4A3A4"/>
          </p15:clr>
        </p15:guide>
        <p15:guide id="2" orient="horz" pos="3055" userDrawn="1">
          <p15:clr>
            <a:srgbClr val="A4A3A4"/>
          </p15:clr>
        </p15:guide>
        <p15:guide id="3" orient="horz" pos="3189">
          <p15:clr>
            <a:srgbClr val="A4A3A4"/>
          </p15:clr>
        </p15:guide>
        <p15:guide id="4" pos="5452" userDrawn="1">
          <p15:clr>
            <a:srgbClr val="A4A3A4"/>
          </p15:clr>
        </p15:guide>
        <p15:guide id="5" orient="horz" pos="969" userDrawn="1">
          <p15:clr>
            <a:srgbClr val="A4A3A4"/>
          </p15:clr>
        </p15:guide>
        <p15:guide id="6" pos="3457">
          <p15:clr>
            <a:srgbClr val="A4A3A4"/>
          </p15:clr>
        </p15:guide>
        <p15:guide id="7" pos="3456"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258B"/>
    <a:srgbClr val="25DFB7"/>
    <a:srgbClr val="DF5A25"/>
    <a:srgbClr val="DFDB25"/>
    <a:srgbClr val="980000"/>
    <a:srgbClr val="984C00"/>
    <a:srgbClr val="5D1682"/>
    <a:srgbClr val="0071C5"/>
    <a:srgbClr val="76B900"/>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66838" autoAdjust="0"/>
  </p:normalViewPr>
  <p:slideViewPr>
    <p:cSldViewPr snapToGrid="0">
      <p:cViewPr varScale="1">
        <p:scale>
          <a:sx n="63" d="100"/>
          <a:sy n="63" d="100"/>
        </p:scale>
        <p:origin x="1639" y="24"/>
      </p:cViewPr>
      <p:guideLst>
        <p:guide orient="horz" pos="1309"/>
        <p:guide orient="horz" pos="3055"/>
        <p:guide orient="horz" pos="3189"/>
        <p:guide pos="5452"/>
        <p:guide orient="horz" pos="969"/>
        <p:guide pos="3457"/>
        <p:guide pos="345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54"/>
    </p:cViewPr>
  </p:sorterViewPr>
  <p:notesViewPr>
    <p:cSldViewPr snapToGrid="0">
      <p:cViewPr varScale="1">
        <p:scale>
          <a:sx n="79" d="100"/>
          <a:sy n="79" d="100"/>
        </p:scale>
        <p:origin x="328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8/1/2019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afternoon everyone and welcome to this talk. </a:t>
            </a:r>
          </a:p>
          <a:p>
            <a:pPr marL="171450" indent="-171450">
              <a:buFont typeface="Arial" panose="020B0604020202020204" pitchFamily="34" charset="0"/>
              <a:buChar char="•"/>
            </a:pPr>
            <a:r>
              <a:rPr lang="en-US" dirty="0"/>
              <a:t>My name is Colin, and I work at SEED. In case you don’t know who SEED is, we’re an R&amp;D group inside Electronic Arts, and our focus is on longer term disruptive innovation for our games, with sometimes artifacts along the way as such. </a:t>
            </a:r>
          </a:p>
          <a:p>
            <a:pPr marL="171450" indent="-171450">
              <a:buFont typeface="Arial" panose="020B0604020202020204" pitchFamily="34" charset="0"/>
              <a:buChar char="•"/>
            </a:pPr>
            <a:r>
              <a:rPr lang="en-US" dirty="0"/>
              <a:t>Today I will talk about two techniques for managing texture level of detail with ray tracing.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84405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So what is a ray cone? </a:t>
            </a:r>
          </a:p>
          <a:p>
            <a:pPr marL="171450" indent="-171450">
              <a:buFont typeface="Arial" panose="020B0604020202020204" pitchFamily="34" charset="0"/>
              <a:buChar char="•"/>
            </a:pPr>
            <a:r>
              <a:rPr lang="en-CA" dirty="0"/>
              <a:t>Well it consists of a ray with an origin and a direction, a spread angle, and a width. </a:t>
            </a:r>
          </a:p>
          <a:p>
            <a:pPr marL="171450" indent="-171450">
              <a:buFont typeface="Arial" panose="020B0604020202020204" pitchFamily="34" charset="0"/>
              <a:buChar char="•"/>
            </a:pPr>
            <a:r>
              <a:rPr lang="en-CA" dirty="0"/>
              <a:t>The general idea here is to track those cone properties during reflections and refractions in the scene. At each intersection, you update the width of that cone based on the hit surface: </a:t>
            </a:r>
            <a:r>
              <a:rPr lang="en-CA" i="1" dirty="0"/>
              <a:t>concave, convex </a:t>
            </a:r>
            <a:r>
              <a:rPr lang="en-CA" dirty="0"/>
              <a:t>and the traveled distance t. </a:t>
            </a:r>
          </a:p>
          <a:p>
            <a:pPr marL="171450" indent="-171450">
              <a:buFont typeface="Arial" panose="020B0604020202020204" pitchFamily="34" charset="0"/>
              <a:buChar char="•"/>
            </a:pPr>
            <a:r>
              <a:rPr lang="en-CA" dirty="0"/>
              <a:t>That width is represented by </a:t>
            </a:r>
            <a:r>
              <a:rPr lang="en-CA" i="1" dirty="0"/>
              <a:t>w0</a:t>
            </a:r>
            <a:r>
              <a:rPr lang="en-CA" dirty="0"/>
              <a:t>, </a:t>
            </a:r>
            <a:r>
              <a:rPr lang="en-CA" i="1" dirty="0"/>
              <a:t>w1</a:t>
            </a:r>
            <a:r>
              <a:rPr lang="en-CA" dirty="0"/>
              <a:t>, and </a:t>
            </a:r>
            <a:r>
              <a:rPr lang="en-CA" i="1" dirty="0"/>
              <a:t>w2 </a:t>
            </a:r>
            <a:r>
              <a:rPr lang="en-CA" dirty="0"/>
              <a:t>in the image, and is then used when computing the </a:t>
            </a:r>
            <a:r>
              <a:rPr lang="en-CA" dirty="0" err="1"/>
              <a:t>mip</a:t>
            </a:r>
            <a:r>
              <a:rPr lang="en-CA" dirty="0"/>
              <a:t> level at that hit.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1911893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After some simplification and approximations, in the paper we demonstrate that the width of the cone at the next hit can be approximated by the width of the cone at the first hit, plus the combination of the spread angle of the cone from the eye (alpha) and the pixel spread angle at first hit (beta), multiplied by the distance from the first to the second hit. </a:t>
            </a:r>
          </a:p>
          <a:p>
            <a:pPr marL="171450" indent="-171450">
              <a:buFont typeface="Arial" panose="020B0604020202020204" pitchFamily="34" charset="0"/>
              <a:buChar char="•"/>
            </a:pPr>
            <a:r>
              <a:rPr lang="en-CA" dirty="0"/>
              <a:t>If you want to know how this is derived, check the paper. </a:t>
            </a:r>
          </a:p>
          <a:p>
            <a:pPr marL="171450" indent="-171450">
              <a:buFont typeface="Arial" panose="020B0604020202020204" pitchFamily="34" charset="0"/>
              <a:buChar char="•"/>
            </a:pPr>
            <a:r>
              <a:rPr lang="en-CA" dirty="0"/>
              <a:t>In the end it just means updating that single value in the ray payload. Here the challenge is how to compute this pixel spread angle Beta at the first hit…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1660872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And so this pixel spread angle </a:t>
            </a:r>
            <a:r>
              <a:rPr lang="sv-SE" i="1" dirty="0"/>
              <a:t>Beta</a:t>
            </a:r>
            <a:r>
              <a:rPr lang="sv-SE" dirty="0"/>
              <a:t> is inherently affected by the curvature of the hit surface. </a:t>
            </a:r>
          </a:p>
          <a:p>
            <a:pPr marL="171450" indent="-171450">
              <a:buFont typeface="Arial" panose="020B0604020202020204" pitchFamily="34" charset="0"/>
              <a:buChar char="•"/>
            </a:pPr>
            <a:r>
              <a:rPr lang="sv-SE" dirty="0"/>
              <a:t>To really represent curvature you need two values, since it’s anisotropic. In our case, we approximate this with one. </a:t>
            </a:r>
          </a:p>
          <a:p>
            <a:pPr marL="171450" indent="-171450">
              <a:buFont typeface="Arial" panose="020B0604020202020204" pitchFamily="34" charset="0"/>
              <a:buChar char="•"/>
            </a:pPr>
            <a:r>
              <a:rPr lang="sv-SE" dirty="0"/>
              <a:t>The jist of our approximation is that </a:t>
            </a:r>
            <a:r>
              <a:rPr lang="sv-SE" b="1" dirty="0"/>
              <a:t>phi divided by 2 </a:t>
            </a:r>
            <a:r>
              <a:rPr lang="sv-SE" dirty="0"/>
              <a:t>is the angular change of the normal. </a:t>
            </a:r>
          </a:p>
          <a:p>
            <a:pPr marL="171450" indent="-171450">
              <a:buFont typeface="Arial" panose="020B0604020202020204" pitchFamily="34" charset="0"/>
              <a:buChar char="•"/>
            </a:pPr>
            <a:r>
              <a:rPr lang="sv-SE" dirty="0"/>
              <a:t>This </a:t>
            </a:r>
            <a:r>
              <a:rPr lang="en-US" sz="1100" b="0" i="0" u="none" strike="noStrike" kern="1200" baseline="0" dirty="0">
                <a:solidFill>
                  <a:schemeClr val="tx1"/>
                </a:solidFill>
                <a:latin typeface="Trebuchet MS" pitchFamily="34" charset="0"/>
                <a:ea typeface="+mn-ea"/>
                <a:cs typeface="+mn-cs"/>
              </a:rPr>
              <a:t>results in change in the reflected vector </a:t>
            </a:r>
            <a:r>
              <a:rPr lang="en-US" sz="1100" b="1" i="0" u="none" strike="noStrike" kern="1200" baseline="0" dirty="0">
                <a:solidFill>
                  <a:schemeClr val="tx1"/>
                </a:solidFill>
                <a:latin typeface="Trebuchet MS" pitchFamily="34" charset="0"/>
                <a:ea typeface="+mn-ea"/>
                <a:cs typeface="+mn-cs"/>
              </a:rPr>
              <a:t>r</a:t>
            </a:r>
            <a:r>
              <a:rPr lang="en-US" sz="1100" b="0" i="0" u="none" strike="noStrike" kern="1200" baseline="0" dirty="0">
                <a:solidFill>
                  <a:schemeClr val="tx1"/>
                </a:solidFill>
                <a:latin typeface="Trebuchet MS" pitchFamily="34" charset="0"/>
                <a:ea typeface="+mn-ea"/>
                <a:cs typeface="+mn-cs"/>
              </a:rPr>
              <a:t>, so Beta is twice as large. You can see this to the right. </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But then if the ray hits a surface which is concave or convex the direction can change, and this is represented by the s-term.</a:t>
            </a:r>
            <a:endParaRPr lang="sv-SE" sz="1100" b="0" i="0" u="none" strike="noStrike" kern="1200" baseline="0" dirty="0">
              <a:solidFill>
                <a:schemeClr val="tx1"/>
              </a:solidFill>
              <a:latin typeface="Trebuchet MS" pitchFamily="34" charset="0"/>
              <a:ea typeface="+mn-ea"/>
              <a:cs typeface="+mn-cs"/>
            </a:endParaRPr>
          </a:p>
          <a:p>
            <a:pPr marL="171450" indent="-171450">
              <a:buFont typeface="Arial" panose="020B0604020202020204" pitchFamily="34" charset="0"/>
              <a:buChar char="•"/>
            </a:pPr>
            <a:r>
              <a:rPr lang="en-CA" sz="1100" b="0" i="0" u="none" strike="noStrike" kern="1200" baseline="0" dirty="0">
                <a:solidFill>
                  <a:schemeClr val="tx1"/>
                </a:solidFill>
                <a:latin typeface="Trebuchet MS" pitchFamily="34" charset="0"/>
                <a:ea typeface="+mn-ea"/>
                <a:cs typeface="+mn-cs"/>
              </a:rPr>
              <a:t>The </a:t>
            </a:r>
            <a:r>
              <a:rPr lang="en-US" sz="1100" b="0" i="0" u="none" strike="noStrike" kern="1200" baseline="0" dirty="0">
                <a:solidFill>
                  <a:schemeClr val="tx1"/>
                </a:solidFill>
                <a:latin typeface="Trebuchet MS" pitchFamily="34" charset="0"/>
                <a:ea typeface="+mn-ea"/>
                <a:cs typeface="+mn-cs"/>
              </a:rPr>
              <a:t>rationale behind this s-term is that partial derivatives of the position and the normal have approximately the same direction when the local geometry is convex and approximately opposite directions when it is concave</a:t>
            </a:r>
            <a:r>
              <a:rPr lang="en-CA" sz="1100" b="0" i="0" u="none" strike="noStrike" kern="1200" baseline="0" dirty="0">
                <a:solidFill>
                  <a:schemeClr val="tx1"/>
                </a:solidFill>
                <a:latin typeface="Trebuchet MS" pitchFamily="34" charset="0"/>
                <a:ea typeface="+mn-ea"/>
                <a:cs typeface="+mn-cs"/>
              </a:rPr>
              <a:t>. </a:t>
            </a:r>
          </a:p>
          <a:p>
            <a:pPr marL="171450" indent="-171450">
              <a:buFont typeface="Arial" panose="020B0604020202020204" pitchFamily="34" charset="0"/>
              <a:buChar char="•"/>
            </a:pPr>
            <a:r>
              <a:rPr lang="en-CA" sz="1100" b="0" i="0" u="none" strike="noStrike" kern="1200" baseline="0" dirty="0">
                <a:solidFill>
                  <a:schemeClr val="tx1"/>
                </a:solidFill>
                <a:latin typeface="Trebuchet MS" pitchFamily="34" charset="0"/>
                <a:ea typeface="+mn-ea"/>
                <a:cs typeface="+mn-cs"/>
              </a:rPr>
              <a:t>So </a:t>
            </a:r>
            <a:r>
              <a:rPr lang="sv-SE" dirty="0"/>
              <a:t>positive is convex, and a negative is concave. </a:t>
            </a:r>
          </a:p>
          <a:p>
            <a:pPr marL="171450" indent="-171450">
              <a:buFont typeface="Arial" panose="020B0604020202020204" pitchFamily="34" charset="0"/>
              <a:buChar char="•"/>
            </a:pPr>
            <a:r>
              <a:rPr lang="sv-SE" dirty="0"/>
              <a:t>This s-term is a heuristic, and relies on the normal of the g-buffer, which means we only compute it at the first it. Again check the paper for the full derivation.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2905398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putting it all together, the </a:t>
            </a:r>
            <a:r>
              <a:rPr lang="en-US" dirty="0" err="1"/>
              <a:t>mip</a:t>
            </a:r>
            <a:r>
              <a:rPr lang="en-US" dirty="0"/>
              <a:t> level </a:t>
            </a:r>
            <a:r>
              <a:rPr lang="en-US" b="1" dirty="0"/>
              <a:t>lambda</a:t>
            </a:r>
            <a:r>
              <a:rPr lang="en-US" dirty="0"/>
              <a:t> is used as input in the texture sample function, and computed using the log2 of the width of the cone, minus the log2 of the dot product of the normal and ray direction, added by the triangle LOD term.</a:t>
            </a:r>
          </a:p>
          <a:p>
            <a:pPr marL="171450" indent="-171450">
              <a:buFont typeface="Arial" panose="020B0604020202020204" pitchFamily="34" charset="0"/>
              <a:buChar char="•"/>
            </a:pPr>
            <a:r>
              <a:rPr lang="en-US" dirty="0"/>
              <a:t>This triangle LOD term comes from </a:t>
            </a:r>
            <a:r>
              <a:rPr lang="en-US" dirty="0" err="1"/>
              <a:t>Ewins</a:t>
            </a:r>
            <a:r>
              <a:rPr lang="en-US" dirty="0"/>
              <a:t> 1998, and takes changes in triangle vertices and texture coordinates into account.</a:t>
            </a: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2099662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100" b="0" i="0" u="none" strike="noStrike" kern="1200" baseline="0" dirty="0">
                <a:solidFill>
                  <a:schemeClr val="tx1"/>
                </a:solidFill>
                <a:latin typeface="Trebuchet MS" pitchFamily="34" charset="0"/>
                <a:ea typeface="+mn-ea"/>
                <a:cs typeface="+mn-cs"/>
              </a:rPr>
              <a:t>Interlude. So </a:t>
            </a:r>
            <a:r>
              <a:rPr lang="en-CA" sz="1100" b="0" i="0" u="none" strike="noStrike" kern="1200" baseline="0" dirty="0" err="1">
                <a:solidFill>
                  <a:schemeClr val="tx1"/>
                </a:solidFill>
                <a:latin typeface="Trebuchet MS" pitchFamily="34" charset="0"/>
                <a:ea typeface="+mn-ea"/>
                <a:cs typeface="+mn-cs"/>
              </a:rPr>
              <a:t>Ewins</a:t>
            </a:r>
            <a:r>
              <a:rPr lang="en-CA" sz="1100" b="0" i="0" u="none" strike="noStrike" kern="1200" baseline="0" dirty="0">
                <a:solidFill>
                  <a:schemeClr val="tx1"/>
                </a:solidFill>
                <a:latin typeface="Trebuchet MS" pitchFamily="34" charset="0"/>
                <a:ea typeface="+mn-ea"/>
                <a:cs typeface="+mn-cs"/>
              </a:rPr>
              <a:t> and </a:t>
            </a:r>
            <a:r>
              <a:rPr lang="en-CA" sz="1100" b="0" i="0" u="none" strike="noStrike" kern="1200" baseline="0" dirty="0" err="1">
                <a:solidFill>
                  <a:schemeClr val="tx1"/>
                </a:solidFill>
                <a:latin typeface="Trebuchet MS" pitchFamily="34" charset="0"/>
                <a:ea typeface="+mn-ea"/>
                <a:cs typeface="+mn-cs"/>
              </a:rPr>
              <a:t>otherspresented</a:t>
            </a:r>
            <a:r>
              <a:rPr lang="en-CA" sz="1100" b="0" i="0" u="none" strike="noStrike" kern="1200" baseline="0" dirty="0">
                <a:solidFill>
                  <a:schemeClr val="tx1"/>
                </a:solidFill>
                <a:latin typeface="Trebuchet MS" pitchFamily="34" charset="0"/>
                <a:ea typeface="+mn-ea"/>
                <a:cs typeface="+mn-cs"/>
              </a:rPr>
              <a:t> various approximations for texture LOD</a:t>
            </a:r>
          </a:p>
          <a:p>
            <a:pPr marL="171450" indent="-171450">
              <a:buFont typeface="Arial" panose="020B0604020202020204" pitchFamily="34" charset="0"/>
              <a:buChar char="•"/>
            </a:pPr>
            <a:r>
              <a:rPr lang="en-CA" sz="1100" b="0" i="0" u="none" strike="noStrike" kern="1200" baseline="0" dirty="0">
                <a:solidFill>
                  <a:schemeClr val="tx1"/>
                </a:solidFill>
                <a:latin typeface="Trebuchet MS" pitchFamily="34" charset="0"/>
                <a:ea typeface="+mn-ea"/>
                <a:cs typeface="+mn-cs"/>
              </a:rPr>
              <a:t>They describe a crude </a:t>
            </a:r>
            <a:r>
              <a:rPr lang="en-US" sz="1100" b="0" i="0" u="none" strike="noStrike" kern="1200" baseline="0" dirty="0">
                <a:solidFill>
                  <a:schemeClr val="tx1"/>
                </a:solidFill>
                <a:latin typeface="Trebuchet MS" pitchFamily="34" charset="0"/>
                <a:ea typeface="+mn-ea"/>
                <a:cs typeface="+mn-cs"/>
              </a:rPr>
              <a:t>approximation using a single LOD for an entire triangle. And this is what this equation is</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Here, w and h are the texture width and height</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 is the texture coordinate</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Ta is twice the </a:t>
            </a:r>
            <a:r>
              <a:rPr lang="en-US" sz="1100" b="0" i="0" u="none" strike="noStrike" kern="1200" baseline="0" dirty="0" err="1">
                <a:solidFill>
                  <a:schemeClr val="tx1"/>
                </a:solidFill>
                <a:latin typeface="Trebuchet MS" pitchFamily="34" charset="0"/>
                <a:ea typeface="+mn-ea"/>
                <a:cs typeface="+mn-cs"/>
              </a:rPr>
              <a:t>texel</a:t>
            </a:r>
            <a:r>
              <a:rPr lang="en-US" sz="1100" b="0" i="0" u="none" strike="noStrike" kern="1200" baseline="0" dirty="0">
                <a:solidFill>
                  <a:schemeClr val="tx1"/>
                </a:solidFill>
                <a:latin typeface="Trebuchet MS" pitchFamily="34" charset="0"/>
                <a:ea typeface="+mn-ea"/>
                <a:cs typeface="+mn-cs"/>
              </a:rPr>
              <a:t> space area in screen space, and Pa is twice the triangle area in screen space</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Pa can also be simplified and computed directly from world space positions</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We exploit this, so now delta gives a one-to-one mapping between pixels and </a:t>
            </a:r>
            <a:r>
              <a:rPr lang="en-US" sz="1100" b="0" i="0" u="none" strike="noStrike" kern="1200" baseline="0" dirty="0" err="1">
                <a:solidFill>
                  <a:schemeClr val="tx1"/>
                </a:solidFill>
                <a:latin typeface="Trebuchet MS" pitchFamily="34" charset="0"/>
                <a:ea typeface="+mn-ea"/>
                <a:cs typeface="+mn-cs"/>
              </a:rPr>
              <a:t>texels</a:t>
            </a:r>
            <a:r>
              <a:rPr lang="en-US" sz="1100" b="0" i="0" u="none" strike="noStrike" kern="1200" baseline="0" dirty="0">
                <a:solidFill>
                  <a:schemeClr val="tx1"/>
                </a:solidFill>
                <a:latin typeface="Trebuchet MS" pitchFamily="34" charset="0"/>
                <a:ea typeface="+mn-ea"/>
                <a:cs typeface="+mn-cs"/>
              </a:rPr>
              <a:t> if the triangle lies on the z = 1 plane. </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In this case, Delta can be considered as a base texture level of detail of the triangle.</a:t>
            </a:r>
          </a:p>
          <a:p>
            <a:pPr marL="171450" indent="-171450">
              <a:buFont typeface="Arial" panose="020B0604020202020204" pitchFamily="34" charset="0"/>
              <a:buChar char="•"/>
            </a:pPr>
            <a:r>
              <a:rPr lang="en-US" dirty="0"/>
              <a:t>For example, if a triangle becomes twice as large, then the base LOD will decrease by one.</a:t>
            </a: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819496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Again, putting it all together, this is what the final equation looks like</a:t>
            </a:r>
          </a:p>
          <a:p>
            <a:pPr marL="171450" indent="-171450">
              <a:buFont typeface="Arial" panose="020B0604020202020204" pitchFamily="34" charset="0"/>
              <a:buChar char="•"/>
            </a:pPr>
            <a:r>
              <a:rPr lang="en-US" dirty="0"/>
              <a:t>So a triangle LOD term, a distance-based term, and an orientation-based term.</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This per-triangle LOD can be computed in advance for static models and accessed in the shader. In our work we actually just recompute it each time a closest hit on a triangle is found.</a:t>
            </a:r>
            <a:endParaRPr lang="en-CA" dirty="0"/>
          </a:p>
          <a:p>
            <a:endParaRPr lang="en-CA"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2049725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look at some visual results.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205852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To make sure our approach works, we validate against ground truth. </a:t>
            </a:r>
          </a:p>
          <a:p>
            <a:pPr marL="171450" indent="-171450">
              <a:buFont typeface="Arial" panose="020B0604020202020204" pitchFamily="34" charset="0"/>
              <a:buChar char="•"/>
            </a:pPr>
            <a:r>
              <a:rPr lang="sv-SE" dirty="0"/>
              <a:t>Here we consider PBRT to be the reference, and validate against their implementation of ray differentials. </a:t>
            </a:r>
          </a:p>
          <a:p>
            <a:pPr marL="171450" indent="-171450">
              <a:buFont typeface="Arial" panose="020B0604020202020204" pitchFamily="34" charset="0"/>
              <a:buChar char="•"/>
            </a:pPr>
            <a:r>
              <a:rPr lang="sv-SE" dirty="0"/>
              <a:t>A rainbow shows which mip level is selected. Overall its quite similar. </a:t>
            </a:r>
            <a:endParaRPr lang="sv-SE" sz="1100" b="0" i="0" u="none" strike="noStrike" kern="1200" baseline="0" dirty="0">
              <a:solidFill>
                <a:schemeClr val="tx1"/>
              </a:solidFill>
              <a:latin typeface="Trebuchet MS" pitchFamily="34" charset="0"/>
              <a:ea typeface="+mn-ea"/>
              <a:cs typeface="+mn-cs"/>
            </a:endParaRP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The three images to the right match quite well, but </a:t>
            </a:r>
            <a:r>
              <a:rPr lang="en-US" sz="1100" b="0" i="0" u="none" strike="noStrike" kern="1200" baseline="0" dirty="0" err="1">
                <a:solidFill>
                  <a:schemeClr val="tx1"/>
                </a:solidFill>
                <a:latin typeface="Trebuchet MS" pitchFamily="34" charset="0"/>
                <a:ea typeface="+mn-ea"/>
                <a:cs typeface="+mn-cs"/>
              </a:rPr>
              <a:t>RayCones</a:t>
            </a:r>
            <a:r>
              <a:rPr lang="en-US" sz="1100" b="0" i="0" u="none" strike="noStrike" kern="1200" baseline="0" dirty="0">
                <a:solidFill>
                  <a:schemeClr val="tx1"/>
                </a:solidFill>
                <a:latin typeface="Trebuchet MS" pitchFamily="34" charset="0"/>
                <a:ea typeface="+mn-ea"/>
                <a:cs typeface="+mn-cs"/>
              </a:rPr>
              <a:t> is a bit different, in particular in the recursive intersections. </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You probably expected this difference as well, since reflections are assumed to be planar after the first bounce for this method.</a:t>
            </a:r>
            <a:endParaRPr lang="sv-SE"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1795226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To the left, point sampled mip0 and to the right, ground truth at 1024 samples per pixel</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1228606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Here with ray cones.</a:t>
            </a:r>
          </a:p>
          <a:p>
            <a:r>
              <a:rPr lang="sv-SE" dirty="0"/>
              <a:t>Looks pretty good!</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253786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Before we begin I would like to acknowledge that the result of this paper and presentation comes from a really great collaboration with Tomas </a:t>
            </a:r>
            <a:r>
              <a:rPr lang="en-CA" dirty="0" err="1"/>
              <a:t>Akenine</a:t>
            </a:r>
            <a:r>
              <a:rPr lang="en-CA" dirty="0"/>
              <a:t>-Moller’s group at NVIDIA Research and SEED, that happened as both groups were fiddling with the prototype ray tracing hardware. </a:t>
            </a:r>
          </a:p>
          <a:p>
            <a:pPr marL="171450" indent="-171450">
              <a:buFont typeface="Arial" panose="020B0604020202020204" pitchFamily="34" charset="0"/>
              <a:buChar char="•"/>
            </a:pPr>
            <a:r>
              <a:rPr lang="en-CA" dirty="0"/>
              <a:t>This ”texture LOD problem” evolved from discussions with Tomasz Stachowiak previously at SEED, to my questionable table corner napkin math (of which I’ll spare you the details), to </a:t>
            </a:r>
            <a:r>
              <a:rPr lang="en-CA" i="1" dirty="0"/>
              <a:t>Aaron Lefohn </a:t>
            </a:r>
            <a:r>
              <a:rPr lang="en-CA" dirty="0"/>
              <a:t>mentioning that Tomas and his team were also looking at this problem. </a:t>
            </a:r>
          </a:p>
          <a:p>
            <a:pPr marL="171450" indent="-171450">
              <a:buFont typeface="Arial" panose="020B0604020202020204" pitchFamily="34" charset="0"/>
              <a:buChar char="•"/>
            </a:pPr>
            <a:r>
              <a:rPr lang="en-CA" dirty="0"/>
              <a:t>In the end, actual proper math by Tomas, but also with Jim, Magnus, Robert and Tero. So thanks to my co-authors for the paper and helping with this presentation.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409056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And now with ray differentials. A bit sharper than ray cones here.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2073153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same now, with one favorite aliasing shape for ray tracing: </a:t>
            </a:r>
            <a:r>
              <a:rPr lang="sv-SE" i="1" dirty="0"/>
              <a:t>hyperboloid parabolla </a:t>
            </a:r>
            <a:r>
              <a:rPr lang="sv-SE" dirty="0"/>
              <a:t>(or diabolic paraboloid </a:t>
            </a:r>
            <a:r>
              <a:rPr lang="sv-SE" dirty="0">
                <a:sym typeface="Wingdings" panose="05000000000000000000" pitchFamily="2" charset="2"/>
              </a:rPr>
              <a:t>).</a:t>
            </a:r>
          </a:p>
          <a:p>
            <a:r>
              <a:rPr lang="sv-SE" dirty="0"/>
              <a:t>Mip 0, quite nasty in the curve there.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3048682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Here with ray cones. </a:t>
            </a:r>
          </a:p>
          <a:p>
            <a:pPr marL="171450" indent="-171450">
              <a:buFont typeface="Arial" panose="020B0604020202020204" pitchFamily="34" charset="0"/>
              <a:buChar char="•"/>
            </a:pPr>
            <a:r>
              <a:rPr lang="sv-SE" dirty="0"/>
              <a:t>This is a difficult surface, since it’s </a:t>
            </a:r>
            <a:r>
              <a:rPr lang="sv-SE" dirty="0">
                <a:sym typeface="Wingdings" panose="05000000000000000000" pitchFamily="2" charset="2"/>
              </a:rPr>
              <a:t>both convex and concave in all points</a:t>
            </a:r>
          </a:p>
          <a:p>
            <a:pPr marL="171450" indent="-171450">
              <a:buFont typeface="Arial" panose="020B0604020202020204" pitchFamily="34" charset="0"/>
              <a:buChar char="•"/>
            </a:pPr>
            <a:r>
              <a:rPr lang="sv-SE" dirty="0">
                <a:sym typeface="Wingdings" panose="05000000000000000000" pitchFamily="2" charset="2"/>
              </a:rPr>
              <a:t>You can see recursive reflections in the surface as well (to the left).</a:t>
            </a:r>
            <a:endParaRPr lang="sv-SE"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4177040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And with ray differentials, a bit sharper. Even at 1024 samples per pixel it’s still not perfect. </a:t>
            </a:r>
          </a:p>
          <a:p>
            <a:r>
              <a:rPr lang="sv-SE" dirty="0"/>
              <a:t>In the paper you can find more comparison images.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339566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But you’ll say: “But Colin… those are really simple materials”.</a:t>
            </a:r>
          </a:p>
          <a:p>
            <a:pPr marL="171450" indent="-171450">
              <a:buFont typeface="Arial" panose="020B0604020202020204" pitchFamily="34" charset="0"/>
              <a:buChar char="•"/>
            </a:pPr>
            <a:r>
              <a:rPr lang="en-CA" dirty="0"/>
              <a:t>“</a:t>
            </a:r>
            <a:r>
              <a:rPr lang="en-CA" dirty="0" err="1"/>
              <a:t>Yiss</a:t>
            </a:r>
            <a:r>
              <a:rPr lang="en-CA" dirty="0"/>
              <a:t>…”</a:t>
            </a:r>
          </a:p>
          <a:p>
            <a:pPr marL="171450" indent="-171450">
              <a:buFont typeface="Arial" panose="020B0604020202020204" pitchFamily="34" charset="0"/>
              <a:buChar char="•"/>
            </a:pPr>
            <a:r>
              <a:rPr lang="en-CA" dirty="0"/>
              <a:t>Actually our SEED DXR launch demo “PICA </a:t>
            </a:r>
            <a:r>
              <a:rPr lang="en-CA" dirty="0" err="1"/>
              <a:t>PICA</a:t>
            </a:r>
            <a:r>
              <a:rPr lang="en-CA" dirty="0"/>
              <a:t>” used ray cones for texture LOD.</a:t>
            </a:r>
          </a:p>
          <a:p>
            <a:pPr marL="171450" indent="-171450">
              <a:buFont typeface="Arial" panose="020B0604020202020204" pitchFamily="34" charset="0"/>
              <a:buChar char="•"/>
            </a:pPr>
            <a:r>
              <a:rPr lang="en-CA" dirty="0"/>
              <a:t>This worked with our multi-layer material model, which supported stochastic sampling of 3 layers</a:t>
            </a:r>
          </a:p>
          <a:p>
            <a:pPr marL="171450" indent="-171450">
              <a:buFont typeface="Arial" panose="020B0604020202020204" pitchFamily="34" charset="0"/>
              <a:buChar char="•"/>
            </a:pPr>
            <a:r>
              <a:rPr lang="en-CA" dirty="0"/>
              <a:t>I recommend you check seed.ea.com for more details on our hybrid rendering pipeline, reflections, and how we put it all together.</a:t>
            </a:r>
          </a:p>
          <a:p>
            <a:pPr marL="171450" indent="-171450">
              <a:buFont typeface="Arial" panose="020B0604020202020204" pitchFamily="34" charset="0"/>
              <a:buChar char="•"/>
            </a:pPr>
            <a:r>
              <a:rPr lang="en-CA" dirty="0"/>
              <a:t>We also did a bunch of denoising in our demo, so texture LOD will not be your savior for making your stochastic sampling noise free. </a:t>
            </a:r>
          </a:p>
          <a:p>
            <a:pPr marL="171450" indent="-171450">
              <a:buFont typeface="Arial" panose="020B0604020202020204" pitchFamily="34" charset="0"/>
              <a:buChar char="•"/>
            </a:pPr>
            <a:r>
              <a:rPr lang="en-CA" dirty="0"/>
              <a:t>But it definitely helps.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2029946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t>Now let’s look at some results in motion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t>You can see the </a:t>
            </a:r>
            <a:r>
              <a:rPr lang="en-CA" dirty="0" err="1"/>
              <a:t>mip</a:t>
            </a:r>
            <a:r>
              <a:rPr lang="en-CA" dirty="0"/>
              <a:t> visualization</a:t>
            </a:r>
          </a:p>
          <a:p>
            <a:pPr marL="171450" indent="-171450">
              <a:buFont typeface="Arial" panose="020B0604020202020204" pitchFamily="34" charset="0"/>
              <a:buChar char="•"/>
            </a:pPr>
            <a:r>
              <a:rPr lang="en-CA" sz="1100" b="0" i="0" u="none" strike="noStrike" kern="1200" baseline="0" dirty="0">
                <a:solidFill>
                  <a:schemeClr val="tx1"/>
                </a:solidFill>
                <a:latin typeface="Trebuchet MS" pitchFamily="34" charset="0"/>
                <a:ea typeface="+mn-ea"/>
                <a:cs typeface="+mn-cs"/>
              </a:rPr>
              <a:t>EWA is an elliptical weighted av</a:t>
            </a:r>
            <a:r>
              <a:rPr lang="en-US" sz="1100" b="0" i="0" u="none" strike="noStrike" kern="1200" baseline="0" dirty="0" err="1">
                <a:solidFill>
                  <a:schemeClr val="tx1"/>
                </a:solidFill>
                <a:latin typeface="Trebuchet MS" pitchFamily="34" charset="0"/>
                <a:ea typeface="+mn-ea"/>
                <a:cs typeface="+mn-cs"/>
              </a:rPr>
              <a:t>erage</a:t>
            </a:r>
            <a:r>
              <a:rPr lang="en-US" sz="1100" b="0" i="0" u="none" strike="noStrike" kern="1200" baseline="0" dirty="0">
                <a:solidFill>
                  <a:schemeClr val="tx1"/>
                </a:solidFill>
                <a:latin typeface="Trebuchet MS" pitchFamily="34" charset="0"/>
                <a:ea typeface="+mn-ea"/>
                <a:cs typeface="+mn-cs"/>
              </a:rPr>
              <a:t> filter, from Greene and </a:t>
            </a:r>
            <a:r>
              <a:rPr lang="en-US" sz="1100" b="0" i="0" u="none" strike="noStrike" kern="1200" baseline="0" dirty="0" err="1">
                <a:solidFill>
                  <a:schemeClr val="tx1"/>
                </a:solidFill>
                <a:latin typeface="Trebuchet MS" pitchFamily="34" charset="0"/>
                <a:ea typeface="+mn-ea"/>
                <a:cs typeface="+mn-cs"/>
              </a:rPr>
              <a:t>Heckbert</a:t>
            </a:r>
            <a:r>
              <a:rPr lang="en-US" sz="1100" b="0" i="0" u="none" strike="noStrike" kern="1200" baseline="0" dirty="0">
                <a:solidFill>
                  <a:schemeClr val="tx1"/>
                </a:solidFill>
                <a:latin typeface="Trebuchet MS" pitchFamily="34" charset="0"/>
                <a:ea typeface="+mn-ea"/>
                <a:cs typeface="+mn-cs"/>
              </a:rPr>
              <a:t>, which is often considered the method with best quality and reasonable performance. </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EWA computes an elliptical footprint in texture space and samples the mipmap using several lookups with Gaussian weights. </a:t>
            </a: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1341535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Performance wise, ray differentials with the first pass using the g-buffer adds about 2x the cost compared to ray cones</a:t>
            </a:r>
          </a:p>
          <a:p>
            <a:pPr marL="171450" indent="-171450">
              <a:buFont typeface="Arial" panose="020B0604020202020204" pitchFamily="34" charset="0"/>
              <a:buChar char="•"/>
            </a:pPr>
            <a:r>
              <a:rPr lang="en-CA" dirty="0"/>
              <a:t>Ray differentials with ray traced eye rays adds about 3x the cost compared to ray cones.</a:t>
            </a:r>
          </a:p>
          <a:p>
            <a:pPr marL="171450" indent="-171450">
              <a:buFont typeface="Arial" panose="020B0604020202020204" pitchFamily="34" charset="0"/>
              <a:buChar char="•"/>
            </a:pPr>
            <a:r>
              <a:rPr lang="en-CA" dirty="0"/>
              <a:t>This is computed on a pretty beefy GPU, a 2080TI in 4K.</a:t>
            </a:r>
          </a:p>
          <a:p>
            <a:pPr marL="171450" indent="-171450">
              <a:buFont typeface="Arial" panose="020B0604020202020204" pitchFamily="34" charset="0"/>
              <a:buChar char="•"/>
            </a:pPr>
            <a:r>
              <a:rPr lang="en-CA" dirty="0"/>
              <a:t>Here, mip0 sampling cost is low due to very simple materials in the test scenes in PBRT.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1298812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 attentive listener will already think about several improvements. </a:t>
            </a:r>
          </a:p>
          <a:p>
            <a:pPr marL="171450" indent="-171450">
              <a:buFont typeface="Arial" panose="020B0604020202020204" pitchFamily="34" charset="0"/>
              <a:buChar char="•"/>
            </a:pPr>
            <a:r>
              <a:rPr lang="en-CA" dirty="0"/>
              <a:t>Better handling of triangle LOD for animated materials comes to mind. </a:t>
            </a:r>
          </a:p>
          <a:p>
            <a:pPr marL="171450" indent="-171450">
              <a:buFont typeface="Arial" panose="020B0604020202020204" pitchFamily="34" charset="0"/>
              <a:buChar char="•"/>
            </a:pPr>
            <a:r>
              <a:rPr lang="en-CA" dirty="0"/>
              <a:t>I’m sure you can think of other future improvements too.</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1642430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Here’s some code to achieve this.</a:t>
            </a:r>
          </a:p>
          <a:p>
            <a:pPr marL="171450" indent="-171450">
              <a:buFont typeface="Arial" panose="020B0604020202020204" pitchFamily="34" charset="0"/>
              <a:buChar char="•"/>
            </a:pPr>
            <a:r>
              <a:rPr lang="en-CA" dirty="0"/>
              <a:t>But it’s all in paper</a:t>
            </a:r>
          </a:p>
          <a:p>
            <a:pPr marL="171450" indent="-171450">
              <a:buFont typeface="Arial" panose="020B0604020202020204" pitchFamily="34" charset="0"/>
              <a:buChar char="•"/>
            </a:pPr>
            <a:r>
              <a:rPr lang="en-CA" dirty="0"/>
              <a:t>We also plan to release a demo soon in </a:t>
            </a:r>
            <a:r>
              <a:rPr lang="en-CA" dirty="0" err="1"/>
              <a:t>Falcor</a:t>
            </a: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1997770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In conclusion, we can see that texture filtering is as important for ray tracing as it is for rasterization. </a:t>
            </a:r>
          </a:p>
          <a:p>
            <a:pPr marL="171450" indent="-171450">
              <a:buFont typeface="Arial" panose="020B0604020202020204" pitchFamily="34" charset="0"/>
              <a:buChar char="•"/>
            </a:pPr>
            <a:r>
              <a:rPr lang="en-CA" dirty="0"/>
              <a:t>Our paper discusses two viable methods, and code is provided. </a:t>
            </a:r>
          </a:p>
          <a:p>
            <a:pPr marL="171450" indent="-171450">
              <a:buFont typeface="Arial" panose="020B0604020202020204" pitchFamily="34" charset="0"/>
              <a:buChar char="•"/>
            </a:pPr>
            <a:r>
              <a:rPr lang="en-CA" dirty="0"/>
              <a:t>Overall we chose ray cones for their simplicity and low memory footprint, which keeps the payload small,  which is important for performance and because you can use that memory for other stuff, and because they are faster than ray differentials. This is especially important since we have a ton of textures to sample. </a:t>
            </a:r>
          </a:p>
          <a:p>
            <a:pPr marL="171450" indent="-171450">
              <a:buFont typeface="Arial" panose="020B0604020202020204" pitchFamily="34" charset="0"/>
              <a:buChar char="•"/>
            </a:pPr>
            <a:r>
              <a:rPr lang="en-CA" dirty="0"/>
              <a:t>On the flip side if you are willing to spend a bit more cycles here, don’t mind using more payload memory, and need a bit more accuracy, ray differentials can be an option too. </a:t>
            </a:r>
          </a:p>
          <a:p>
            <a:pPr marL="171450" indent="-171450">
              <a:buFont typeface="Arial" panose="020B0604020202020204" pitchFamily="34" charset="0"/>
              <a:buChar char="•"/>
            </a:pPr>
            <a:r>
              <a:rPr lang="en-CA" dirty="0"/>
              <a:t>I also recommend checking the extension to this paper by Tomas in the book, on applying ray cones and ray differentials for environment map filtering.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202213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So we can all agree that texturing is a vital aspect of most graphics applications.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I mean, most if not all game materials these days sample several textures, at different texel-to-pixel ratio.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As a discretized representation of color on an object, we want to avoid aliasing when sampling these textures.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So far we have a well-known mechanism here, which is mipmapping. Invented by the late-and-great Lance Williams in 1983, this seminal idea of pyramidal sampling has been supported by hardware for several GPU generations.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To be able to select which mip level, </a:t>
            </a:r>
            <a:r>
              <a:rPr lang="sv-SE" i="1" dirty="0"/>
              <a:t>Lambda </a:t>
            </a:r>
            <a:r>
              <a:rPr lang="sv-SE" i="0" dirty="0"/>
              <a:t>in the equation here, </a:t>
            </a:r>
            <a:r>
              <a:rPr lang="sv-SE" dirty="0"/>
              <a:t>for proper pixel-to-texel ratio, you have to compute a footprint which represents this ratio.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With rasterization, this differential-based footprint is computed with the 2x2 pixel quad, basically the horizontal and vertical differences in that quad. The equation below from literature computes this footprint, and then choosen to sample the mip pyramid.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sv-SE"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So, with rasterization, the GPU handles this for you... </a:t>
            </a: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2376755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If you find this kind of R&amp;D work interesting, you should know that SEED and NVIDIA are both hiring.</a:t>
            </a:r>
          </a:p>
          <a:p>
            <a:pPr marL="171450" indent="-171450">
              <a:buFont typeface="Arial" panose="020B0604020202020204" pitchFamily="34" charset="0"/>
              <a:buChar char="•"/>
            </a:pPr>
            <a:r>
              <a:rPr lang="en-CA" dirty="0"/>
              <a:t>Want to thank my coauthors, but Eric Haines and Alex Hyder for inviting me to present this for the team</a:t>
            </a:r>
          </a:p>
          <a:p>
            <a:pPr marL="171450" indent="-171450">
              <a:buFont typeface="Arial" panose="020B0604020202020204" pitchFamily="34" charset="0"/>
              <a:buChar char="•"/>
            </a:pPr>
            <a:r>
              <a:rPr lang="en-CA" dirty="0"/>
              <a:t>Again, Aaron, for initiating this great collaboration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758535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416402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Unfortunately with ray tracing there is no concept of pixel quad.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You could consider building your own pixel quad through primary visibility, but that will only work for the first hit, and not reflections and refractions.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An alternative approach that developers have taken is to sample all textures at mip0, and just rely on temporal anti-aliasing to clean-up the final image.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This can work, but always sampling mip0 is quite costly and not really a solution for AAA games, again with materials sampling several textures up to 4K. Sampling mip0 has visual implications, as one can see from this reflective hemisphere</a:t>
            </a:r>
            <a:r>
              <a:rPr lang="en-CA" dirty="0"/>
              <a:t>.</a:t>
            </a:r>
            <a:endParaRPr lang="sv-SE"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125486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case this wasn’t clear, and I’m sorry for making your eyes bleed, but here’s how the checkerboard walls look like when sampled at mip0 on this hemisphere.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17367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t>So texture filtering for ray tracing is important… but it’s not that straightforward, especially when considering secondary rays.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t>Like I said, one can create their own pixel quad differentials with primary rays, but after that the rays can diverge and the primary visibility differentials don’t make sense.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t>So the objective of this presentation is to illustrate two texture LOD approaches for real-time ray tracing, and compare the results: the well-known </a:t>
            </a:r>
            <a:r>
              <a:rPr lang="en-CA" i="1" dirty="0"/>
              <a:t>ray differentials</a:t>
            </a:r>
            <a:r>
              <a:rPr lang="en-CA" i="0" dirty="0"/>
              <a:t>, and </a:t>
            </a:r>
            <a:r>
              <a:rPr lang="en-CA" i="1" dirty="0"/>
              <a:t>ray cones</a:t>
            </a:r>
            <a:r>
              <a:rPr lang="en-CA" i="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i="0" dirty="0"/>
              <a:t>For the sake of time I’ll briefly talk about ray differentials, since those are well understood. In the paper we present </a:t>
            </a:r>
            <a:r>
              <a:rPr lang="en-CA" dirty="0"/>
              <a:t>an improved formulation for real-time and when using with G-buffer. </a:t>
            </a:r>
            <a:r>
              <a:rPr lang="en-US" sz="1100" b="0" i="0" u="none" strike="noStrike" kern="1200" baseline="0" dirty="0">
                <a:solidFill>
                  <a:schemeClr val="tx1"/>
                </a:solidFill>
                <a:latin typeface="Trebuchet MS" pitchFamily="34" charset="0"/>
                <a:ea typeface="+mn-ea"/>
                <a:cs typeface="+mn-cs"/>
              </a:rPr>
              <a:t>We also present a new method for computing barycentric differentials.</a:t>
            </a:r>
            <a:r>
              <a:rPr lang="en-CA" sz="1100" b="0" i="0" u="none" strike="noStrike" kern="1200" baseline="0" dirty="0">
                <a:solidFill>
                  <a:schemeClr val="tx1"/>
                </a:solidFill>
                <a:latin typeface="Trebuchet MS" pitchFamily="34" charset="0"/>
                <a:ea typeface="+mn-ea"/>
                <a:cs typeface="+mn-cs"/>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t>So instead of spewing a bunch of math and bore you out, I’ll just refer you to the paper. I’ll spend a bit more time on ray cones, improved to </a:t>
            </a:r>
            <a:r>
              <a:rPr lang="en-US" sz="1100" b="0" i="0" u="none" strike="noStrike" kern="1200" baseline="0" dirty="0">
                <a:solidFill>
                  <a:schemeClr val="tx1"/>
                </a:solidFill>
                <a:latin typeface="Trebuchet MS" pitchFamily="34" charset="0"/>
                <a:ea typeface="+mn-ea"/>
                <a:cs typeface="+mn-cs"/>
              </a:rPr>
              <a:t>handle curvature at the first hit, which improves the overall quality substantially. </a:t>
            </a: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263930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lnSpc>
                <a:spcPct val="125000"/>
              </a:lnSpc>
              <a:spcBef>
                <a:spcPts val="250"/>
              </a:spcBef>
              <a:spcAft>
                <a:spcPts val="0"/>
              </a:spcAft>
              <a:buSzPts val="900"/>
              <a:buFont typeface="Arial" panose="020B0604020202020204" pitchFamily="34" charset="0"/>
              <a:buChar char="•"/>
            </a:pPr>
            <a:r>
              <a:rPr lang="en-US" dirty="0"/>
              <a:t>So briefly, ray differentials estimate this footprint of a pixel by computing world-space derivatives of the ray with respect to the image plane. </a:t>
            </a:r>
          </a:p>
          <a:p>
            <a:pPr marL="171450" lvl="0" indent="-171450" rtl="0">
              <a:lnSpc>
                <a:spcPct val="125000"/>
              </a:lnSpc>
              <a:spcBef>
                <a:spcPts val="250"/>
              </a:spcBef>
              <a:spcAft>
                <a:spcPts val="0"/>
              </a:spcAft>
              <a:buSzPts val="900"/>
              <a:buFont typeface="Arial" panose="020B0604020202020204" pitchFamily="34" charset="0"/>
              <a:buChar char="•"/>
            </a:pPr>
            <a:r>
              <a:rPr lang="en-US" dirty="0"/>
              <a:t>In his paper </a:t>
            </a:r>
            <a:r>
              <a:rPr lang="en-US" dirty="0" err="1"/>
              <a:t>Igehy</a:t>
            </a:r>
            <a:r>
              <a:rPr lang="en-US" dirty="0"/>
              <a:t> </a:t>
            </a:r>
            <a:r>
              <a:rPr lang="sv-SE" dirty="0"/>
              <a:t>presents how a ray differential is computed for an eye ray, and tracked through the scene. It relies on the chain rule to produce formulas for reflection and refraction, and uses interpolated triangle normals. </a:t>
            </a:r>
          </a:p>
          <a:p>
            <a:pPr marL="171450" lvl="0" indent="-171450" rtl="0">
              <a:lnSpc>
                <a:spcPct val="125000"/>
              </a:lnSpc>
              <a:spcBef>
                <a:spcPts val="250"/>
              </a:spcBef>
              <a:spcAft>
                <a:spcPts val="0"/>
              </a:spcAft>
              <a:buSzPts val="900"/>
              <a:buFont typeface="Arial" panose="020B0604020202020204" pitchFamily="34" charset="0"/>
              <a:buChar char="•"/>
            </a:pPr>
            <a:r>
              <a:rPr lang="sv-SE" dirty="0"/>
              <a:t>Here </a:t>
            </a:r>
            <a:r>
              <a:rPr lang="en-CA" dirty="0"/>
              <a:t>virtual offset rays are </a:t>
            </a:r>
            <a:r>
              <a:rPr lang="en-US" dirty="0"/>
              <a:t>differentiated, so you don’t actually launch multiple rays. </a:t>
            </a:r>
          </a:p>
          <a:p>
            <a:pPr marL="171450" lvl="0" indent="-171450" rtl="0">
              <a:lnSpc>
                <a:spcPct val="125000"/>
              </a:lnSpc>
              <a:spcBef>
                <a:spcPts val="250"/>
              </a:spcBef>
              <a:spcAft>
                <a:spcPts val="0"/>
              </a:spcAft>
              <a:buSzPts val="900"/>
              <a:buFont typeface="Arial" panose="020B0604020202020204" pitchFamily="34" charset="0"/>
              <a:buChar char="•"/>
            </a:pPr>
            <a:r>
              <a:rPr lang="en-US" sz="1100" b="0" i="0" kern="1200" dirty="0">
                <a:solidFill>
                  <a:schemeClr val="tx1"/>
                </a:solidFill>
                <a:effectLst/>
                <a:latin typeface="Trebuchet MS" pitchFamily="34" charset="0"/>
                <a:ea typeface="+mn-ea"/>
                <a:cs typeface="+mn-cs"/>
              </a:rPr>
              <a:t>For both reflection and refraction, the origin of each differential ray is known. You compute how much the surface position changes, with respect to (</a:t>
            </a:r>
            <a:r>
              <a:rPr lang="en-US" sz="1100" b="0" i="1" kern="1200" dirty="0">
                <a:solidFill>
                  <a:schemeClr val="tx1"/>
                </a:solidFill>
                <a:effectLst/>
                <a:latin typeface="Trebuchet MS" pitchFamily="34" charset="0"/>
                <a:ea typeface="+mn-ea"/>
                <a:cs typeface="+mn-cs"/>
              </a:rPr>
              <a:t>x</a:t>
            </a:r>
            <a:r>
              <a:rPr lang="en-US" sz="1100" b="0" i="0" kern="1200" dirty="0">
                <a:solidFill>
                  <a:schemeClr val="tx1"/>
                </a:solidFill>
                <a:effectLst/>
                <a:latin typeface="Trebuchet MS" pitchFamily="34" charset="0"/>
                <a:ea typeface="+mn-ea"/>
                <a:cs typeface="+mn-cs"/>
              </a:rPr>
              <a:t>, </a:t>
            </a:r>
            <a:r>
              <a:rPr lang="en-US" sz="1100" b="0" i="1" kern="1200" dirty="0">
                <a:solidFill>
                  <a:schemeClr val="tx1"/>
                </a:solidFill>
                <a:effectLst/>
                <a:latin typeface="Trebuchet MS" pitchFamily="34" charset="0"/>
                <a:ea typeface="+mn-ea"/>
                <a:cs typeface="+mn-cs"/>
              </a:rPr>
              <a:t>y</a:t>
            </a:r>
            <a:r>
              <a:rPr lang="en-US" sz="1100" b="0" i="0" kern="1200" dirty="0">
                <a:solidFill>
                  <a:schemeClr val="tx1"/>
                </a:solidFill>
                <a:effectLst/>
                <a:latin typeface="Trebuchet MS" pitchFamily="34" charset="0"/>
                <a:ea typeface="+mn-ea"/>
                <a:cs typeface="+mn-cs"/>
              </a:rPr>
              <a:t>) position on the image plane (</a:t>
            </a:r>
            <a:r>
              <a:rPr lang="en-US" sz="1100" b="0" i="1" kern="1200" dirty="0">
                <a:solidFill>
                  <a:schemeClr val="tx1"/>
                </a:solidFill>
                <a:effectLst/>
                <a:latin typeface="Trebuchet MS" pitchFamily="34" charset="0"/>
                <a:ea typeface="+mn-ea"/>
                <a:cs typeface="+mn-cs"/>
              </a:rPr>
              <a:t>∂</a:t>
            </a:r>
            <a:r>
              <a:rPr lang="en-US" sz="1100" b="0" i="0" kern="1200" dirty="0">
                <a:solidFill>
                  <a:schemeClr val="tx1"/>
                </a:solidFill>
                <a:effectLst/>
                <a:latin typeface="Trebuchet MS" pitchFamily="34" charset="0"/>
                <a:ea typeface="+mn-ea"/>
                <a:cs typeface="+mn-cs"/>
              </a:rPr>
              <a:t>p/</a:t>
            </a:r>
            <a:r>
              <a:rPr lang="en-US" sz="1100" b="0" i="1" kern="1200" dirty="0">
                <a:solidFill>
                  <a:schemeClr val="tx1"/>
                </a:solidFill>
                <a:effectLst/>
                <a:latin typeface="Trebuchet MS" pitchFamily="34" charset="0"/>
                <a:ea typeface="+mn-ea"/>
                <a:cs typeface="+mn-cs"/>
              </a:rPr>
              <a:t>∂x</a:t>
            </a:r>
            <a:r>
              <a:rPr lang="en-US" sz="1100" b="0" i="0" kern="1200" dirty="0">
                <a:solidFill>
                  <a:schemeClr val="tx1"/>
                </a:solidFill>
                <a:effectLst/>
                <a:latin typeface="Trebuchet MS" pitchFamily="34" charset="0"/>
                <a:ea typeface="+mn-ea"/>
                <a:cs typeface="+mn-cs"/>
              </a:rPr>
              <a:t> and </a:t>
            </a:r>
            <a:r>
              <a:rPr lang="en-US" sz="1100" b="0" i="1" kern="1200" dirty="0">
                <a:solidFill>
                  <a:schemeClr val="tx1"/>
                </a:solidFill>
                <a:effectLst/>
                <a:latin typeface="Trebuchet MS" pitchFamily="34" charset="0"/>
                <a:ea typeface="+mn-ea"/>
                <a:cs typeface="+mn-cs"/>
              </a:rPr>
              <a:t>∂</a:t>
            </a:r>
            <a:r>
              <a:rPr lang="en-US" sz="1100" b="0" i="0" kern="1200" dirty="0">
                <a:solidFill>
                  <a:schemeClr val="tx1"/>
                </a:solidFill>
                <a:effectLst/>
                <a:latin typeface="Trebuchet MS" pitchFamily="34" charset="0"/>
                <a:ea typeface="+mn-ea"/>
                <a:cs typeface="+mn-cs"/>
              </a:rPr>
              <a:t>p/</a:t>
            </a:r>
            <a:r>
              <a:rPr lang="en-US" sz="1100" b="0" i="1" kern="1200" dirty="0">
                <a:solidFill>
                  <a:schemeClr val="tx1"/>
                </a:solidFill>
                <a:effectLst/>
                <a:latin typeface="Trebuchet MS" pitchFamily="34" charset="0"/>
                <a:ea typeface="+mn-ea"/>
                <a:cs typeface="+mn-cs"/>
              </a:rPr>
              <a:t>∂y)</a:t>
            </a:r>
            <a:r>
              <a:rPr lang="en-US" sz="1100" b="0" i="0" kern="1200" dirty="0">
                <a:solidFill>
                  <a:schemeClr val="tx1"/>
                </a:solidFill>
                <a:effectLst/>
                <a:latin typeface="Trebuchet MS" pitchFamily="34" charset="0"/>
                <a:ea typeface="+mn-ea"/>
                <a:cs typeface="+mn-cs"/>
              </a:rPr>
              <a:t>. </a:t>
            </a:r>
          </a:p>
          <a:p>
            <a:pPr marL="171450" lvl="0" indent="-171450" rtl="0">
              <a:lnSpc>
                <a:spcPct val="125000"/>
              </a:lnSpc>
              <a:spcBef>
                <a:spcPts val="250"/>
              </a:spcBef>
              <a:spcAft>
                <a:spcPts val="0"/>
              </a:spcAft>
              <a:buSzPts val="900"/>
              <a:buFont typeface="Arial" panose="020B0604020202020204" pitchFamily="34" charset="0"/>
              <a:buChar char="•"/>
            </a:pPr>
            <a:r>
              <a:rPr lang="en-US" sz="1100" b="0" i="0" kern="1200" dirty="0">
                <a:solidFill>
                  <a:schemeClr val="tx1"/>
                </a:solidFill>
                <a:effectLst/>
                <a:latin typeface="Trebuchet MS" pitchFamily="34" charset="0"/>
                <a:ea typeface="+mn-ea"/>
                <a:cs typeface="+mn-cs"/>
              </a:rPr>
              <a:t>Adding these offsets to the intersection point of the main ray gives approximate origins for the new rays. </a:t>
            </a:r>
          </a:p>
          <a:p>
            <a:pPr marL="171450" lvl="0" indent="-171450" rtl="0">
              <a:lnSpc>
                <a:spcPct val="125000"/>
              </a:lnSpc>
              <a:spcBef>
                <a:spcPts val="250"/>
              </a:spcBef>
              <a:spcAft>
                <a:spcPts val="0"/>
              </a:spcAft>
              <a:buSzPts val="900"/>
              <a:buFont typeface="Arial" panose="020B0604020202020204" pitchFamily="34" charset="0"/>
              <a:buChar char="•"/>
            </a:pPr>
            <a:r>
              <a:rPr lang="sv-SE" dirty="0"/>
              <a:t>In </a:t>
            </a:r>
            <a:r>
              <a:rPr lang="en-CA" dirty="0"/>
              <a:t>our paper </a:t>
            </a:r>
            <a:r>
              <a:rPr lang="sv-SE" dirty="0"/>
              <a:t>we present an optimized approach for computing differential barycentric coordinates, and how to use ray differentials with a G-buffer as a first rendering pass. </a:t>
            </a:r>
          </a:p>
          <a:p>
            <a:pPr marL="171450" lvl="0" indent="-171450" rtl="0">
              <a:lnSpc>
                <a:spcPct val="125000"/>
              </a:lnSpc>
              <a:spcBef>
                <a:spcPts val="250"/>
              </a:spcBef>
              <a:spcAft>
                <a:spcPts val="0"/>
              </a:spcAft>
              <a:buSzPts val="900"/>
              <a:buFont typeface="Arial" panose="020B0604020202020204" pitchFamily="34" charset="0"/>
              <a:buChar char="•"/>
            </a:pPr>
            <a:r>
              <a:rPr lang="sv-SE" dirty="0"/>
              <a:t>In our case, </a:t>
            </a:r>
            <a:r>
              <a:rPr lang="en-US" dirty="0"/>
              <a:t>12 floats are carried in the ray payload for subsequent rays.</a:t>
            </a:r>
            <a:endParaRPr lang="en-CA"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418166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For real-time ray tracing, and in the context of a hybrid rendering pipeline as you might have seen presented a few times at SIGGRAPH this year and GDC before, the eye rays are rendered using rasterization into a g-buffer. </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When you combine ray differentials with a g-buffer, the ray differential for the eye rays can be created as usual, but the interaction at the first hit must use the content from the G-buffer</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The general idea here is that you access the g-buffer on the left and above the current pixel, and you create ray differentials from these values</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The first equation represents the ray differential of the ray origin at the first hit. Here we only show for </a:t>
            </a:r>
            <a:r>
              <a:rPr lang="en-US" sz="1100" b="0" i="0" u="none" strike="noStrike" kern="1200" baseline="0" dirty="0" err="1">
                <a:solidFill>
                  <a:schemeClr val="tx1"/>
                </a:solidFill>
                <a:latin typeface="Trebuchet MS" pitchFamily="34" charset="0"/>
                <a:ea typeface="+mn-ea"/>
                <a:cs typeface="+mn-cs"/>
              </a:rPr>
              <a:t>dX</a:t>
            </a:r>
            <a:r>
              <a:rPr lang="en-US" sz="1100" b="0" i="0" u="none" strike="noStrike" kern="1200" baseline="0" dirty="0">
                <a:solidFill>
                  <a:schemeClr val="tx1"/>
                </a:solidFill>
                <a:latin typeface="Trebuchet MS" pitchFamily="34" charset="0"/>
                <a:ea typeface="+mn-ea"/>
                <a:cs typeface="+mn-cs"/>
              </a:rPr>
              <a:t>, but have to do this for </a:t>
            </a:r>
            <a:r>
              <a:rPr lang="en-US" sz="1100" b="0" i="0" u="none" strike="noStrike" kern="1200" baseline="0" dirty="0" err="1">
                <a:solidFill>
                  <a:schemeClr val="tx1"/>
                </a:solidFill>
                <a:latin typeface="Trebuchet MS" pitchFamily="34" charset="0"/>
                <a:ea typeface="+mn-ea"/>
                <a:cs typeface="+mn-cs"/>
              </a:rPr>
              <a:t>dY</a:t>
            </a:r>
            <a:r>
              <a:rPr lang="en-US" sz="1100" b="0" i="0" u="none" strike="noStrike" kern="1200" baseline="0" dirty="0">
                <a:solidFill>
                  <a:schemeClr val="tx1"/>
                </a:solidFill>
                <a:latin typeface="Trebuchet MS" pitchFamily="34" charset="0"/>
                <a:ea typeface="+mn-ea"/>
                <a:cs typeface="+mn-cs"/>
              </a:rPr>
              <a:t> as well.</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The second equation is the ray differential direction. Again you have to do this for </a:t>
            </a:r>
            <a:r>
              <a:rPr lang="en-US" sz="1100" b="0" i="0" u="none" strike="noStrike" kern="1200" baseline="0" dirty="0" err="1">
                <a:solidFill>
                  <a:schemeClr val="tx1"/>
                </a:solidFill>
                <a:latin typeface="Trebuchet MS" pitchFamily="34" charset="0"/>
                <a:ea typeface="+mn-ea"/>
                <a:cs typeface="+mn-cs"/>
              </a:rPr>
              <a:t>dY</a:t>
            </a:r>
            <a:r>
              <a:rPr lang="en-US" sz="1100" b="0" i="0" u="none" strike="noStrike" kern="1200" baseline="0" dirty="0">
                <a:solidFill>
                  <a:schemeClr val="tx1"/>
                </a:solidFill>
                <a:latin typeface="Trebuchet MS" pitchFamily="34" charset="0"/>
                <a:ea typeface="+mn-ea"/>
                <a:cs typeface="+mn-cs"/>
              </a:rPr>
              <a:t> as well. Also in the 2</a:t>
            </a:r>
            <a:r>
              <a:rPr lang="en-US" sz="1100" b="0" i="0" u="none" strike="noStrike" kern="1200" baseline="30000" dirty="0">
                <a:solidFill>
                  <a:schemeClr val="tx1"/>
                </a:solidFill>
                <a:latin typeface="Trebuchet MS" pitchFamily="34" charset="0"/>
                <a:ea typeface="+mn-ea"/>
                <a:cs typeface="+mn-cs"/>
              </a:rPr>
              <a:t>nd</a:t>
            </a:r>
            <a:r>
              <a:rPr lang="en-US" sz="1100" b="0" i="0" u="none" strike="noStrike" kern="1200" baseline="0" dirty="0">
                <a:solidFill>
                  <a:schemeClr val="tx1"/>
                </a:solidFill>
                <a:latin typeface="Trebuchet MS" pitchFamily="34" charset="0"/>
                <a:ea typeface="+mn-ea"/>
                <a:cs typeface="+mn-cs"/>
              </a:rPr>
              <a:t> equation, R is the reflect function in HLSL</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You could end up in a situation where you hit different surfaces when comparing to the pixel to the right and above.</a:t>
            </a:r>
          </a:p>
          <a:p>
            <a:pPr marL="171450" indent="-171450">
              <a:buFont typeface="Arial" panose="020B0604020202020204" pitchFamily="34" charset="0"/>
              <a:buChar char="•"/>
            </a:pPr>
            <a:r>
              <a:rPr lang="en-US" sz="1100" b="0" i="0" u="none" strike="noStrike" kern="1200" baseline="0" dirty="0">
                <a:solidFill>
                  <a:schemeClr val="tx1"/>
                </a:solidFill>
                <a:latin typeface="Trebuchet MS" pitchFamily="34" charset="0"/>
                <a:ea typeface="+mn-ea"/>
                <a:cs typeface="+mn-cs"/>
              </a:rPr>
              <a:t>The extra test here, with a small epsilon, figures out if you should symmetrically access the other direction. You can do this test for both axis.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i="0" u="none" strike="noStrike" kern="1200" baseline="0" dirty="0">
                <a:solidFill>
                  <a:schemeClr val="tx1"/>
                </a:solidFill>
                <a:latin typeface="Trebuchet MS" pitchFamily="34" charset="0"/>
                <a:ea typeface="+mn-ea"/>
                <a:cs typeface="+mn-cs"/>
              </a:rPr>
              <a:t>This gives us all the components of the ray differential, which means that ray tracing with ray differentials can commence from the first hit.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3606675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The second technique I want to talk about is </a:t>
            </a:r>
            <a:r>
              <a:rPr lang="sv-SE" i="1" dirty="0"/>
              <a:t>Ray Cones</a:t>
            </a:r>
            <a:r>
              <a:rPr lang="sv-SE" dirty="0"/>
              <a:t>. This is much older than ray differentials, as it was developed by Amanatides in 1984.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In their case ray cones estimate the footprint of a pixel with a cone, relying on distance, angle and spread.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We actually came about this similar approach without the litterature, which was definitely a ah-ha moment. One reason for this I think is because while this technique is used in offline and film, a few implementation details are provided in actual papers.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Our work basically derives and provides these details, with some approximations for real-time. I’ll talk about this in the next slides. </a:t>
            </a:r>
            <a:r>
              <a:rPr lang="en-US" sz="1100" b="0" i="0" u="none" strike="noStrike" kern="1200" baseline="0" dirty="0">
                <a:solidFill>
                  <a:schemeClr val="tx1"/>
                </a:solidFill>
                <a:latin typeface="Trebuchet MS" pitchFamily="34" charset="0"/>
                <a:ea typeface="+mn-ea"/>
                <a:cs typeface="+mn-cs"/>
              </a:rPr>
              <a:t>In the end our take on this approach only requires a single float in the ray payload, which is cheaper than ray differentials.</a:t>
            </a:r>
            <a:endParaRPr lang="sv-SE"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1851892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595" y="4747221"/>
            <a:ext cx="3456745" cy="745571"/>
          </a:xfrm>
          <a:prstGeom prst="rect">
            <a:avLst/>
          </a:prstGeom>
        </p:spPr>
      </p:pic>
    </p:spTree>
    <p:extLst>
      <p:ext uri="{BB962C8B-B14F-4D97-AF65-F5344CB8AC3E}">
        <p14:creationId xmlns:p14="http://schemas.microsoft.com/office/powerpoint/2010/main" val="1905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7C490-0632-45F9-8994-CF7C006FC33F}"/>
              </a:ext>
            </a:extLst>
          </p:cNvPr>
          <p:cNvPicPr>
            <a:picLocks noChangeAspect="1"/>
          </p:cNvPicPr>
          <p:nvPr userDrawn="1"/>
        </p:nvPicPr>
        <p:blipFill rotWithShape="1">
          <a:blip r:embed="rId2"/>
          <a:srcRect l="2311" t="47780" r="45524"/>
          <a:stretch/>
        </p:blipFill>
        <p:spPr>
          <a:xfrm flipH="1">
            <a:off x="0" y="0"/>
            <a:ext cx="10972800" cy="6172200"/>
          </a:xfrm>
          <a:prstGeom prst="rect">
            <a:avLst/>
          </a:prstGeom>
        </p:spPr>
      </p:pic>
      <p:sp>
        <p:nvSpPr>
          <p:cNvPr id="9" name="Rectangle 8">
            <a:extLst>
              <a:ext uri="{FF2B5EF4-FFF2-40B4-BE49-F238E27FC236}">
                <a16:creationId xmlns:a16="http://schemas.microsoft.com/office/drawing/2014/main" id="{C2D03C3D-6CAA-444D-B523-AEA8C51BB3D3}"/>
              </a:ext>
            </a:extLst>
          </p:cNvPr>
          <p:cNvSpPr/>
          <p:nvPr userDrawn="1"/>
        </p:nvSpPr>
        <p:spPr>
          <a:xfrm>
            <a:off x="0" y="0"/>
            <a:ext cx="10972800" cy="6172200"/>
          </a:xfrm>
          <a:prstGeom prst="rect">
            <a:avLst/>
          </a:prstGeom>
          <a:gradFill>
            <a:gsLst>
              <a:gs pos="24000">
                <a:schemeClr val="bg1">
                  <a:alpha val="0"/>
                </a:schemeClr>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0088" y="4127421"/>
            <a:ext cx="6107187" cy="1373939"/>
          </a:xfrm>
        </p:spPr>
        <p:txBody>
          <a:bodyPr anchor="b"/>
          <a:lstStyle>
            <a:lvl1pPr algn="r">
              <a:defRPr sz="4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E255C-17FD-4ACD-93D1-249CC22B46B7}"/>
              </a:ext>
            </a:extLst>
          </p:cNvPr>
          <p:cNvSpPr/>
          <p:nvPr userDrawn="1"/>
        </p:nvSpPr>
        <p:spPr>
          <a:xfrm>
            <a:off x="0" y="0"/>
            <a:ext cx="10972800" cy="6172200"/>
          </a:xfrm>
          <a:prstGeom prst="rect">
            <a:avLst/>
          </a:prstGeom>
          <a:solidFill>
            <a:srgbClr val="9E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2D3C685-D41A-4316-A4E7-7D079BF99E29}"/>
              </a:ext>
            </a:extLst>
          </p:cNvPr>
          <p:cNvPicPr>
            <a:picLocks noChangeAspect="1"/>
          </p:cNvPicPr>
          <p:nvPr userDrawn="1"/>
        </p:nvPicPr>
        <p:blipFill>
          <a:blip r:embed="rId2"/>
          <a:stretch>
            <a:fillRect/>
          </a:stretch>
        </p:blipFill>
        <p:spPr>
          <a:xfrm>
            <a:off x="4206129" y="910278"/>
            <a:ext cx="2560542" cy="2280102"/>
          </a:xfrm>
          <a:prstGeom prst="rect">
            <a:avLst/>
          </a:prstGeom>
        </p:spPr>
      </p:pic>
      <p:sp>
        <p:nvSpPr>
          <p:cNvPr id="2" name="Title 1"/>
          <p:cNvSpPr>
            <a:spLocks noGrp="1"/>
          </p:cNvSpPr>
          <p:nvPr>
            <p:ph type="title"/>
          </p:nvPr>
        </p:nvSpPr>
        <p:spPr>
          <a:xfrm>
            <a:off x="498348" y="3814403"/>
            <a:ext cx="9976104" cy="590931"/>
          </a:xfrm>
        </p:spPr>
        <p:txBody>
          <a:bodyPr/>
          <a:lstStyle>
            <a:lvl1pPr algn="ctr">
              <a:defRPr sz="400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498348" y="4479006"/>
            <a:ext cx="9976104" cy="525463"/>
          </a:xfrm>
        </p:spPr>
        <p:txBody>
          <a:bodyPr/>
          <a:lstStyle>
            <a:lvl1pPr marL="0" indent="0" algn="ctr">
              <a:buFontTx/>
              <a:buNone/>
              <a:defRPr sz="2400" b="0">
                <a:solidFill>
                  <a:schemeClr val="tx1"/>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6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54D00-25B8-4729-8431-494F11BFDC7C}"/>
              </a:ext>
            </a:extLst>
          </p:cNvPr>
          <p:cNvPicPr>
            <a:picLocks noChangeAspect="1"/>
          </p:cNvPicPr>
          <p:nvPr userDrawn="1"/>
        </p:nvPicPr>
        <p:blipFill>
          <a:blip r:embed="rId2"/>
          <a:stretch>
            <a:fillRect/>
          </a:stretch>
        </p:blipFill>
        <p:spPr>
          <a:xfrm>
            <a:off x="686" y="386"/>
            <a:ext cx="10971428" cy="6171429"/>
          </a:xfrm>
          <a:prstGeom prst="rect">
            <a:avLst/>
          </a:prstGeom>
        </p:spPr>
      </p:pic>
      <p:sp>
        <p:nvSpPr>
          <p:cNvPr id="6" name="Rectangle 5">
            <a:extLst>
              <a:ext uri="{FF2B5EF4-FFF2-40B4-BE49-F238E27FC236}">
                <a16:creationId xmlns:a16="http://schemas.microsoft.com/office/drawing/2014/main" id="{6208C71A-8F88-4905-8530-066C648740D6}"/>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ct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8A185-0487-467E-B002-17F379CB7D5D}"/>
              </a:ext>
            </a:extLst>
          </p:cNvPr>
          <p:cNvPicPr>
            <a:picLocks noChangeAspect="1"/>
          </p:cNvPicPr>
          <p:nvPr userDrawn="1"/>
        </p:nvPicPr>
        <p:blipFill rotWithShape="1">
          <a:blip r:embed="rId2"/>
          <a:srcRect l="5058" t="47209" r="45983" b="3783"/>
          <a:stretch/>
        </p:blipFill>
        <p:spPr>
          <a:xfrm flipV="1">
            <a:off x="0" y="0"/>
            <a:ext cx="10972800" cy="6172200"/>
          </a:xfrm>
          <a:prstGeom prst="rect">
            <a:avLst/>
          </a:prstGeom>
        </p:spPr>
      </p:pic>
      <p:sp>
        <p:nvSpPr>
          <p:cNvPr id="2" name="Rectangle 1">
            <a:extLst>
              <a:ext uri="{FF2B5EF4-FFF2-40B4-BE49-F238E27FC236}">
                <a16:creationId xmlns:a16="http://schemas.microsoft.com/office/drawing/2014/main" id="{09AE7915-91FA-48E0-8AE5-AE809A6875AC}"/>
              </a:ext>
            </a:extLst>
          </p:cNvPr>
          <p:cNvSpPr/>
          <p:nvPr userDrawn="1"/>
        </p:nvSpPr>
        <p:spPr>
          <a:xfrm>
            <a:off x="0" y="0"/>
            <a:ext cx="10972800" cy="6172200"/>
          </a:xfrm>
          <a:prstGeom prst="rect">
            <a:avLst/>
          </a:prstGeom>
          <a:gradFill>
            <a:gsLst>
              <a:gs pos="0">
                <a:schemeClr val="bg1">
                  <a:alpha val="62000"/>
                </a:schemeClr>
              </a:gs>
              <a:gs pos="69000">
                <a:schemeClr val="bg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230188" indent="-230188">
              <a:buClr>
                <a:schemeClr val="bg2"/>
              </a:buClr>
              <a:buSzPct val="75000"/>
              <a:buFontTx/>
              <a:buBlip>
                <a:blip r:embed="rId2"/>
              </a:buBlip>
              <a:defRPr sz="1800">
                <a:solidFill>
                  <a:schemeClr val="bg1"/>
                </a:solidFill>
              </a:defRPr>
            </a:lvl1pPr>
            <a:lvl2pPr marL="800100" indent="-228600">
              <a:buClr>
                <a:schemeClr val="bg2"/>
              </a:buClr>
              <a:buSzPct val="75000"/>
              <a:buFontTx/>
              <a:buBlip>
                <a:blip r:embed="rId2"/>
              </a:buBlip>
              <a:defRPr sz="1600">
                <a:solidFill>
                  <a:schemeClr val="bg1"/>
                </a:solidFill>
              </a:defRPr>
            </a:lvl2pPr>
            <a:lvl3pPr marL="1258888" indent="-169863">
              <a:buClr>
                <a:schemeClr val="bg2"/>
              </a:buClr>
              <a:buSzPct val="75000"/>
              <a:buFontTx/>
              <a:buBlip>
                <a:blip r:embed="rId2"/>
              </a:buBlip>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168283" y="5775855"/>
            <a:ext cx="2762866" cy="248142"/>
          </a:xfrm>
          <a:prstGeom prst="rect">
            <a:avLst/>
          </a:prstGeom>
          <a:noFill/>
          <a:ln w="25400" cap="flat" cmpd="sng" algn="ctr">
            <a:noFill/>
            <a:prstDash val="solid"/>
          </a:ln>
          <a:effectLst/>
        </p:spPr>
        <p:txBody>
          <a:bodyPr rtlCol="0" anchor="b"/>
          <a:lstStyle/>
          <a:p>
            <a:pPr marL="0" marR="0" lvl="0" indent="0" algn="l" defTabSz="457200" eaLnBrk="1" fontAlgn="auto" latinLnBrk="0" hangingPunct="1">
              <a:lnSpc>
                <a:spcPct val="90000"/>
              </a:lnSpc>
              <a:spcBef>
                <a:spcPts val="0"/>
              </a:spcBef>
              <a:spcAft>
                <a:spcPts val="0"/>
              </a:spcAft>
              <a:buClrTx/>
              <a:buSzTx/>
              <a:buFontTx/>
              <a:buNone/>
              <a:tabLst/>
              <a:defRPr/>
            </a:pPr>
            <a:r>
              <a:rPr lang="en-US" sz="700"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369192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519232" y="1798590"/>
            <a:ext cx="4204402" cy="618631"/>
          </a:xfrm>
        </p:spPr>
        <p:txBody>
          <a:bodyPr/>
          <a:lstStyle>
            <a:lvl1pPr algn="l">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9231" y="3071579"/>
            <a:ext cx="4192841" cy="2517089"/>
          </a:xfrm>
        </p:spPr>
        <p:txBody>
          <a:bodyPr/>
          <a:lstStyle>
            <a:lvl1pPr marL="0" indent="0">
              <a:spcBef>
                <a:spcPts val="500"/>
              </a:spcBef>
              <a:spcAft>
                <a:spcPts val="500"/>
              </a:spcAft>
              <a:buClr>
                <a:schemeClr val="bg2"/>
              </a:buClr>
              <a:buSzPct val="100000"/>
              <a:buFontTx/>
              <a:buNone/>
              <a:defRPr sz="1600">
                <a:solidFill>
                  <a:schemeClr val="bg1"/>
                </a:solidFill>
              </a:defRPr>
            </a:lvl1pPr>
            <a:lvl2pPr marL="571500" indent="0">
              <a:spcBef>
                <a:spcPts val="500"/>
              </a:spcBef>
              <a:spcAft>
                <a:spcPts val="500"/>
              </a:spcAft>
              <a:buClr>
                <a:schemeClr val="bg2"/>
              </a:buClr>
              <a:buSzPct val="100000"/>
              <a:buFontTx/>
              <a:buNone/>
              <a:defRPr sz="1400">
                <a:solidFill>
                  <a:schemeClr val="bg1"/>
                </a:solidFill>
              </a:defRPr>
            </a:lvl2pPr>
            <a:lvl3pPr marL="1089025" indent="0">
              <a:spcBef>
                <a:spcPts val="500"/>
              </a:spcBef>
              <a:spcAft>
                <a:spcPts val="500"/>
              </a:spcAft>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519232" y="2348397"/>
            <a:ext cx="4204402" cy="525463"/>
          </a:xfrm>
        </p:spPr>
        <p:txBody>
          <a:bodyPr/>
          <a:lstStyle>
            <a:lvl1pPr marL="0" indent="0" algn="l">
              <a:buFontTx/>
              <a:buNone/>
              <a:defRPr sz="20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9222581" y="5699915"/>
            <a:ext cx="1750219" cy="472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484E9-CEC5-4DE8-8C3D-DD4FB334C6F5}"/>
              </a:ext>
            </a:extLst>
          </p:cNvPr>
          <p:cNvPicPr>
            <a:picLocks noChangeAspect="1"/>
          </p:cNvPicPr>
          <p:nvPr/>
        </p:nvPicPr>
        <p:blipFill rotWithShape="1">
          <a:blip r:embed="rId2"/>
          <a:srcRect l="4242" t="4141" r="64481" b="-2"/>
          <a:stretch/>
        </p:blipFill>
        <p:spPr>
          <a:xfrm>
            <a:off x="0" y="1"/>
            <a:ext cx="3583957" cy="6172198"/>
          </a:xfrm>
          <a:prstGeom prst="rect">
            <a:avLst/>
          </a:prstGeom>
        </p:spPr>
      </p:pic>
      <p:cxnSp>
        <p:nvCxnSpPr>
          <p:cNvPr id="8" name="Straight Connector 7">
            <a:extLst>
              <a:ext uri="{FF2B5EF4-FFF2-40B4-BE49-F238E27FC236}">
                <a16:creationId xmlns:a16="http://schemas.microsoft.com/office/drawing/2014/main" id="{C4CF03B8-634B-43D5-898B-BE804AF1DFE6}"/>
              </a:ext>
            </a:extLst>
          </p:cNvPr>
          <p:cNvCxnSpPr>
            <a:cxnSpLocks/>
          </p:cNvCxnSpPr>
          <p:nvPr/>
        </p:nvCxnSpPr>
        <p:spPr>
          <a:xfrm>
            <a:off x="3583957" y="-1"/>
            <a:ext cx="0" cy="617220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1881" y="2381806"/>
            <a:ext cx="2700194" cy="1408589"/>
          </a:xfrm>
        </p:spPr>
        <p:txBody>
          <a:bodyPr anchor="ctr"/>
          <a:lstStyle>
            <a:lvl1pPr algn="ctr">
              <a:defRPr sz="3600">
                <a:solidFill>
                  <a:schemeClr val="tx1"/>
                </a:solidFill>
              </a:defRPr>
            </a:lvl1pPr>
          </a:lstStyle>
          <a:p>
            <a:r>
              <a:rPr lang="en-US" dirty="0"/>
              <a:t>Click to edit Master title style</a:t>
            </a:r>
          </a:p>
        </p:txBody>
      </p:sp>
      <p:pic>
        <p:nvPicPr>
          <p:cNvPr id="5" name="Google Shape;111;p26">
            <a:extLst>
              <a:ext uri="{FF2B5EF4-FFF2-40B4-BE49-F238E27FC236}">
                <a16:creationId xmlns:a16="http://schemas.microsoft.com/office/drawing/2014/main" id="{D87E5F5D-2783-4300-9060-B15688E8CF49}"/>
              </a:ext>
            </a:extLst>
          </p:cNvPr>
          <p:cNvPicPr preferRelativeResize="0"/>
          <p:nvPr userDrawn="1"/>
        </p:nvPicPr>
        <p:blipFill>
          <a:blip r:embed="rId3">
            <a:alphaModFix/>
          </a:blip>
          <a:stretch>
            <a:fillRect/>
          </a:stretch>
        </p:blipFill>
        <p:spPr>
          <a:xfrm>
            <a:off x="10524254" y="5621907"/>
            <a:ext cx="213596" cy="200053"/>
          </a:xfrm>
          <a:prstGeom prst="rect">
            <a:avLst/>
          </a:prstGeom>
          <a:solidFill>
            <a:srgbClr val="FFFFFF"/>
          </a:solidFill>
          <a:ln w="88900" cap="sq">
            <a:noFill/>
            <a:miter lim="800000"/>
          </a:ln>
          <a:effectLst/>
        </p:spPr>
      </p:pic>
    </p:spTree>
    <p:extLst>
      <p:ext uri="{BB962C8B-B14F-4D97-AF65-F5344CB8AC3E}">
        <p14:creationId xmlns:p14="http://schemas.microsoft.com/office/powerpoint/2010/main" val="30497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E2365-640C-413B-BC37-0ABE05FFBA51}"/>
              </a:ext>
            </a:extLst>
          </p:cNvPr>
          <p:cNvPicPr>
            <a:picLocks noChangeAspect="1"/>
          </p:cNvPicPr>
          <p:nvPr userDrawn="1"/>
        </p:nvPicPr>
        <p:blipFill>
          <a:blip r:embed="rId2"/>
          <a:stretch>
            <a:fillRect/>
          </a:stretch>
        </p:blipFill>
        <p:spPr>
          <a:xfrm>
            <a:off x="686" y="385"/>
            <a:ext cx="10971428" cy="6171429"/>
          </a:xfrm>
          <a:prstGeom prst="rect">
            <a:avLst/>
          </a:prstGeom>
        </p:spPr>
      </p:pic>
      <p:sp>
        <p:nvSpPr>
          <p:cNvPr id="3" name="Rectangle 2"/>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5135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7297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17402" y="2002368"/>
            <a:ext cx="9948931" cy="3734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9396748" y="5864458"/>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chemeClr val="accent5"/>
                </a:solidFill>
                <a:latin typeface="Trebuchet MS" panose="020B0603020202020204" pitchFamily="34" charset="0"/>
                <a:ea typeface="MS PGothic" pitchFamily="34" charset="-128"/>
                <a:cs typeface="+mn-cs"/>
              </a:rPr>
              <a:pPr algn="r"/>
              <a:t>‹#›</a:t>
            </a:fld>
            <a:r>
              <a:rPr lang="en-US" sz="900" cap="none" baseline="0" dirty="0">
                <a:solidFill>
                  <a:schemeClr val="accent5"/>
                </a:solidFill>
              </a:rPr>
              <a:t> </a:t>
            </a:r>
            <a:endParaRPr lang="en-US" sz="900" cap="none" dirty="0">
              <a:solidFill>
                <a:schemeClr val="accent5"/>
              </a:solidFill>
            </a:endParaRPr>
          </a:p>
        </p:txBody>
      </p:sp>
      <p:pic>
        <p:nvPicPr>
          <p:cNvPr id="18" name="Picture 17">
            <a:extLst>
              <a:ext uri="{FF2B5EF4-FFF2-40B4-BE49-F238E27FC236}">
                <a16:creationId xmlns:a16="http://schemas.microsoft.com/office/drawing/2014/main" id="{0A97EF6C-CD1B-46EA-95AA-C34DEE8C7153}"/>
              </a:ext>
            </a:extLst>
          </p:cNvPr>
          <p:cNvPicPr>
            <a:picLocks noChangeAspect="1"/>
          </p:cNvPicPr>
          <p:nvPr userDrawn="1"/>
        </p:nvPicPr>
        <p:blipFill>
          <a:blip r:embed="rId17"/>
          <a:stretch>
            <a:fillRect/>
          </a:stretch>
        </p:blipFill>
        <p:spPr>
          <a:xfrm>
            <a:off x="9804890" y="5851312"/>
            <a:ext cx="475887" cy="237944"/>
          </a:xfrm>
          <a:prstGeom prst="rect">
            <a:avLst/>
          </a:prstGeom>
        </p:spPr>
      </p:pic>
      <p:pic>
        <p:nvPicPr>
          <p:cNvPr id="6" name="Google Shape;111;p26">
            <a:extLst>
              <a:ext uri="{FF2B5EF4-FFF2-40B4-BE49-F238E27FC236}">
                <a16:creationId xmlns:a16="http://schemas.microsoft.com/office/drawing/2014/main" id="{89C7E62E-86F1-47A9-9447-AFB69A035317}"/>
              </a:ext>
            </a:extLst>
          </p:cNvPr>
          <p:cNvPicPr preferRelativeResize="0"/>
          <p:nvPr userDrawn="1"/>
        </p:nvPicPr>
        <p:blipFill>
          <a:blip r:embed="rId18">
            <a:alphaModFix/>
          </a:blip>
          <a:stretch>
            <a:fillRect/>
          </a:stretch>
        </p:blipFill>
        <p:spPr>
          <a:xfrm>
            <a:off x="10338517" y="5870364"/>
            <a:ext cx="213596" cy="200053"/>
          </a:xfrm>
          <a:prstGeom prst="rect">
            <a:avLst/>
          </a:prstGeom>
          <a:solidFill>
            <a:srgbClr val="FFFFFF"/>
          </a:solidFill>
          <a:ln w="88900" cap="sq">
            <a:noFill/>
            <a:miter lim="800000"/>
          </a:ln>
          <a:effectLst/>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5" r:id="rId1"/>
    <p:sldLayoutId id="2147483896" r:id="rId2"/>
    <p:sldLayoutId id="2147483981" r:id="rId3"/>
    <p:sldLayoutId id="2147483971" r:id="rId4"/>
    <p:sldLayoutId id="2147483988" r:id="rId5"/>
    <p:sldLayoutId id="2147483969" r:id="rId6"/>
    <p:sldLayoutId id="2147483989" r:id="rId7"/>
    <p:sldLayoutId id="2147483919" r:id="rId8"/>
    <p:sldLayoutId id="2147483990" r:id="rId9"/>
    <p:sldLayoutId id="2147483954" r:id="rId10"/>
    <p:sldLayoutId id="2147483984" r:id="rId11"/>
    <p:sldLayoutId id="2147483898" r:id="rId12"/>
    <p:sldLayoutId id="2147483926" r:id="rId13"/>
    <p:sldLayoutId id="2147483899" r:id="rId14"/>
    <p:sldLayoutId id="214748390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bb@ea.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colinbarrebriseboi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p:cNvSpPr>
            <a:spLocks noGrp="1"/>
          </p:cNvSpPr>
          <p:nvPr>
            <p:ph type="title"/>
          </p:nvPr>
        </p:nvSpPr>
        <p:spPr>
          <a:xfrm>
            <a:off x="498348" y="737426"/>
            <a:ext cx="9976104" cy="3551970"/>
          </a:xfrm>
        </p:spPr>
        <p:txBody>
          <a:bodyPr/>
          <a:lstStyle/>
          <a:p>
            <a:r>
              <a:rPr lang="en-US" sz="4000" dirty="0"/>
              <a:t>Texture Level of Detail Strategies for Real-Time Ray Tracing</a:t>
            </a:r>
          </a:p>
        </p:txBody>
      </p:sp>
      <p:sp>
        <p:nvSpPr>
          <p:cNvPr id="4" name="Subtitle 11"/>
          <p:cNvSpPr>
            <a:spLocks noGrp="1"/>
          </p:cNvSpPr>
          <p:nvPr>
            <p:ph idx="1"/>
          </p:nvPr>
        </p:nvSpPr>
        <p:spPr>
          <a:xfrm>
            <a:off x="516750" y="4767618"/>
            <a:ext cx="9948672" cy="1054342"/>
          </a:xfrm>
        </p:spPr>
        <p:txBody>
          <a:bodyPr/>
          <a:lstStyle/>
          <a:p>
            <a:r>
              <a:rPr lang="en-US" dirty="0"/>
              <a:t>Colin Barré-Brisebois (SEED, Electronic Arts)</a:t>
            </a:r>
            <a:br>
              <a:rPr lang="en-US" dirty="0"/>
            </a:br>
            <a:r>
              <a:rPr lang="en-US" dirty="0"/>
              <a:t>@</a:t>
            </a:r>
            <a:r>
              <a:rPr lang="en-US" dirty="0" err="1"/>
              <a:t>ZigguratVertigo</a:t>
            </a:r>
            <a:br>
              <a:rPr lang="en-US" dirty="0"/>
            </a:br>
            <a:r>
              <a:rPr lang="en-US" dirty="0">
                <a:hlinkClick r:id="rId3"/>
              </a:rPr>
              <a:t>cbb@ea.com</a:t>
            </a:r>
            <a:br>
              <a:rPr lang="en-US" dirty="0"/>
            </a:br>
            <a:r>
              <a:rPr lang="en-US" dirty="0">
                <a:hlinkClick r:id="rId4"/>
              </a:rPr>
              <a:t>seed.ea.com</a:t>
            </a:r>
            <a:endParaRPr lang="en-US" dirty="0"/>
          </a:p>
          <a:p>
            <a:endParaRPr lang="en-US" dirty="0"/>
          </a:p>
          <a:p>
            <a:endParaRPr lang="en-US" dirty="0"/>
          </a:p>
        </p:txBody>
      </p:sp>
      <p:pic>
        <p:nvPicPr>
          <p:cNvPr id="6" name="Google Shape;62;p14">
            <a:extLst>
              <a:ext uri="{FF2B5EF4-FFF2-40B4-BE49-F238E27FC236}">
                <a16:creationId xmlns:a16="http://schemas.microsoft.com/office/drawing/2014/main" id="{683150D7-AA72-49E5-85C9-44D02709E25A}"/>
              </a:ext>
            </a:extLst>
          </p:cNvPr>
          <p:cNvPicPr preferRelativeResize="0"/>
          <p:nvPr/>
        </p:nvPicPr>
        <p:blipFill>
          <a:blip r:embed="rId5">
            <a:alphaModFix/>
          </a:blip>
          <a:stretch>
            <a:fillRect/>
          </a:stretch>
        </p:blipFill>
        <p:spPr>
          <a:xfrm>
            <a:off x="8389146" y="540123"/>
            <a:ext cx="753402" cy="758363"/>
          </a:xfrm>
          <a:prstGeom prst="rect">
            <a:avLst/>
          </a:prstGeom>
          <a:noFill/>
          <a:ln>
            <a:noFill/>
          </a:ln>
        </p:spPr>
      </p:pic>
      <p:pic>
        <p:nvPicPr>
          <p:cNvPr id="3" name="Picture 2">
            <a:extLst>
              <a:ext uri="{FF2B5EF4-FFF2-40B4-BE49-F238E27FC236}">
                <a16:creationId xmlns:a16="http://schemas.microsoft.com/office/drawing/2014/main" id="{0CCFE4FE-8635-484E-89DF-836716F01B7B}"/>
              </a:ext>
            </a:extLst>
          </p:cNvPr>
          <p:cNvPicPr>
            <a:picLocks noChangeAspect="1"/>
          </p:cNvPicPr>
          <p:nvPr/>
        </p:nvPicPr>
        <p:blipFill>
          <a:blip r:embed="rId6"/>
          <a:stretch>
            <a:fillRect/>
          </a:stretch>
        </p:blipFill>
        <p:spPr>
          <a:xfrm>
            <a:off x="7269956" y="539107"/>
            <a:ext cx="1998362" cy="1998362"/>
          </a:xfrm>
          <a:prstGeom prst="rect">
            <a:avLst/>
          </a:prstGeom>
        </p:spPr>
      </p:pic>
      <p:pic>
        <p:nvPicPr>
          <p:cNvPr id="7" name="Picture 6">
            <a:extLst>
              <a:ext uri="{FF2B5EF4-FFF2-40B4-BE49-F238E27FC236}">
                <a16:creationId xmlns:a16="http://schemas.microsoft.com/office/drawing/2014/main" id="{6D300661-8655-4D5A-87F3-6178DE76476A}"/>
              </a:ext>
            </a:extLst>
          </p:cNvPr>
          <p:cNvPicPr>
            <a:picLocks noChangeAspect="1"/>
          </p:cNvPicPr>
          <p:nvPr/>
        </p:nvPicPr>
        <p:blipFill>
          <a:blip r:embed="rId7"/>
          <a:stretch>
            <a:fillRect/>
          </a:stretch>
        </p:blipFill>
        <p:spPr>
          <a:xfrm>
            <a:off x="1158431" y="535573"/>
            <a:ext cx="4327969" cy="2163989"/>
          </a:xfrm>
          <a:prstGeom prst="rect">
            <a:avLst/>
          </a:prstGeom>
        </p:spPr>
      </p:pic>
      <p:sp>
        <p:nvSpPr>
          <p:cNvPr id="9" name="Rectangle 8">
            <a:extLst>
              <a:ext uri="{FF2B5EF4-FFF2-40B4-BE49-F238E27FC236}">
                <a16:creationId xmlns:a16="http://schemas.microsoft.com/office/drawing/2014/main" id="{15B584C1-CB83-43D6-81FF-361DF8E99C3E}"/>
              </a:ext>
            </a:extLst>
          </p:cNvPr>
          <p:cNvSpPr/>
          <p:nvPr/>
        </p:nvSpPr>
        <p:spPr>
          <a:xfrm>
            <a:off x="9517039" y="5628367"/>
            <a:ext cx="1201003" cy="5438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9954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06BA-5384-473D-8ECE-A8EA86AEA6DC}"/>
              </a:ext>
            </a:extLst>
          </p:cNvPr>
          <p:cNvSpPr>
            <a:spLocks noGrp="1"/>
          </p:cNvSpPr>
          <p:nvPr>
            <p:ph type="title"/>
          </p:nvPr>
        </p:nvSpPr>
        <p:spPr/>
        <p:txBody>
          <a:bodyPr/>
          <a:lstStyle/>
          <a:p>
            <a:r>
              <a:rPr lang="sv-SE" dirty="0"/>
              <a:t>Ray Cone definition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698440-3701-48CA-A5FB-42FC068D1A7F}"/>
                  </a:ext>
                </a:extLst>
              </p:cNvPr>
              <p:cNvSpPr>
                <a:spLocks noGrp="1"/>
              </p:cNvSpPr>
              <p:nvPr>
                <p:ph idx="1"/>
              </p:nvPr>
            </p:nvSpPr>
            <p:spPr>
              <a:xfrm>
                <a:off x="516750" y="2103035"/>
                <a:ext cx="3167744" cy="3718925"/>
              </a:xfrm>
            </p:spPr>
            <p:txBody>
              <a:bodyPr/>
              <a:lstStyle/>
              <a:p>
                <a:r>
                  <a:rPr lang="sv-SE" b="1" dirty="0"/>
                  <a:t>A ray cone consists of</a:t>
                </a:r>
                <a:br>
                  <a:rPr lang="sv-SE" dirty="0"/>
                </a:br>
                <a:r>
                  <a:rPr lang="sv-SE" dirty="0"/>
                  <a:t>1) a ray (origin &amp; direction),</a:t>
                </a:r>
                <a:br>
                  <a:rPr lang="sv-SE" dirty="0"/>
                </a:br>
                <a:r>
                  <a:rPr lang="sv-SE" dirty="0"/>
                  <a:t>2) a spread angle, </a:t>
                </a:r>
                <a14:m>
                  <m:oMath xmlns:m="http://schemas.openxmlformats.org/officeDocument/2006/math">
                    <m:r>
                      <a:rPr lang="sv-SE" b="1" i="1" smtClean="0">
                        <a:latin typeface="Cambria Math" panose="02040503050406030204" pitchFamily="18" charset="0"/>
                        <a:ea typeface="Cambria Math" panose="02040503050406030204" pitchFamily="18" charset="0"/>
                      </a:rPr>
                      <m:t>𝜸</m:t>
                    </m:r>
                  </m:oMath>
                </a14:m>
                <a:br>
                  <a:rPr lang="sv-SE" dirty="0"/>
                </a:br>
                <a:r>
                  <a:rPr lang="sv-SE" dirty="0"/>
                  <a:t>3) a start width, </a:t>
                </a:r>
                <a14:m>
                  <m:oMath xmlns:m="http://schemas.openxmlformats.org/officeDocument/2006/math">
                    <m:r>
                      <a:rPr lang="sv-SE" b="1" i="1" dirty="0" smtClean="0">
                        <a:latin typeface="Cambria Math" panose="02040503050406030204" pitchFamily="18" charset="0"/>
                      </a:rPr>
                      <m:t>𝒘</m:t>
                    </m:r>
                  </m:oMath>
                </a14:m>
                <a:endParaRPr lang="sv-SE" b="0" dirty="0"/>
              </a:p>
              <a:p>
                <a:endParaRPr lang="sv-SE" dirty="0"/>
              </a:p>
              <a:p>
                <a:r>
                  <a:rPr lang="sv-SE" b="1" dirty="0"/>
                  <a:t>General Idea: </a:t>
                </a:r>
                <a:r>
                  <a:rPr lang="sv-SE" dirty="0"/>
                  <a:t>track a cone during reflections (and refractions) in the scene</a:t>
                </a:r>
              </a:p>
              <a:p>
                <a:br>
                  <a:rPr lang="sv-SE" dirty="0"/>
                </a:br>
                <a:r>
                  <a:rPr lang="sv-SE" dirty="0"/>
                  <a:t>The width </a:t>
                </a:r>
                <a14:m>
                  <m:oMath xmlns:m="http://schemas.openxmlformats.org/officeDocument/2006/math">
                    <m:r>
                      <a:rPr lang="sv-SE" i="1" dirty="0" smtClean="0">
                        <a:latin typeface="Cambria Math" panose="02040503050406030204" pitchFamily="18" charset="0"/>
                      </a:rPr>
                      <m:t>𝑤</m:t>
                    </m:r>
                  </m:oMath>
                </a14:m>
                <a:r>
                  <a:rPr lang="sv-SE" dirty="0"/>
                  <a:t> of the cone at a hit is used when computing the mip level</a:t>
                </a:r>
              </a:p>
            </p:txBody>
          </p:sp>
        </mc:Choice>
        <mc:Fallback xmlns="">
          <p:sp>
            <p:nvSpPr>
              <p:cNvPr id="3" name="Content Placeholder 2">
                <a:extLst>
                  <a:ext uri="{FF2B5EF4-FFF2-40B4-BE49-F238E27FC236}">
                    <a16:creationId xmlns:a16="http://schemas.microsoft.com/office/drawing/2014/main" id="{7E698440-3701-48CA-A5FB-42FC068D1A7F}"/>
                  </a:ext>
                </a:extLst>
              </p:cNvPr>
              <p:cNvSpPr>
                <a:spLocks noGrp="1" noRot="1" noChangeAspect="1" noMove="1" noResize="1" noEditPoints="1" noAdjustHandles="1" noChangeArrowheads="1" noChangeShapeType="1" noTextEdit="1"/>
              </p:cNvSpPr>
              <p:nvPr>
                <p:ph idx="1"/>
              </p:nvPr>
            </p:nvSpPr>
            <p:spPr>
              <a:xfrm>
                <a:off x="516750" y="2103035"/>
                <a:ext cx="3167744" cy="3718925"/>
              </a:xfrm>
              <a:blipFill>
                <a:blip r:embed="rId3"/>
                <a:stretch>
                  <a:fillRect l="-1734" t="-1803" r="-3661" b="-3115"/>
                </a:stretch>
              </a:blipFill>
            </p:spPr>
            <p:txBody>
              <a:bodyPr/>
              <a:lstStyle/>
              <a:p>
                <a:r>
                  <a:rPr lang="en-CA">
                    <a:noFill/>
                  </a:rPr>
                  <a:t> </a:t>
                </a:r>
              </a:p>
            </p:txBody>
          </p:sp>
        </mc:Fallback>
      </mc:AlternateContent>
      <p:pic>
        <p:nvPicPr>
          <p:cNvPr id="5" name="Picture 4">
            <a:extLst>
              <a:ext uri="{FF2B5EF4-FFF2-40B4-BE49-F238E27FC236}">
                <a16:creationId xmlns:a16="http://schemas.microsoft.com/office/drawing/2014/main" id="{177A5A9F-F5F8-4045-8DCC-40FDCF90B89F}"/>
              </a:ext>
            </a:extLst>
          </p:cNvPr>
          <p:cNvPicPr>
            <a:picLocks noChangeAspect="1"/>
          </p:cNvPicPr>
          <p:nvPr/>
        </p:nvPicPr>
        <p:blipFill>
          <a:blip r:embed="rId4"/>
          <a:stretch>
            <a:fillRect/>
          </a:stretch>
        </p:blipFill>
        <p:spPr>
          <a:xfrm>
            <a:off x="3621741" y="1476929"/>
            <a:ext cx="6852711" cy="4305982"/>
          </a:xfrm>
          <a:prstGeom prst="rect">
            <a:avLst/>
          </a:prstGeom>
        </p:spPr>
      </p:pic>
    </p:spTree>
    <p:extLst>
      <p:ext uri="{BB962C8B-B14F-4D97-AF65-F5344CB8AC3E}">
        <p14:creationId xmlns:p14="http://schemas.microsoft.com/office/powerpoint/2010/main" val="85512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2FC4-A914-4D46-B32F-3CE6FC384E29}"/>
              </a:ext>
            </a:extLst>
          </p:cNvPr>
          <p:cNvSpPr>
            <a:spLocks noGrp="1"/>
          </p:cNvSpPr>
          <p:nvPr>
            <p:ph type="title"/>
          </p:nvPr>
        </p:nvSpPr>
        <p:spPr/>
        <p:txBody>
          <a:bodyPr/>
          <a:lstStyle/>
          <a:p>
            <a:r>
              <a:rPr lang="sv-SE" dirty="0"/>
              <a:t>Reflection</a:t>
            </a:r>
          </a:p>
        </p:txBody>
      </p:sp>
      <p:sp>
        <p:nvSpPr>
          <p:cNvPr id="4" name="Text Placeholder 3">
            <a:extLst>
              <a:ext uri="{FF2B5EF4-FFF2-40B4-BE49-F238E27FC236}">
                <a16:creationId xmlns:a16="http://schemas.microsoft.com/office/drawing/2014/main" id="{8C81A2C9-E4C2-487B-A50E-BE5F119455EB}"/>
              </a:ext>
            </a:extLst>
          </p:cNvPr>
          <p:cNvSpPr>
            <a:spLocks noGrp="1"/>
          </p:cNvSpPr>
          <p:nvPr>
            <p:ph type="body" sz="quarter" idx="10"/>
          </p:nvPr>
        </p:nvSpPr>
        <p:spPr/>
        <p:txBody>
          <a:bodyPr/>
          <a:lstStyle/>
          <a:p>
            <a:r>
              <a:rPr lang="sv-SE" dirty="0"/>
              <a:t>After some simplification &amp; approximations</a:t>
            </a:r>
          </a:p>
        </p:txBody>
      </p:sp>
      <p:pic>
        <p:nvPicPr>
          <p:cNvPr id="5" name="Picture 4">
            <a:extLst>
              <a:ext uri="{FF2B5EF4-FFF2-40B4-BE49-F238E27FC236}">
                <a16:creationId xmlns:a16="http://schemas.microsoft.com/office/drawing/2014/main" id="{36B29033-5481-4F34-93A1-9570D255BA34}"/>
              </a:ext>
            </a:extLst>
          </p:cNvPr>
          <p:cNvPicPr>
            <a:picLocks noChangeAspect="1"/>
          </p:cNvPicPr>
          <p:nvPr/>
        </p:nvPicPr>
        <p:blipFill>
          <a:blip r:embed="rId3"/>
          <a:stretch>
            <a:fillRect/>
          </a:stretch>
        </p:blipFill>
        <p:spPr>
          <a:xfrm>
            <a:off x="4836460" y="1880227"/>
            <a:ext cx="5888222" cy="398866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5358E8A-3340-4677-B65E-F2DB5A0B4896}"/>
                  </a:ext>
                </a:extLst>
              </p:cNvPr>
              <p:cNvSpPr txBox="1"/>
              <p:nvPr/>
            </p:nvSpPr>
            <p:spPr>
              <a:xfrm>
                <a:off x="8096523" y="4058677"/>
                <a:ext cx="449034"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sv-SE" sz="1400" b="0" i="1" smtClean="0">
                              <a:solidFill>
                                <a:schemeClr val="bg1"/>
                              </a:solidFill>
                              <a:latin typeface="Cambria Math" panose="02040503050406030204" pitchFamily="18" charset="0"/>
                            </a:rPr>
                          </m:ctrlPr>
                        </m:sSubPr>
                        <m:e>
                          <m:r>
                            <a:rPr lang="sv-SE" sz="1400" b="0" i="1" smtClean="0">
                              <a:solidFill>
                                <a:schemeClr val="bg1"/>
                              </a:solidFill>
                              <a:latin typeface="Cambria Math" panose="02040503050406030204" pitchFamily="18" charset="0"/>
                            </a:rPr>
                            <m:t>𝑤</m:t>
                          </m:r>
                        </m:e>
                        <m:sub>
                          <m:r>
                            <a:rPr lang="sv-SE" sz="1400" b="0" i="1" smtClean="0">
                              <a:solidFill>
                                <a:schemeClr val="bg1"/>
                              </a:solidFill>
                              <a:latin typeface="Cambria Math" panose="02040503050406030204" pitchFamily="18" charset="0"/>
                            </a:rPr>
                            <m:t>0</m:t>
                          </m:r>
                        </m:sub>
                      </m:sSub>
                    </m:oMath>
                  </m:oMathPara>
                </a14:m>
                <a:endParaRPr lang="sv-SE" sz="1400" dirty="0">
                  <a:solidFill>
                    <a:schemeClr val="bg1"/>
                  </a:solidFill>
                  <a:latin typeface="Trebuchet MS" panose="020B0603020202020204" pitchFamily="34" charset="0"/>
                </a:endParaRPr>
              </a:p>
            </p:txBody>
          </p:sp>
        </mc:Choice>
        <mc:Fallback xmlns="">
          <p:sp>
            <p:nvSpPr>
              <p:cNvPr id="9" name="TextBox 8">
                <a:extLst>
                  <a:ext uri="{FF2B5EF4-FFF2-40B4-BE49-F238E27FC236}">
                    <a16:creationId xmlns:a16="http://schemas.microsoft.com/office/drawing/2014/main" id="{45358E8A-3340-4677-B65E-F2DB5A0B4896}"/>
                  </a:ext>
                </a:extLst>
              </p:cNvPr>
              <p:cNvSpPr txBox="1">
                <a:spLocks noRot="1" noChangeAspect="1" noMove="1" noResize="1" noEditPoints="1" noAdjustHandles="1" noChangeArrowheads="1" noChangeShapeType="1" noTextEdit="1"/>
              </p:cNvSpPr>
              <p:nvPr/>
            </p:nvSpPr>
            <p:spPr>
              <a:xfrm>
                <a:off x="8096523" y="4058677"/>
                <a:ext cx="449034" cy="286232"/>
              </a:xfrm>
              <a:prstGeom prst="rect">
                <a:avLst/>
              </a:prstGeom>
              <a:blipFill>
                <a:blip r:embed="rId5"/>
                <a:stretch>
                  <a:fillRect/>
                </a:stretch>
              </a:blipFill>
              <a:ln w="6350">
                <a:noFill/>
              </a:ln>
            </p:spPr>
            <p:txBody>
              <a:bodyPr/>
              <a:lstStyle/>
              <a:p>
                <a:r>
                  <a:rPr lang="sv-SE">
                    <a:noFill/>
                  </a:rPr>
                  <a:t> </a:t>
                </a:r>
              </a:p>
            </p:txBody>
          </p:sp>
        </mc:Fallback>
      </mc:AlternateContent>
      <p:cxnSp>
        <p:nvCxnSpPr>
          <p:cNvPr id="11" name="Straight Connector 10">
            <a:extLst>
              <a:ext uri="{FF2B5EF4-FFF2-40B4-BE49-F238E27FC236}">
                <a16:creationId xmlns:a16="http://schemas.microsoft.com/office/drawing/2014/main" id="{76AC2E33-4D59-4436-96D6-70AE7649B84F}"/>
              </a:ext>
            </a:extLst>
          </p:cNvPr>
          <p:cNvCxnSpPr/>
          <p:nvPr/>
        </p:nvCxnSpPr>
        <p:spPr>
          <a:xfrm flipV="1">
            <a:off x="7920038" y="3643313"/>
            <a:ext cx="150812" cy="26035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98D2BF01-1939-4083-866F-9ABD25EE3D96}"/>
              </a:ext>
            </a:extLst>
          </p:cNvPr>
          <p:cNvCxnSpPr>
            <a:cxnSpLocks/>
          </p:cNvCxnSpPr>
          <p:nvPr/>
        </p:nvCxnSpPr>
        <p:spPr>
          <a:xfrm rot="16200000" flipV="1">
            <a:off x="7979923" y="3846158"/>
            <a:ext cx="296303" cy="325596"/>
          </a:xfrm>
          <a:prstGeom prst="curvedConnector2">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2BAFC82-2E82-45B8-8710-3C1890D65535}"/>
              </a:ext>
            </a:extLst>
          </p:cNvPr>
          <p:cNvGrpSpPr/>
          <p:nvPr/>
        </p:nvGrpSpPr>
        <p:grpSpPr>
          <a:xfrm>
            <a:off x="385627" y="2336866"/>
            <a:ext cx="5145840" cy="2860751"/>
            <a:chOff x="85066" y="2630131"/>
            <a:chExt cx="4531371" cy="2654561"/>
          </a:xfrm>
        </p:grpSpPr>
        <p:grpSp>
          <p:nvGrpSpPr>
            <p:cNvPr id="8" name="Group 7">
              <a:extLst>
                <a:ext uri="{FF2B5EF4-FFF2-40B4-BE49-F238E27FC236}">
                  <a16:creationId xmlns:a16="http://schemas.microsoft.com/office/drawing/2014/main" id="{DB9A8731-03BB-4827-941C-830DAC36FE23}"/>
                </a:ext>
              </a:extLst>
            </p:cNvPr>
            <p:cNvGrpSpPr/>
            <p:nvPr/>
          </p:nvGrpSpPr>
          <p:grpSpPr>
            <a:xfrm>
              <a:off x="424206" y="2630131"/>
              <a:ext cx="3238872" cy="589323"/>
              <a:chOff x="735423" y="2514158"/>
              <a:chExt cx="6857675" cy="1247775"/>
            </a:xfrm>
          </p:grpSpPr>
          <p:pic>
            <p:nvPicPr>
              <p:cNvPr id="6" name="Picture 5">
                <a:extLst>
                  <a:ext uri="{FF2B5EF4-FFF2-40B4-BE49-F238E27FC236}">
                    <a16:creationId xmlns:a16="http://schemas.microsoft.com/office/drawing/2014/main" id="{54044FD8-254D-437B-AA19-B64825304D5E}"/>
                  </a:ext>
                </a:extLst>
              </p:cNvPr>
              <p:cNvPicPr>
                <a:picLocks noChangeAspect="1"/>
              </p:cNvPicPr>
              <p:nvPr/>
            </p:nvPicPr>
            <p:blipFill>
              <a:blip r:embed="rId6"/>
              <a:stretch>
                <a:fillRect/>
              </a:stretch>
            </p:blipFill>
            <p:spPr>
              <a:xfrm>
                <a:off x="735423" y="2704658"/>
                <a:ext cx="1143000" cy="1057275"/>
              </a:xfrm>
              <a:prstGeom prst="rect">
                <a:avLst/>
              </a:prstGeom>
            </p:spPr>
          </p:pic>
          <p:pic>
            <p:nvPicPr>
              <p:cNvPr id="7" name="Picture 6">
                <a:extLst>
                  <a:ext uri="{FF2B5EF4-FFF2-40B4-BE49-F238E27FC236}">
                    <a16:creationId xmlns:a16="http://schemas.microsoft.com/office/drawing/2014/main" id="{33CF7F4D-4877-4687-9F9C-CCCCAEDDFE32}"/>
                  </a:ext>
                </a:extLst>
              </p:cNvPr>
              <p:cNvPicPr>
                <a:picLocks noChangeAspect="1"/>
              </p:cNvPicPr>
              <p:nvPr/>
            </p:nvPicPr>
            <p:blipFill>
              <a:blip r:embed="rId7"/>
              <a:stretch>
                <a:fillRect/>
              </a:stretch>
            </p:blipFill>
            <p:spPr>
              <a:xfrm>
                <a:off x="1782848" y="2514158"/>
                <a:ext cx="5810250" cy="1247775"/>
              </a:xfrm>
              <a:prstGeom prst="rect">
                <a:avLst/>
              </a:prstGeom>
            </p:spPr>
          </p:pic>
        </p:grpSp>
        <p:sp>
          <p:nvSpPr>
            <p:cNvPr id="18" name="TextBox 17">
              <a:extLst>
                <a:ext uri="{FF2B5EF4-FFF2-40B4-BE49-F238E27FC236}">
                  <a16:creationId xmlns:a16="http://schemas.microsoft.com/office/drawing/2014/main" id="{E3A50913-D44C-4BC6-AA3C-2323459DD86D}"/>
                </a:ext>
              </a:extLst>
            </p:cNvPr>
            <p:cNvSpPr txBox="1"/>
            <p:nvPr/>
          </p:nvSpPr>
          <p:spPr>
            <a:xfrm>
              <a:off x="1148643" y="4503410"/>
              <a:ext cx="869917" cy="67403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dirty="0">
                  <a:solidFill>
                    <a:schemeClr val="bg1"/>
                  </a:solidFill>
                  <a:latin typeface="Trebuchet MS" panose="020B0603020202020204" pitchFamily="34" charset="0"/>
                </a:rPr>
                <a:t>Width of</a:t>
              </a:r>
            </a:p>
            <a:p>
              <a:pPr algn="ctr">
                <a:lnSpc>
                  <a:spcPct val="90000"/>
                </a:lnSpc>
              </a:pPr>
              <a:r>
                <a:rPr lang="sv-SE" sz="1400" dirty="0">
                  <a:solidFill>
                    <a:schemeClr val="bg1"/>
                  </a:solidFill>
                  <a:latin typeface="Trebuchet MS" panose="020B0603020202020204" pitchFamily="34" charset="0"/>
                </a:rPr>
                <a:t>cone at</a:t>
              </a:r>
            </a:p>
            <a:p>
              <a:pPr algn="ctr">
                <a:lnSpc>
                  <a:spcPct val="90000"/>
                </a:lnSpc>
              </a:pPr>
              <a:r>
                <a:rPr lang="sv-SE" sz="1400" dirty="0">
                  <a:solidFill>
                    <a:schemeClr val="bg1"/>
                  </a:solidFill>
                  <a:latin typeface="Trebuchet MS" panose="020B0603020202020204" pitchFamily="34" charset="0"/>
                </a:rPr>
                <a:t>first hit</a:t>
              </a:r>
            </a:p>
          </p:txBody>
        </p:sp>
        <p:sp>
          <p:nvSpPr>
            <p:cNvPr id="19" name="TextBox 18">
              <a:extLst>
                <a:ext uri="{FF2B5EF4-FFF2-40B4-BE49-F238E27FC236}">
                  <a16:creationId xmlns:a16="http://schemas.microsoft.com/office/drawing/2014/main" id="{50B689F4-D5E1-4A88-AC59-974D47E512B1}"/>
                </a:ext>
              </a:extLst>
            </p:cNvPr>
            <p:cNvSpPr txBox="1"/>
            <p:nvPr/>
          </p:nvSpPr>
          <p:spPr>
            <a:xfrm>
              <a:off x="85066" y="3641342"/>
              <a:ext cx="1010213" cy="67403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dirty="0">
                  <a:solidFill>
                    <a:schemeClr val="bg1"/>
                  </a:solidFill>
                  <a:latin typeface="Trebuchet MS" panose="020B0603020202020204" pitchFamily="34" charset="0"/>
                </a:rPr>
                <a:t>Width of</a:t>
              </a:r>
            </a:p>
            <a:p>
              <a:pPr algn="ctr">
                <a:lnSpc>
                  <a:spcPct val="90000"/>
                </a:lnSpc>
              </a:pPr>
              <a:r>
                <a:rPr lang="sv-SE" sz="1400" dirty="0">
                  <a:solidFill>
                    <a:schemeClr val="bg1"/>
                  </a:solidFill>
                  <a:latin typeface="Trebuchet MS" panose="020B0603020202020204" pitchFamily="34" charset="0"/>
                </a:rPr>
                <a:t>cone at</a:t>
              </a:r>
            </a:p>
            <a:p>
              <a:pPr algn="ctr">
                <a:lnSpc>
                  <a:spcPct val="90000"/>
                </a:lnSpc>
              </a:pPr>
              <a:r>
                <a:rPr lang="sv-SE" sz="1400" dirty="0">
                  <a:solidFill>
                    <a:schemeClr val="bg1"/>
                  </a:solidFill>
                  <a:latin typeface="Trebuchet MS" panose="020B0603020202020204" pitchFamily="34" charset="0"/>
                </a:rPr>
                <a:t>second hit</a:t>
              </a:r>
            </a:p>
          </p:txBody>
        </p:sp>
        <p:cxnSp>
          <p:nvCxnSpPr>
            <p:cNvPr id="21" name="Straight Arrow Connector 20">
              <a:extLst>
                <a:ext uri="{FF2B5EF4-FFF2-40B4-BE49-F238E27FC236}">
                  <a16:creationId xmlns:a16="http://schemas.microsoft.com/office/drawing/2014/main" id="{A9B3D14A-68C2-4BB0-9A85-CBF60C011D87}"/>
                </a:ext>
              </a:extLst>
            </p:cNvPr>
            <p:cNvCxnSpPr>
              <a:cxnSpLocks/>
              <a:stCxn id="19" idx="0"/>
            </p:cNvCxnSpPr>
            <p:nvPr/>
          </p:nvCxnSpPr>
          <p:spPr>
            <a:xfrm flipV="1">
              <a:off x="590173" y="3108100"/>
              <a:ext cx="0" cy="53324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4B5990-4EBB-4CF4-B9B4-BF8A4608F715}"/>
                </a:ext>
              </a:extLst>
            </p:cNvPr>
            <p:cNvCxnSpPr>
              <a:stCxn id="18" idx="0"/>
            </p:cNvCxnSpPr>
            <p:nvPr/>
          </p:nvCxnSpPr>
          <p:spPr>
            <a:xfrm flipH="1" flipV="1">
              <a:off x="1562168" y="3094087"/>
              <a:ext cx="21434" cy="1409323"/>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825E5C-6ADE-4B8A-9B34-0ACE51E191F1}"/>
                </a:ext>
              </a:extLst>
            </p:cNvPr>
            <p:cNvSpPr txBox="1"/>
            <p:nvPr/>
          </p:nvSpPr>
          <p:spPr>
            <a:xfrm>
              <a:off x="1724925" y="3746550"/>
              <a:ext cx="1241044" cy="67403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dirty="0">
                  <a:solidFill>
                    <a:schemeClr val="bg1"/>
                  </a:solidFill>
                  <a:latin typeface="Trebuchet MS" panose="020B0603020202020204" pitchFamily="34" charset="0"/>
                </a:rPr>
                <a:t>Spread angle</a:t>
              </a:r>
            </a:p>
            <a:p>
              <a:pPr algn="ctr">
                <a:lnSpc>
                  <a:spcPct val="90000"/>
                </a:lnSpc>
              </a:pPr>
              <a:r>
                <a:rPr lang="sv-SE" sz="1400" dirty="0">
                  <a:solidFill>
                    <a:schemeClr val="bg1"/>
                  </a:solidFill>
                  <a:latin typeface="Trebuchet MS" panose="020B0603020202020204" pitchFamily="34" charset="0"/>
                </a:rPr>
                <a:t>of cone from</a:t>
              </a:r>
            </a:p>
            <a:p>
              <a:pPr algn="ctr">
                <a:lnSpc>
                  <a:spcPct val="90000"/>
                </a:lnSpc>
              </a:pPr>
              <a:r>
                <a:rPr lang="sv-SE" sz="1400" dirty="0">
                  <a:solidFill>
                    <a:schemeClr val="bg1"/>
                  </a:solidFill>
                  <a:latin typeface="Trebuchet MS" panose="020B0603020202020204" pitchFamily="34" charset="0"/>
                </a:rPr>
                <a:t>the eye</a:t>
              </a:r>
            </a:p>
          </p:txBody>
        </p:sp>
        <p:cxnSp>
          <p:nvCxnSpPr>
            <p:cNvPr id="26" name="Straight Arrow Connector 25">
              <a:extLst>
                <a:ext uri="{FF2B5EF4-FFF2-40B4-BE49-F238E27FC236}">
                  <a16:creationId xmlns:a16="http://schemas.microsoft.com/office/drawing/2014/main" id="{A24BD2D4-6A2B-4BF1-B83D-512D2209991A}"/>
                </a:ext>
              </a:extLst>
            </p:cNvPr>
            <p:cNvCxnSpPr>
              <a:cxnSpLocks/>
            </p:cNvCxnSpPr>
            <p:nvPr/>
          </p:nvCxnSpPr>
          <p:spPr>
            <a:xfrm flipV="1">
              <a:off x="2461358" y="3094087"/>
              <a:ext cx="0" cy="652463"/>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C8F8771-6DBB-4914-861E-B32D5B8AF7C6}"/>
                </a:ext>
              </a:extLst>
            </p:cNvPr>
            <p:cNvSpPr txBox="1"/>
            <p:nvPr/>
          </p:nvSpPr>
          <p:spPr>
            <a:xfrm>
              <a:off x="2582931" y="4610661"/>
              <a:ext cx="1155701" cy="67403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dirty="0">
                  <a:solidFill>
                    <a:schemeClr val="bg1"/>
                  </a:solidFill>
                  <a:latin typeface="Trebuchet MS" panose="020B0603020202020204" pitchFamily="34" charset="0"/>
                </a:rPr>
                <a:t>Pixel spread</a:t>
              </a:r>
            </a:p>
            <a:p>
              <a:pPr algn="ctr">
                <a:lnSpc>
                  <a:spcPct val="90000"/>
                </a:lnSpc>
              </a:pPr>
              <a:r>
                <a:rPr lang="sv-SE" sz="1400" dirty="0">
                  <a:solidFill>
                    <a:schemeClr val="bg1"/>
                  </a:solidFill>
                  <a:latin typeface="Trebuchet MS" panose="020B0603020202020204" pitchFamily="34" charset="0"/>
                </a:rPr>
                <a:t>angle at </a:t>
              </a:r>
            </a:p>
            <a:p>
              <a:pPr algn="ctr">
                <a:lnSpc>
                  <a:spcPct val="90000"/>
                </a:lnSpc>
              </a:pPr>
              <a:r>
                <a:rPr lang="sv-SE" sz="1400" dirty="0">
                  <a:solidFill>
                    <a:schemeClr val="bg1"/>
                  </a:solidFill>
                  <a:latin typeface="Trebuchet MS" panose="020B0603020202020204" pitchFamily="34" charset="0"/>
                </a:rPr>
                <a:t>first hit</a:t>
              </a:r>
            </a:p>
          </p:txBody>
        </p:sp>
        <p:cxnSp>
          <p:nvCxnSpPr>
            <p:cNvPr id="29" name="Straight Arrow Connector 28">
              <a:extLst>
                <a:ext uri="{FF2B5EF4-FFF2-40B4-BE49-F238E27FC236}">
                  <a16:creationId xmlns:a16="http://schemas.microsoft.com/office/drawing/2014/main" id="{910E1E58-83D1-4BA6-933D-8D769C46B209}"/>
                </a:ext>
              </a:extLst>
            </p:cNvPr>
            <p:cNvCxnSpPr>
              <a:stCxn id="27" idx="0"/>
            </p:cNvCxnSpPr>
            <p:nvPr/>
          </p:nvCxnSpPr>
          <p:spPr>
            <a:xfrm flipH="1" flipV="1">
              <a:off x="3129098" y="3125274"/>
              <a:ext cx="31684" cy="148538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DC6571E-3B42-4BD1-A662-6C34B32C1BEF}"/>
                </a:ext>
              </a:extLst>
            </p:cNvPr>
            <p:cNvSpPr txBox="1"/>
            <p:nvPr/>
          </p:nvSpPr>
          <p:spPr>
            <a:xfrm>
              <a:off x="3274403" y="3746550"/>
              <a:ext cx="1342034" cy="67403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dirty="0">
                  <a:solidFill>
                    <a:schemeClr val="bg1"/>
                  </a:solidFill>
                  <a:latin typeface="Trebuchet MS" panose="020B0603020202020204" pitchFamily="34" charset="0"/>
                </a:rPr>
                <a:t>Distance from</a:t>
              </a:r>
            </a:p>
            <a:p>
              <a:pPr algn="ctr">
                <a:lnSpc>
                  <a:spcPct val="90000"/>
                </a:lnSpc>
              </a:pPr>
              <a:r>
                <a:rPr lang="sv-SE" sz="1400" dirty="0">
                  <a:solidFill>
                    <a:schemeClr val="bg1"/>
                  </a:solidFill>
                  <a:latin typeface="Trebuchet MS" panose="020B0603020202020204" pitchFamily="34" charset="0"/>
                </a:rPr>
                <a:t>first to second</a:t>
              </a:r>
              <a:br>
                <a:rPr lang="sv-SE" sz="1400" dirty="0">
                  <a:solidFill>
                    <a:schemeClr val="bg1"/>
                  </a:solidFill>
                  <a:latin typeface="Trebuchet MS" panose="020B0603020202020204" pitchFamily="34" charset="0"/>
                </a:rPr>
              </a:br>
              <a:r>
                <a:rPr lang="sv-SE" sz="1400" dirty="0">
                  <a:solidFill>
                    <a:schemeClr val="bg1"/>
                  </a:solidFill>
                  <a:latin typeface="Trebuchet MS" panose="020B0603020202020204" pitchFamily="34" charset="0"/>
                </a:rPr>
                <a:t>hit</a:t>
              </a:r>
            </a:p>
          </p:txBody>
        </p:sp>
        <p:cxnSp>
          <p:nvCxnSpPr>
            <p:cNvPr id="32" name="Straight Arrow Connector 31">
              <a:extLst>
                <a:ext uri="{FF2B5EF4-FFF2-40B4-BE49-F238E27FC236}">
                  <a16:creationId xmlns:a16="http://schemas.microsoft.com/office/drawing/2014/main" id="{8960F75A-B17B-46BC-B091-7294D202841A}"/>
                </a:ext>
              </a:extLst>
            </p:cNvPr>
            <p:cNvCxnSpPr/>
            <p:nvPr/>
          </p:nvCxnSpPr>
          <p:spPr>
            <a:xfrm flipV="1">
              <a:off x="3450888" y="3125274"/>
              <a:ext cx="0" cy="62127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614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B113-7505-4560-907C-D5E2B7D53276}"/>
              </a:ext>
            </a:extLst>
          </p:cNvPr>
          <p:cNvSpPr>
            <a:spLocks noGrp="1"/>
          </p:cNvSpPr>
          <p:nvPr>
            <p:ph type="title"/>
          </p:nvPr>
        </p:nvSpPr>
        <p:spPr/>
        <p:txBody>
          <a:bodyPr/>
          <a:lstStyle/>
          <a:p>
            <a:r>
              <a:rPr lang="sv-SE" dirty="0"/>
              <a:t>Pixel Spread angle </a:t>
            </a:r>
          </a:p>
        </p:txBody>
      </p:sp>
      <p:pic>
        <p:nvPicPr>
          <p:cNvPr id="8" name="Content Placeholder 7">
            <a:extLst>
              <a:ext uri="{FF2B5EF4-FFF2-40B4-BE49-F238E27FC236}">
                <a16:creationId xmlns:a16="http://schemas.microsoft.com/office/drawing/2014/main" id="{B25457E6-E195-4158-B7D7-6E34FA48ABC6}"/>
              </a:ext>
            </a:extLst>
          </p:cNvPr>
          <p:cNvPicPr>
            <a:picLocks noGrp="1" noChangeAspect="1"/>
          </p:cNvPicPr>
          <p:nvPr>
            <p:ph idx="1"/>
          </p:nvPr>
        </p:nvPicPr>
        <p:blipFill>
          <a:blip r:embed="rId3"/>
          <a:stretch>
            <a:fillRect/>
          </a:stretch>
        </p:blipFill>
        <p:spPr>
          <a:xfrm>
            <a:off x="898426" y="3973051"/>
            <a:ext cx="798601" cy="226999"/>
          </a:xfrm>
        </p:spPr>
      </p:pic>
      <p:sp>
        <p:nvSpPr>
          <p:cNvPr id="4" name="Text Placeholder 3">
            <a:extLst>
              <a:ext uri="{FF2B5EF4-FFF2-40B4-BE49-F238E27FC236}">
                <a16:creationId xmlns:a16="http://schemas.microsoft.com/office/drawing/2014/main" id="{579E994F-CA4A-4ABE-B035-3E40622FC089}"/>
              </a:ext>
            </a:extLst>
          </p:cNvPr>
          <p:cNvSpPr>
            <a:spLocks noGrp="1"/>
          </p:cNvSpPr>
          <p:nvPr>
            <p:ph type="body" sz="quarter" idx="10"/>
          </p:nvPr>
        </p:nvSpPr>
        <p:spPr/>
        <p:txBody>
          <a:bodyPr/>
          <a:lstStyle/>
          <a:p>
            <a:r>
              <a:rPr lang="sv-SE" dirty="0"/>
              <a:t>A single float to approximate convex or concave</a:t>
            </a:r>
          </a:p>
        </p:txBody>
      </p:sp>
      <p:pic>
        <p:nvPicPr>
          <p:cNvPr id="5" name="Picture 4">
            <a:extLst>
              <a:ext uri="{FF2B5EF4-FFF2-40B4-BE49-F238E27FC236}">
                <a16:creationId xmlns:a16="http://schemas.microsoft.com/office/drawing/2014/main" id="{B240863E-59D3-4C07-8B13-075B7BC3A13D}"/>
              </a:ext>
            </a:extLst>
          </p:cNvPr>
          <p:cNvPicPr>
            <a:picLocks noChangeAspect="1"/>
          </p:cNvPicPr>
          <p:nvPr/>
        </p:nvPicPr>
        <p:blipFill>
          <a:blip r:embed="rId4"/>
          <a:stretch>
            <a:fillRect/>
          </a:stretch>
        </p:blipFill>
        <p:spPr>
          <a:xfrm>
            <a:off x="5144194" y="2373605"/>
            <a:ext cx="5666742" cy="2909806"/>
          </a:xfrm>
          <a:prstGeom prst="rect">
            <a:avLst/>
          </a:prstGeom>
        </p:spPr>
      </p:pic>
      <p:pic>
        <p:nvPicPr>
          <p:cNvPr id="6" name="Picture 5">
            <a:extLst>
              <a:ext uri="{FF2B5EF4-FFF2-40B4-BE49-F238E27FC236}">
                <a16:creationId xmlns:a16="http://schemas.microsoft.com/office/drawing/2014/main" id="{41083592-8144-498D-AFC1-EDE7E41C75CF}"/>
              </a:ext>
            </a:extLst>
          </p:cNvPr>
          <p:cNvPicPr>
            <a:picLocks noChangeAspect="1"/>
          </p:cNvPicPr>
          <p:nvPr/>
        </p:nvPicPr>
        <p:blipFill>
          <a:blip r:embed="rId5"/>
          <a:stretch>
            <a:fillRect/>
          </a:stretch>
        </p:blipFill>
        <p:spPr>
          <a:xfrm>
            <a:off x="831609" y="3085974"/>
            <a:ext cx="4088923" cy="688234"/>
          </a:xfrm>
          <a:prstGeom prst="rect">
            <a:avLst/>
          </a:prstGeom>
        </p:spPr>
      </p:pic>
      <p:pic>
        <p:nvPicPr>
          <p:cNvPr id="9" name="Picture 8">
            <a:extLst>
              <a:ext uri="{FF2B5EF4-FFF2-40B4-BE49-F238E27FC236}">
                <a16:creationId xmlns:a16="http://schemas.microsoft.com/office/drawing/2014/main" id="{7A9C23F1-AEDB-48B9-951F-59880500E67D}"/>
              </a:ext>
            </a:extLst>
          </p:cNvPr>
          <p:cNvPicPr>
            <a:picLocks noChangeAspect="1"/>
          </p:cNvPicPr>
          <p:nvPr/>
        </p:nvPicPr>
        <p:blipFill>
          <a:blip r:embed="rId6"/>
          <a:stretch>
            <a:fillRect/>
          </a:stretch>
        </p:blipFill>
        <p:spPr>
          <a:xfrm>
            <a:off x="831609" y="4398893"/>
            <a:ext cx="2856061" cy="654615"/>
          </a:xfrm>
          <a:prstGeom prst="rect">
            <a:avLst/>
          </a:prstGeom>
        </p:spPr>
      </p:pic>
      <p:sp>
        <p:nvSpPr>
          <p:cNvPr id="10" name="Content Placeholder 2">
            <a:extLst>
              <a:ext uri="{FF2B5EF4-FFF2-40B4-BE49-F238E27FC236}">
                <a16:creationId xmlns:a16="http://schemas.microsoft.com/office/drawing/2014/main" id="{100E3616-9A76-42CA-8460-F639B3234A8F}"/>
              </a:ext>
            </a:extLst>
          </p:cNvPr>
          <p:cNvSpPr txBox="1">
            <a:spLocks/>
          </p:cNvSpPr>
          <p:nvPr/>
        </p:nvSpPr>
        <p:spPr bwMode="auto">
          <a:xfrm>
            <a:off x="615488" y="1918152"/>
            <a:ext cx="4900963" cy="9109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sv-SE" kern="0" dirty="0"/>
              <a:t>This is not possible in theory: need two values to represent (anisotropic) curvature </a:t>
            </a:r>
            <a:br>
              <a:rPr lang="sv-SE" kern="0" dirty="0"/>
            </a:br>
            <a:br>
              <a:rPr lang="sv-SE" kern="0" dirty="0"/>
            </a:br>
            <a:r>
              <a:rPr lang="sv-SE" kern="0" dirty="0"/>
              <a:t>Approximation:</a:t>
            </a:r>
          </a:p>
        </p:txBody>
      </p:sp>
      <p:sp>
        <p:nvSpPr>
          <p:cNvPr id="11" name="Content Placeholder 2">
            <a:extLst>
              <a:ext uri="{FF2B5EF4-FFF2-40B4-BE49-F238E27FC236}">
                <a16:creationId xmlns:a16="http://schemas.microsoft.com/office/drawing/2014/main" id="{44EE5673-B323-4ED1-BF57-AD13BF4300F6}"/>
              </a:ext>
            </a:extLst>
          </p:cNvPr>
          <p:cNvSpPr txBox="1">
            <a:spLocks/>
          </p:cNvSpPr>
          <p:nvPr/>
        </p:nvSpPr>
        <p:spPr bwMode="auto">
          <a:xfrm>
            <a:off x="516750" y="5216640"/>
            <a:ext cx="4870912" cy="8249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sv-SE" kern="0" dirty="0"/>
              <a:t>We use the normal </a:t>
            </a:r>
            <a:r>
              <a:rPr lang="sv-SE" b="1" kern="0" dirty="0"/>
              <a:t>n</a:t>
            </a:r>
            <a:r>
              <a:rPr lang="sv-SE" kern="0" dirty="0"/>
              <a:t> of the G-buffer</a:t>
            </a:r>
            <a:br>
              <a:rPr lang="sv-SE" kern="0" dirty="0"/>
            </a:br>
            <a:r>
              <a:rPr lang="sv-SE" kern="0" dirty="0"/>
              <a:t>Limitation: can only be computed at first hit</a:t>
            </a:r>
          </a:p>
        </p:txBody>
      </p:sp>
      <p:pic>
        <p:nvPicPr>
          <p:cNvPr id="12" name="Content Placeholder 7">
            <a:extLst>
              <a:ext uri="{FF2B5EF4-FFF2-40B4-BE49-F238E27FC236}">
                <a16:creationId xmlns:a16="http://schemas.microsoft.com/office/drawing/2014/main" id="{E6FAD6DD-002B-447E-95E9-6CB2BC02F2F9}"/>
              </a:ext>
            </a:extLst>
          </p:cNvPr>
          <p:cNvPicPr>
            <a:picLocks noChangeAspect="1"/>
          </p:cNvPicPr>
          <p:nvPr/>
        </p:nvPicPr>
        <p:blipFill rotWithShape="1">
          <a:blip r:embed="rId3"/>
          <a:srcRect r="78277"/>
          <a:stretch/>
        </p:blipFill>
        <p:spPr bwMode="auto">
          <a:xfrm>
            <a:off x="7940202" y="675959"/>
            <a:ext cx="477657" cy="625030"/>
          </a:xfrm>
          <a:prstGeom prst="rect">
            <a:avLst/>
          </a:prstGeom>
          <a:noFill/>
          <a:ln w="9525">
            <a:noFill/>
            <a:miter lim="800000"/>
            <a:headEnd/>
            <a:tailEnd/>
          </a:ln>
        </p:spPr>
      </p:pic>
      <p:pic>
        <p:nvPicPr>
          <p:cNvPr id="14" name="Picture 13">
            <a:extLst>
              <a:ext uri="{FF2B5EF4-FFF2-40B4-BE49-F238E27FC236}">
                <a16:creationId xmlns:a16="http://schemas.microsoft.com/office/drawing/2014/main" id="{0CBB5769-922C-4747-B551-B345C60037D2}"/>
              </a:ext>
            </a:extLst>
          </p:cNvPr>
          <p:cNvPicPr>
            <a:picLocks noChangeAspect="1"/>
          </p:cNvPicPr>
          <p:nvPr/>
        </p:nvPicPr>
        <p:blipFill rotWithShape="1">
          <a:blip r:embed="rId5"/>
          <a:srcRect l="1847" t="33516" r="94797" b="28814"/>
          <a:stretch/>
        </p:blipFill>
        <p:spPr>
          <a:xfrm>
            <a:off x="6180658" y="3920998"/>
            <a:ext cx="137209" cy="259256"/>
          </a:xfrm>
          <a:prstGeom prst="rect">
            <a:avLst/>
          </a:prstGeom>
        </p:spPr>
      </p:pic>
      <p:pic>
        <p:nvPicPr>
          <p:cNvPr id="15" name="Picture 14">
            <a:extLst>
              <a:ext uri="{FF2B5EF4-FFF2-40B4-BE49-F238E27FC236}">
                <a16:creationId xmlns:a16="http://schemas.microsoft.com/office/drawing/2014/main" id="{F377F2DF-84D7-4FCF-8609-BA1EDB245649}"/>
              </a:ext>
            </a:extLst>
          </p:cNvPr>
          <p:cNvPicPr>
            <a:picLocks noChangeAspect="1"/>
          </p:cNvPicPr>
          <p:nvPr/>
        </p:nvPicPr>
        <p:blipFill rotWithShape="1">
          <a:blip r:embed="rId5"/>
          <a:srcRect l="1847" t="33516" r="94797" b="28814"/>
          <a:stretch/>
        </p:blipFill>
        <p:spPr>
          <a:xfrm>
            <a:off x="8766391" y="3060587"/>
            <a:ext cx="137209" cy="259256"/>
          </a:xfrm>
          <a:prstGeom prst="rect">
            <a:avLst/>
          </a:prstGeom>
        </p:spPr>
      </p:pic>
      <p:pic>
        <p:nvPicPr>
          <p:cNvPr id="16" name="Picture 15">
            <a:extLst>
              <a:ext uri="{FF2B5EF4-FFF2-40B4-BE49-F238E27FC236}">
                <a16:creationId xmlns:a16="http://schemas.microsoft.com/office/drawing/2014/main" id="{28A28817-C0F8-439D-9FF2-C1306C57B364}"/>
              </a:ext>
            </a:extLst>
          </p:cNvPr>
          <p:cNvPicPr>
            <a:picLocks noChangeAspect="1"/>
          </p:cNvPicPr>
          <p:nvPr/>
        </p:nvPicPr>
        <p:blipFill rotWithShape="1">
          <a:blip r:embed="rId5">
            <a:duotone>
              <a:schemeClr val="accent2">
                <a:shade val="45000"/>
                <a:satMod val="135000"/>
              </a:schemeClr>
              <a:prstClr val="white"/>
            </a:duotone>
          </a:blip>
          <a:srcRect l="1847" t="33516" r="94797" b="28814"/>
          <a:stretch/>
        </p:blipFill>
        <p:spPr>
          <a:xfrm>
            <a:off x="9372181" y="3350147"/>
            <a:ext cx="137209" cy="259256"/>
          </a:xfrm>
          <a:prstGeom prst="rect">
            <a:avLst/>
          </a:prstGeom>
        </p:spPr>
      </p:pic>
      <p:pic>
        <p:nvPicPr>
          <p:cNvPr id="17" name="Picture 16">
            <a:extLst>
              <a:ext uri="{FF2B5EF4-FFF2-40B4-BE49-F238E27FC236}">
                <a16:creationId xmlns:a16="http://schemas.microsoft.com/office/drawing/2014/main" id="{BDDEB602-208B-48AA-9825-7D115595F238}"/>
              </a:ext>
            </a:extLst>
          </p:cNvPr>
          <p:cNvPicPr>
            <a:picLocks noChangeAspect="1"/>
          </p:cNvPicPr>
          <p:nvPr/>
        </p:nvPicPr>
        <p:blipFill rotWithShape="1">
          <a:blip r:embed="rId5">
            <a:duotone>
              <a:schemeClr val="accent1">
                <a:shade val="45000"/>
                <a:satMod val="135000"/>
              </a:schemeClr>
              <a:prstClr val="white"/>
            </a:duotone>
          </a:blip>
          <a:srcRect l="1847" t="35006" r="94797" b="33805"/>
          <a:stretch/>
        </p:blipFill>
        <p:spPr>
          <a:xfrm>
            <a:off x="9487433" y="3934775"/>
            <a:ext cx="137209" cy="214657"/>
          </a:xfrm>
          <a:prstGeom prst="rect">
            <a:avLst/>
          </a:prstGeom>
        </p:spPr>
      </p:pic>
    </p:spTree>
    <p:extLst>
      <p:ext uri="{BB962C8B-B14F-4D97-AF65-F5344CB8AC3E}">
        <p14:creationId xmlns:p14="http://schemas.microsoft.com/office/powerpoint/2010/main" val="375545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C87E-5F2B-424C-B44C-04C5381E5C6A}"/>
              </a:ext>
            </a:extLst>
          </p:cNvPr>
          <p:cNvSpPr>
            <a:spLocks noGrp="1"/>
          </p:cNvSpPr>
          <p:nvPr>
            <p:ph type="title"/>
          </p:nvPr>
        </p:nvSpPr>
        <p:spPr/>
        <p:txBody>
          <a:bodyPr/>
          <a:lstStyle/>
          <a:p>
            <a:r>
              <a:rPr lang="sv-SE" dirty="0"/>
              <a:t>Putting it ALL together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AF890F-946C-4F00-839B-67BAFF90B104}"/>
                  </a:ext>
                </a:extLst>
              </p:cNvPr>
              <p:cNvSpPr>
                <a:spLocks noGrp="1"/>
              </p:cNvSpPr>
              <p:nvPr>
                <p:ph idx="1"/>
              </p:nvPr>
            </p:nvSpPr>
            <p:spPr>
              <a:xfrm>
                <a:off x="516750" y="3013428"/>
                <a:ext cx="9948672" cy="3104703"/>
              </a:xfrm>
            </p:spPr>
            <p:txBody>
              <a:bodyPr/>
              <a:lstStyle/>
              <a:p>
                <a14:m>
                  <m:oMath xmlns:m="http://schemas.openxmlformats.org/officeDocument/2006/math">
                    <m:sSub>
                      <m:sSubPr>
                        <m:ctrlPr>
                          <a:rPr lang="pt-BR" i="1" smtClean="0">
                            <a:latin typeface="Cambria Math" panose="02040503050406030204" pitchFamily="18" charset="0"/>
                          </a:rPr>
                        </m:ctrlPr>
                      </m:sSubPr>
                      <m:e>
                        <m:r>
                          <a:rPr lang="sv-SE" i="1">
                            <a:latin typeface="Cambria Math" panose="02040503050406030204" pitchFamily="18" charset="0"/>
                            <a:ea typeface="Cambria Math" panose="02040503050406030204" pitchFamily="18" charset="0"/>
                          </a:rPr>
                          <m:t>𝜆</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is the mip level at bounce </a:t>
                </a:r>
                <a14:m>
                  <m:oMath xmlns:m="http://schemas.openxmlformats.org/officeDocument/2006/math">
                    <m:r>
                      <a:rPr lang="sv-SE" i="1" dirty="0" smtClean="0">
                        <a:latin typeface="Cambria Math" panose="02040503050406030204" pitchFamily="18" charset="0"/>
                      </a:rPr>
                      <m:t>𝑖</m:t>
                    </m:r>
                  </m:oMath>
                </a14:m>
                <a:endParaRPr lang="sv-SE" dirty="0"/>
              </a:p>
              <a:p>
                <a14:m>
                  <m:oMath xmlns:m="http://schemas.openxmlformats.org/officeDocument/2006/math">
                    <m:sSub>
                      <m:sSubPr>
                        <m:ctrlPr>
                          <a:rPr lang="pt-BR"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triangle LOD (from texture resolution and texture coords), from [Ewins et. al. 1998] </a:t>
                </a:r>
              </a:p>
              <a:p>
                <a14:m>
                  <m:oMath xmlns:m="http://schemas.openxmlformats.org/officeDocument/2006/math">
                    <m:sSub>
                      <m:sSubPr>
                        <m:ctrlPr>
                          <a:rPr lang="pt-BR" i="1">
                            <a:latin typeface="Cambria Math" panose="02040503050406030204" pitchFamily="18" charset="0"/>
                          </a:rPr>
                        </m:ctrlPr>
                      </m:sSubPr>
                      <m:e>
                        <m:r>
                          <a:rPr lang="sv-SE" b="0" i="1" smtClean="0">
                            <a:latin typeface="Cambria Math" panose="02040503050406030204" pitchFamily="18" charset="0"/>
                          </a:rPr>
                          <m:t>𝑤</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is the width of the cone</a:t>
                </a:r>
              </a:p>
              <a:p>
                <a14:m>
                  <m:oMath xmlns:m="http://schemas.openxmlformats.org/officeDocument/2006/math">
                    <m:sSub>
                      <m:sSubPr>
                        <m:ctrlPr>
                          <a:rPr lang="pt-BR" i="1">
                            <a:latin typeface="Cambria Math" panose="02040503050406030204" pitchFamily="18" charset="0"/>
                          </a:rPr>
                        </m:ctrlPr>
                      </m:sSubPr>
                      <m:e>
                        <m:r>
                          <a:rPr lang="sv-SE" b="1" i="0" smtClean="0">
                            <a:latin typeface="Cambria Math" panose="02040503050406030204" pitchFamily="18" charset="0"/>
                          </a:rPr>
                          <m:t>𝐧</m:t>
                        </m:r>
                      </m:e>
                      <m:sub>
                        <m:r>
                          <a:rPr lang="sv-SE" i="1">
                            <a:latin typeface="Cambria Math" panose="02040503050406030204" pitchFamily="18" charset="0"/>
                          </a:rPr>
                          <m:t>𝑖</m:t>
                        </m:r>
                      </m:sub>
                    </m:sSub>
                  </m:oMath>
                </a14:m>
                <a:r>
                  <a:rPr lang="sv-SE" dirty="0"/>
                  <a:t> and </a:t>
                </a:r>
                <a14:m>
                  <m:oMath xmlns:m="http://schemas.openxmlformats.org/officeDocument/2006/math">
                    <m:sSub>
                      <m:sSubPr>
                        <m:ctrlPr>
                          <a:rPr lang="pt-BR" i="1">
                            <a:latin typeface="Cambria Math" panose="02040503050406030204" pitchFamily="18" charset="0"/>
                          </a:rPr>
                        </m:ctrlPr>
                      </m:sSubPr>
                      <m:e>
                        <m:r>
                          <a:rPr lang="sv-SE" b="1" i="0" smtClean="0">
                            <a:latin typeface="Cambria Math" panose="02040503050406030204" pitchFamily="18" charset="0"/>
                          </a:rPr>
                          <m:t>𝐝</m:t>
                        </m:r>
                      </m:e>
                      <m:sub>
                        <m:r>
                          <a:rPr lang="sv-SE" i="1">
                            <a:latin typeface="Cambria Math" panose="02040503050406030204" pitchFamily="18" charset="0"/>
                          </a:rPr>
                          <m:t>𝑖</m:t>
                        </m:r>
                      </m:sub>
                    </m:sSub>
                  </m:oMath>
                </a14:m>
                <a:r>
                  <a:rPr lang="sv-SE" dirty="0"/>
                  <a:t> are the normals and ray directions</a:t>
                </a:r>
              </a:p>
              <a:p>
                <a:endParaRPr lang="sv-SE" dirty="0"/>
              </a:p>
              <a:p>
                <a:r>
                  <a:rPr lang="sv-SE" dirty="0"/>
                  <a:t>Use </a:t>
                </a:r>
                <a14:m>
                  <m:oMath xmlns:m="http://schemas.openxmlformats.org/officeDocument/2006/math">
                    <m:sSub>
                      <m:sSubPr>
                        <m:ctrlPr>
                          <a:rPr lang="pt-BR" i="1">
                            <a:latin typeface="Cambria Math" panose="02040503050406030204" pitchFamily="18" charset="0"/>
                          </a:rPr>
                        </m:ctrlPr>
                      </m:sSubPr>
                      <m:e>
                        <m:r>
                          <a:rPr lang="sv-SE" i="1">
                            <a:latin typeface="Cambria Math" panose="02040503050406030204" pitchFamily="18" charset="0"/>
                            <a:ea typeface="Cambria Math" panose="02040503050406030204" pitchFamily="18" charset="0"/>
                          </a:rPr>
                          <m:t>𝜆</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as input to </a:t>
                </a:r>
                <a:r>
                  <a:rPr lang="sv-SE" b="1" dirty="0">
                    <a:latin typeface="Courier New" panose="02070309020205020404" pitchFamily="49" charset="0"/>
                    <a:cs typeface="Courier New" panose="02070309020205020404" pitchFamily="49" charset="0"/>
                  </a:rPr>
                  <a:t>SampleLevel()</a:t>
                </a:r>
                <a:r>
                  <a:rPr lang="sv-SE" dirty="0"/>
                  <a:t> to access correct mip level</a:t>
                </a:r>
              </a:p>
              <a:p>
                <a:endParaRPr lang="sv-SE" dirty="0"/>
              </a:p>
            </p:txBody>
          </p:sp>
        </mc:Choice>
        <mc:Fallback xmlns="">
          <p:sp>
            <p:nvSpPr>
              <p:cNvPr id="3" name="Content Placeholder 2">
                <a:extLst>
                  <a:ext uri="{FF2B5EF4-FFF2-40B4-BE49-F238E27FC236}">
                    <a16:creationId xmlns:a16="http://schemas.microsoft.com/office/drawing/2014/main" id="{04AF890F-946C-4F00-839B-67BAFF90B104}"/>
                  </a:ext>
                </a:extLst>
              </p:cNvPr>
              <p:cNvSpPr>
                <a:spLocks noGrp="1" noRot="1" noChangeAspect="1" noMove="1" noResize="1" noEditPoints="1" noAdjustHandles="1" noChangeArrowheads="1" noChangeShapeType="1" noTextEdit="1"/>
              </p:cNvSpPr>
              <p:nvPr>
                <p:ph idx="1"/>
              </p:nvPr>
            </p:nvSpPr>
            <p:spPr>
              <a:xfrm>
                <a:off x="516750" y="3013428"/>
                <a:ext cx="9948672" cy="3104703"/>
              </a:xfrm>
              <a:blipFill>
                <a:blip r:embed="rId3"/>
                <a:stretch>
                  <a:fillRect l="-551" t="-1961"/>
                </a:stretch>
              </a:blipFill>
            </p:spPr>
            <p:txBody>
              <a:bodyPr/>
              <a:lstStyle/>
              <a:p>
                <a:r>
                  <a:rPr lang="en-CA">
                    <a:noFill/>
                  </a:rPr>
                  <a:t> </a:t>
                </a:r>
              </a:p>
            </p:txBody>
          </p:sp>
        </mc:Fallback>
      </mc:AlternateContent>
      <p:grpSp>
        <p:nvGrpSpPr>
          <p:cNvPr id="8" name="Group 7">
            <a:extLst>
              <a:ext uri="{FF2B5EF4-FFF2-40B4-BE49-F238E27FC236}">
                <a16:creationId xmlns:a16="http://schemas.microsoft.com/office/drawing/2014/main" id="{EF582C94-C67C-4CCE-ADA1-02A81EBF494F}"/>
              </a:ext>
            </a:extLst>
          </p:cNvPr>
          <p:cNvGrpSpPr/>
          <p:nvPr/>
        </p:nvGrpSpPr>
        <p:grpSpPr>
          <a:xfrm>
            <a:off x="3027483" y="1624780"/>
            <a:ext cx="4917834" cy="1248362"/>
            <a:chOff x="1849058" y="1850464"/>
            <a:chExt cx="5928641" cy="1504950"/>
          </a:xfrm>
        </p:grpSpPr>
        <p:pic>
          <p:nvPicPr>
            <p:cNvPr id="6" name="Picture 5">
              <a:extLst>
                <a:ext uri="{FF2B5EF4-FFF2-40B4-BE49-F238E27FC236}">
                  <a16:creationId xmlns:a16="http://schemas.microsoft.com/office/drawing/2014/main" id="{01FDA170-0CC9-4DE3-8285-245B3A053327}"/>
                </a:ext>
              </a:extLst>
            </p:cNvPr>
            <p:cNvPicPr>
              <a:picLocks noChangeAspect="1"/>
            </p:cNvPicPr>
            <p:nvPr/>
          </p:nvPicPr>
          <p:blipFill>
            <a:blip r:embed="rId4"/>
            <a:stretch>
              <a:fillRect/>
            </a:stretch>
          </p:blipFill>
          <p:spPr>
            <a:xfrm>
              <a:off x="1849058" y="1957755"/>
              <a:ext cx="895350" cy="771525"/>
            </a:xfrm>
            <a:prstGeom prst="rect">
              <a:avLst/>
            </a:prstGeom>
          </p:spPr>
        </p:pic>
        <p:pic>
          <p:nvPicPr>
            <p:cNvPr id="7" name="Picture 6">
              <a:extLst>
                <a:ext uri="{FF2B5EF4-FFF2-40B4-BE49-F238E27FC236}">
                  <a16:creationId xmlns:a16="http://schemas.microsoft.com/office/drawing/2014/main" id="{BD61ACB9-1698-4655-8F74-9E0FE3F710EF}"/>
                </a:ext>
              </a:extLst>
            </p:cNvPr>
            <p:cNvPicPr>
              <a:picLocks noChangeAspect="1"/>
            </p:cNvPicPr>
            <p:nvPr/>
          </p:nvPicPr>
          <p:blipFill>
            <a:blip r:embed="rId5"/>
            <a:stretch>
              <a:fillRect/>
            </a:stretch>
          </p:blipFill>
          <p:spPr>
            <a:xfrm>
              <a:off x="2662774" y="1850464"/>
              <a:ext cx="5114925" cy="1504950"/>
            </a:xfrm>
            <a:prstGeom prst="rect">
              <a:avLst/>
            </a:prstGeom>
          </p:spPr>
        </p:pic>
      </p:grpSp>
      <p:sp>
        <p:nvSpPr>
          <p:cNvPr id="4" name="Rectangle 3">
            <a:extLst>
              <a:ext uri="{FF2B5EF4-FFF2-40B4-BE49-F238E27FC236}">
                <a16:creationId xmlns:a16="http://schemas.microsoft.com/office/drawing/2014/main" id="{BF4518EE-3547-4563-9C67-71817660708C}"/>
              </a:ext>
            </a:extLst>
          </p:cNvPr>
          <p:cNvSpPr/>
          <p:nvPr/>
        </p:nvSpPr>
        <p:spPr>
          <a:xfrm>
            <a:off x="3361765" y="2421414"/>
            <a:ext cx="1465729" cy="474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1"/>
                </a:solidFill>
                <a:latin typeface="Cambria Math" panose="02040503050406030204" pitchFamily="18" charset="0"/>
                <a:ea typeface="Cambria Math" panose="02040503050406030204" pitchFamily="18" charset="0"/>
              </a:rPr>
              <a:t>triangle</a:t>
            </a:r>
            <a:r>
              <a:rPr lang="en-CA" sz="1600" dirty="0">
                <a:solidFill>
                  <a:schemeClr val="bg1"/>
                </a:solidFill>
              </a:rPr>
              <a:t> </a:t>
            </a:r>
            <a:br>
              <a:rPr lang="en-CA" sz="1600" dirty="0">
                <a:solidFill>
                  <a:schemeClr val="bg1"/>
                </a:solidFill>
              </a:rPr>
            </a:br>
            <a:r>
              <a:rPr lang="en-CA" sz="1600" dirty="0">
                <a:solidFill>
                  <a:schemeClr val="bg1"/>
                </a:solidFill>
              </a:rPr>
              <a:t>LOD</a:t>
            </a:r>
          </a:p>
        </p:txBody>
      </p:sp>
      <p:sp>
        <p:nvSpPr>
          <p:cNvPr id="5" name="Rectangle 4">
            <a:extLst>
              <a:ext uri="{FF2B5EF4-FFF2-40B4-BE49-F238E27FC236}">
                <a16:creationId xmlns:a16="http://schemas.microsoft.com/office/drawing/2014/main" id="{F106FDE9-C81B-4C3F-AD29-CA73BC16986B}"/>
              </a:ext>
            </a:extLst>
          </p:cNvPr>
          <p:cNvSpPr/>
          <p:nvPr/>
        </p:nvSpPr>
        <p:spPr>
          <a:xfrm>
            <a:off x="551329" y="2960939"/>
            <a:ext cx="277906" cy="370261"/>
          </a:xfrm>
          <a:prstGeom prst="rect">
            <a:avLst/>
          </a:prstGeom>
          <a:solidFill>
            <a:srgbClr val="76B9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19B856F-EBBD-4808-962E-2D8E6B74FD2B}"/>
              </a:ext>
            </a:extLst>
          </p:cNvPr>
          <p:cNvSpPr/>
          <p:nvPr/>
        </p:nvSpPr>
        <p:spPr>
          <a:xfrm>
            <a:off x="3027483" y="1798980"/>
            <a:ext cx="388070" cy="448235"/>
          </a:xfrm>
          <a:prstGeom prst="rect">
            <a:avLst/>
          </a:prstGeom>
          <a:solidFill>
            <a:srgbClr val="76B9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1DBA45E-E458-41D9-8152-834CFAEA81AE}"/>
              </a:ext>
            </a:extLst>
          </p:cNvPr>
          <p:cNvSpPr/>
          <p:nvPr/>
        </p:nvSpPr>
        <p:spPr>
          <a:xfrm>
            <a:off x="551329" y="3438101"/>
            <a:ext cx="277906" cy="371824"/>
          </a:xfrm>
          <a:prstGeom prst="rect">
            <a:avLst/>
          </a:prstGeom>
          <a:solidFill>
            <a:srgbClr val="0071C5">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6C0E5015-E774-44A4-AFDC-B2E8D58B1B84}"/>
              </a:ext>
            </a:extLst>
          </p:cNvPr>
          <p:cNvSpPr/>
          <p:nvPr/>
        </p:nvSpPr>
        <p:spPr>
          <a:xfrm>
            <a:off x="3850341" y="1798979"/>
            <a:ext cx="448235" cy="448235"/>
          </a:xfrm>
          <a:prstGeom prst="rect">
            <a:avLst/>
          </a:prstGeom>
          <a:solidFill>
            <a:srgbClr val="0071C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E5C4FA7A-EA00-48DE-B988-8212F1AAF67D}"/>
              </a:ext>
            </a:extLst>
          </p:cNvPr>
          <p:cNvSpPr/>
          <p:nvPr/>
        </p:nvSpPr>
        <p:spPr>
          <a:xfrm>
            <a:off x="551329" y="3952218"/>
            <a:ext cx="277906" cy="371824"/>
          </a:xfrm>
          <a:prstGeom prst="rect">
            <a:avLst/>
          </a:prstGeom>
          <a:solidFill>
            <a:srgbClr val="DFDB25">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4" name="Rectangle 13">
            <a:extLst>
              <a:ext uri="{FF2B5EF4-FFF2-40B4-BE49-F238E27FC236}">
                <a16:creationId xmlns:a16="http://schemas.microsoft.com/office/drawing/2014/main" id="{0E742EDA-04F4-460F-ADC9-D4E400311B40}"/>
              </a:ext>
            </a:extLst>
          </p:cNvPr>
          <p:cNvSpPr/>
          <p:nvPr/>
        </p:nvSpPr>
        <p:spPr>
          <a:xfrm>
            <a:off x="5490195" y="1817880"/>
            <a:ext cx="367553" cy="448235"/>
          </a:xfrm>
          <a:prstGeom prst="rect">
            <a:avLst/>
          </a:prstGeom>
          <a:solidFill>
            <a:srgbClr val="DFDB2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8976CE05-E0E2-4A91-BC94-C7EADBAEAA60}"/>
              </a:ext>
            </a:extLst>
          </p:cNvPr>
          <p:cNvSpPr/>
          <p:nvPr/>
        </p:nvSpPr>
        <p:spPr>
          <a:xfrm>
            <a:off x="551329" y="4445997"/>
            <a:ext cx="277906" cy="371824"/>
          </a:xfrm>
          <a:prstGeom prst="rect">
            <a:avLst/>
          </a:prstGeom>
          <a:solidFill>
            <a:srgbClr val="98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4CE75680-6913-43B2-929E-D07FBEC3ADE8}"/>
              </a:ext>
            </a:extLst>
          </p:cNvPr>
          <p:cNvSpPr/>
          <p:nvPr/>
        </p:nvSpPr>
        <p:spPr>
          <a:xfrm>
            <a:off x="1290917" y="4444268"/>
            <a:ext cx="277906" cy="371824"/>
          </a:xfrm>
          <a:prstGeom prst="rect">
            <a:avLst/>
          </a:prstGeom>
          <a:solidFill>
            <a:srgbClr val="98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495172D4-B8C2-4939-B157-073855BD8EFC}"/>
              </a:ext>
            </a:extLst>
          </p:cNvPr>
          <p:cNvSpPr/>
          <p:nvPr/>
        </p:nvSpPr>
        <p:spPr>
          <a:xfrm>
            <a:off x="6956610" y="1817880"/>
            <a:ext cx="367553" cy="448234"/>
          </a:xfrm>
          <a:prstGeom prst="rect">
            <a:avLst/>
          </a:prstGeom>
          <a:solidFill>
            <a:srgbClr val="98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06210695-265C-404F-AF19-22B9794D04BC}"/>
              </a:ext>
            </a:extLst>
          </p:cNvPr>
          <p:cNvSpPr/>
          <p:nvPr/>
        </p:nvSpPr>
        <p:spPr>
          <a:xfrm>
            <a:off x="7481085" y="1817880"/>
            <a:ext cx="367553" cy="448234"/>
          </a:xfrm>
          <a:prstGeom prst="rect">
            <a:avLst/>
          </a:prstGeom>
          <a:solidFill>
            <a:srgbClr val="98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9039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C87E-5F2B-424C-B44C-04C5381E5C6A}"/>
              </a:ext>
            </a:extLst>
          </p:cNvPr>
          <p:cNvSpPr>
            <a:spLocks noGrp="1"/>
          </p:cNvSpPr>
          <p:nvPr>
            <p:ph type="title"/>
          </p:nvPr>
        </p:nvSpPr>
        <p:spPr/>
        <p:txBody>
          <a:bodyPr/>
          <a:lstStyle/>
          <a:p>
            <a:r>
              <a:rPr lang="sv-SE" dirty="0"/>
              <a:t>Triangle LOD</a:t>
            </a:r>
          </a:p>
        </p:txBody>
      </p:sp>
      <p:sp>
        <p:nvSpPr>
          <p:cNvPr id="3" name="Content Placeholder 2">
            <a:extLst>
              <a:ext uri="{FF2B5EF4-FFF2-40B4-BE49-F238E27FC236}">
                <a16:creationId xmlns:a16="http://schemas.microsoft.com/office/drawing/2014/main" id="{04AF890F-946C-4F00-839B-67BAFF90B104}"/>
              </a:ext>
            </a:extLst>
          </p:cNvPr>
          <p:cNvSpPr>
            <a:spLocks noGrp="1"/>
          </p:cNvSpPr>
          <p:nvPr>
            <p:ph idx="1"/>
          </p:nvPr>
        </p:nvSpPr>
        <p:spPr>
          <a:xfrm>
            <a:off x="498348" y="4345160"/>
            <a:ext cx="9948672" cy="1537647"/>
          </a:xfrm>
        </p:spPr>
        <p:txBody>
          <a:bodyPr/>
          <a:lstStyle/>
          <a:p>
            <a:r>
              <a:rPr lang="en-CA" dirty="0"/>
              <a:t>w = texture width</a:t>
            </a:r>
            <a:br>
              <a:rPr lang="sv-SE" dirty="0"/>
            </a:br>
            <a:r>
              <a:rPr lang="sv-SE" dirty="0"/>
              <a:t>h = texture height</a:t>
            </a:r>
            <a:br>
              <a:rPr lang="en-CA" dirty="0"/>
            </a:br>
            <a:r>
              <a:rPr lang="en-CA" dirty="0"/>
              <a:t>t = texture coordinates (UV)				        From world space positions</a:t>
            </a:r>
            <a:br>
              <a:rPr lang="en-CA" dirty="0"/>
            </a:br>
            <a:r>
              <a:rPr lang="en-CA" dirty="0"/>
              <a:t>p = triangle vertices</a:t>
            </a:r>
            <a:br>
              <a:rPr lang="en-CA" dirty="0"/>
            </a:br>
            <a:br>
              <a:rPr lang="en-CA" dirty="0"/>
            </a:br>
            <a:r>
              <a:rPr lang="en-CA" i="1" dirty="0"/>
              <a:t>triangle index is 0-1-2</a:t>
            </a:r>
            <a:br>
              <a:rPr lang="sv-SE" dirty="0"/>
            </a:br>
            <a:endParaRPr lang="en-CA" dirty="0"/>
          </a:p>
        </p:txBody>
      </p:sp>
      <p:sp>
        <p:nvSpPr>
          <p:cNvPr id="20" name="Text Placeholder 3">
            <a:extLst>
              <a:ext uri="{FF2B5EF4-FFF2-40B4-BE49-F238E27FC236}">
                <a16:creationId xmlns:a16="http://schemas.microsoft.com/office/drawing/2014/main" id="{0CDE9BB3-26B2-41FE-9063-A96A0C85CDAC}"/>
              </a:ext>
            </a:extLst>
          </p:cNvPr>
          <p:cNvSpPr>
            <a:spLocks noGrp="1"/>
          </p:cNvSpPr>
          <p:nvPr>
            <p:ph type="body" sz="quarter" idx="10"/>
          </p:nvPr>
        </p:nvSpPr>
        <p:spPr>
          <a:xfrm>
            <a:off x="498348" y="1259533"/>
            <a:ext cx="9976104" cy="525463"/>
          </a:xfrm>
        </p:spPr>
        <p:txBody>
          <a:bodyPr/>
          <a:lstStyle/>
          <a:p>
            <a:r>
              <a:rPr lang="sv-SE" dirty="0"/>
              <a:t>Single LOD for entire triangle [Ewins et. al. 1998]</a:t>
            </a:r>
          </a:p>
        </p:txBody>
      </p:sp>
      <p:pic>
        <p:nvPicPr>
          <p:cNvPr id="9" name="Picture 8">
            <a:extLst>
              <a:ext uri="{FF2B5EF4-FFF2-40B4-BE49-F238E27FC236}">
                <a16:creationId xmlns:a16="http://schemas.microsoft.com/office/drawing/2014/main" id="{E4E01885-EA34-4B99-AFE3-AB5B68638280}"/>
              </a:ext>
            </a:extLst>
          </p:cNvPr>
          <p:cNvPicPr>
            <a:picLocks noChangeAspect="1"/>
          </p:cNvPicPr>
          <p:nvPr/>
        </p:nvPicPr>
        <p:blipFill>
          <a:blip r:embed="rId3"/>
          <a:stretch>
            <a:fillRect/>
          </a:stretch>
        </p:blipFill>
        <p:spPr>
          <a:xfrm>
            <a:off x="1048871" y="2055718"/>
            <a:ext cx="3731559" cy="725581"/>
          </a:xfrm>
          <a:prstGeom prst="rect">
            <a:avLst/>
          </a:prstGeom>
        </p:spPr>
      </p:pic>
      <p:pic>
        <p:nvPicPr>
          <p:cNvPr id="16" name="Picture 15">
            <a:extLst>
              <a:ext uri="{FF2B5EF4-FFF2-40B4-BE49-F238E27FC236}">
                <a16:creationId xmlns:a16="http://schemas.microsoft.com/office/drawing/2014/main" id="{3EFD1A7E-2EAE-40C9-93F1-BD626A7371DA}"/>
              </a:ext>
            </a:extLst>
          </p:cNvPr>
          <p:cNvPicPr>
            <a:picLocks noChangeAspect="1"/>
          </p:cNvPicPr>
          <p:nvPr/>
        </p:nvPicPr>
        <p:blipFill rotWithShape="1">
          <a:blip r:embed="rId4"/>
          <a:srcRect r="2621"/>
          <a:stretch/>
        </p:blipFill>
        <p:spPr>
          <a:xfrm>
            <a:off x="988359" y="3086100"/>
            <a:ext cx="6494929" cy="844763"/>
          </a:xfrm>
          <a:prstGeom prst="rect">
            <a:avLst/>
          </a:prstGeom>
        </p:spPr>
      </p:pic>
      <p:pic>
        <p:nvPicPr>
          <p:cNvPr id="21" name="Picture 20">
            <a:extLst>
              <a:ext uri="{FF2B5EF4-FFF2-40B4-BE49-F238E27FC236}">
                <a16:creationId xmlns:a16="http://schemas.microsoft.com/office/drawing/2014/main" id="{D46B36F7-F8A5-4AFC-92EA-149F93CD1541}"/>
              </a:ext>
            </a:extLst>
          </p:cNvPr>
          <p:cNvPicPr>
            <a:picLocks noChangeAspect="1"/>
          </p:cNvPicPr>
          <p:nvPr/>
        </p:nvPicPr>
        <p:blipFill rotWithShape="1">
          <a:blip r:embed="rId5"/>
          <a:srcRect l="11571" t="21392"/>
          <a:stretch/>
        </p:blipFill>
        <p:spPr>
          <a:xfrm>
            <a:off x="7368988" y="3508481"/>
            <a:ext cx="2826168" cy="414298"/>
          </a:xfrm>
          <a:prstGeom prst="rect">
            <a:avLst/>
          </a:prstGeom>
        </p:spPr>
      </p:pic>
      <p:sp>
        <p:nvSpPr>
          <p:cNvPr id="22" name="Rectangle 21">
            <a:extLst>
              <a:ext uri="{FF2B5EF4-FFF2-40B4-BE49-F238E27FC236}">
                <a16:creationId xmlns:a16="http://schemas.microsoft.com/office/drawing/2014/main" id="{80A34343-4EB6-4E5A-8020-FD1764AE8798}"/>
              </a:ext>
            </a:extLst>
          </p:cNvPr>
          <p:cNvSpPr/>
          <p:nvPr/>
        </p:nvSpPr>
        <p:spPr>
          <a:xfrm>
            <a:off x="1048871" y="2160203"/>
            <a:ext cx="331694" cy="448235"/>
          </a:xfrm>
          <a:prstGeom prst="rect">
            <a:avLst/>
          </a:prstGeom>
          <a:solidFill>
            <a:srgbClr val="0071C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B7E0FB93-2502-4B58-8DBB-C96FDBA5B3A2}"/>
              </a:ext>
            </a:extLst>
          </p:cNvPr>
          <p:cNvSpPr/>
          <p:nvPr/>
        </p:nvSpPr>
        <p:spPr>
          <a:xfrm>
            <a:off x="4235824" y="2089797"/>
            <a:ext cx="331694" cy="324420"/>
          </a:xfrm>
          <a:prstGeom prst="rect">
            <a:avLst/>
          </a:prstGeom>
          <a:solidFill>
            <a:srgbClr val="25DFB7">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B447F2FB-54B9-4641-B67F-204EE9C2A040}"/>
              </a:ext>
            </a:extLst>
          </p:cNvPr>
          <p:cNvSpPr/>
          <p:nvPr/>
        </p:nvSpPr>
        <p:spPr>
          <a:xfrm>
            <a:off x="1048871" y="3022735"/>
            <a:ext cx="367553" cy="448235"/>
          </a:xfrm>
          <a:prstGeom prst="rect">
            <a:avLst/>
          </a:prstGeom>
          <a:solidFill>
            <a:srgbClr val="25DFB7">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2A540CD0-669E-4CA7-947C-47818CAA5B65}"/>
              </a:ext>
            </a:extLst>
          </p:cNvPr>
          <p:cNvSpPr/>
          <p:nvPr/>
        </p:nvSpPr>
        <p:spPr>
          <a:xfrm>
            <a:off x="4235823" y="2447685"/>
            <a:ext cx="331694" cy="324421"/>
          </a:xfrm>
          <a:prstGeom prst="rect">
            <a:avLst/>
          </a:prstGeom>
          <a:solidFill>
            <a:srgbClr val="DF258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a:extLst>
              <a:ext uri="{FF2B5EF4-FFF2-40B4-BE49-F238E27FC236}">
                <a16:creationId xmlns:a16="http://schemas.microsoft.com/office/drawing/2014/main" id="{F4099A74-FB69-44E2-A176-E3D71A797073}"/>
              </a:ext>
            </a:extLst>
          </p:cNvPr>
          <p:cNvSpPr/>
          <p:nvPr/>
        </p:nvSpPr>
        <p:spPr>
          <a:xfrm>
            <a:off x="1053352" y="3545993"/>
            <a:ext cx="367553" cy="448235"/>
          </a:xfrm>
          <a:prstGeom prst="rect">
            <a:avLst/>
          </a:prstGeom>
          <a:solidFill>
            <a:srgbClr val="DF258B">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Arrow Connector 27">
            <a:extLst>
              <a:ext uri="{FF2B5EF4-FFF2-40B4-BE49-F238E27FC236}">
                <a16:creationId xmlns:a16="http://schemas.microsoft.com/office/drawing/2014/main" id="{F0EDDC1E-004C-4852-A6E0-3F2CB3B8227E}"/>
              </a:ext>
            </a:extLst>
          </p:cNvPr>
          <p:cNvCxnSpPr>
            <a:cxnSpLocks/>
          </p:cNvCxnSpPr>
          <p:nvPr/>
        </p:nvCxnSpPr>
        <p:spPr>
          <a:xfrm flipV="1">
            <a:off x="8782072" y="4074459"/>
            <a:ext cx="0" cy="75303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25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C87E-5F2B-424C-B44C-04C5381E5C6A}"/>
              </a:ext>
            </a:extLst>
          </p:cNvPr>
          <p:cNvSpPr>
            <a:spLocks noGrp="1"/>
          </p:cNvSpPr>
          <p:nvPr>
            <p:ph type="title"/>
          </p:nvPr>
        </p:nvSpPr>
        <p:spPr/>
        <p:txBody>
          <a:bodyPr/>
          <a:lstStyle/>
          <a:p>
            <a:r>
              <a:rPr lang="sv-SE" dirty="0"/>
              <a:t>Putting it ALL together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AF890F-946C-4F00-839B-67BAFF90B104}"/>
                  </a:ext>
                </a:extLst>
              </p:cNvPr>
              <p:cNvSpPr>
                <a:spLocks noGrp="1"/>
              </p:cNvSpPr>
              <p:nvPr>
                <p:ph idx="1"/>
              </p:nvPr>
            </p:nvSpPr>
            <p:spPr>
              <a:xfrm>
                <a:off x="516750" y="3013428"/>
                <a:ext cx="9948672" cy="3104703"/>
              </a:xfrm>
            </p:spPr>
            <p:txBody>
              <a:bodyPr/>
              <a:lstStyle/>
              <a:p>
                <a14:m>
                  <m:oMath xmlns:m="http://schemas.openxmlformats.org/officeDocument/2006/math">
                    <m:sSub>
                      <m:sSubPr>
                        <m:ctrlPr>
                          <a:rPr lang="pt-BR" i="1" smtClean="0">
                            <a:latin typeface="Cambria Math" panose="02040503050406030204" pitchFamily="18" charset="0"/>
                          </a:rPr>
                        </m:ctrlPr>
                      </m:sSubPr>
                      <m:e>
                        <m:r>
                          <a:rPr lang="sv-SE" i="1">
                            <a:latin typeface="Cambria Math" panose="02040503050406030204" pitchFamily="18" charset="0"/>
                            <a:ea typeface="Cambria Math" panose="02040503050406030204" pitchFamily="18" charset="0"/>
                          </a:rPr>
                          <m:t>𝜆</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is the mip level at bounce </a:t>
                </a:r>
                <a14:m>
                  <m:oMath xmlns:m="http://schemas.openxmlformats.org/officeDocument/2006/math">
                    <m:r>
                      <a:rPr lang="sv-SE" i="1" dirty="0" smtClean="0">
                        <a:latin typeface="Cambria Math" panose="02040503050406030204" pitchFamily="18" charset="0"/>
                      </a:rPr>
                      <m:t>𝑖</m:t>
                    </m:r>
                  </m:oMath>
                </a14:m>
                <a:endParaRPr lang="sv-SE" dirty="0"/>
              </a:p>
              <a:p>
                <a14:m>
                  <m:oMath xmlns:m="http://schemas.openxmlformats.org/officeDocument/2006/math">
                    <m:sSub>
                      <m:sSubPr>
                        <m:ctrlPr>
                          <a:rPr lang="pt-BR"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triangle LOD (from texture resolution and texture coords), from [Ewins et. al. 1998] </a:t>
                </a:r>
              </a:p>
              <a:p>
                <a14:m>
                  <m:oMath xmlns:m="http://schemas.openxmlformats.org/officeDocument/2006/math">
                    <m:sSub>
                      <m:sSubPr>
                        <m:ctrlPr>
                          <a:rPr lang="pt-BR" i="1">
                            <a:latin typeface="Cambria Math" panose="02040503050406030204" pitchFamily="18" charset="0"/>
                          </a:rPr>
                        </m:ctrlPr>
                      </m:sSubPr>
                      <m:e>
                        <m:r>
                          <a:rPr lang="sv-SE" b="0" i="1" smtClean="0">
                            <a:latin typeface="Cambria Math" panose="02040503050406030204" pitchFamily="18" charset="0"/>
                          </a:rPr>
                          <m:t>𝑤</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is the width of the cone</a:t>
                </a:r>
              </a:p>
              <a:p>
                <a14:m>
                  <m:oMath xmlns:m="http://schemas.openxmlformats.org/officeDocument/2006/math">
                    <m:sSub>
                      <m:sSubPr>
                        <m:ctrlPr>
                          <a:rPr lang="pt-BR" i="1">
                            <a:latin typeface="Cambria Math" panose="02040503050406030204" pitchFamily="18" charset="0"/>
                          </a:rPr>
                        </m:ctrlPr>
                      </m:sSubPr>
                      <m:e>
                        <m:r>
                          <a:rPr lang="sv-SE" b="1" i="0" smtClean="0">
                            <a:latin typeface="Cambria Math" panose="02040503050406030204" pitchFamily="18" charset="0"/>
                          </a:rPr>
                          <m:t>𝐧</m:t>
                        </m:r>
                      </m:e>
                      <m:sub>
                        <m:r>
                          <a:rPr lang="sv-SE" i="1">
                            <a:latin typeface="Cambria Math" panose="02040503050406030204" pitchFamily="18" charset="0"/>
                          </a:rPr>
                          <m:t>𝑖</m:t>
                        </m:r>
                      </m:sub>
                    </m:sSub>
                  </m:oMath>
                </a14:m>
                <a:r>
                  <a:rPr lang="sv-SE" dirty="0"/>
                  <a:t> and </a:t>
                </a:r>
                <a14:m>
                  <m:oMath xmlns:m="http://schemas.openxmlformats.org/officeDocument/2006/math">
                    <m:sSub>
                      <m:sSubPr>
                        <m:ctrlPr>
                          <a:rPr lang="pt-BR" i="1">
                            <a:latin typeface="Cambria Math" panose="02040503050406030204" pitchFamily="18" charset="0"/>
                          </a:rPr>
                        </m:ctrlPr>
                      </m:sSubPr>
                      <m:e>
                        <m:r>
                          <a:rPr lang="sv-SE" b="1" i="0" smtClean="0">
                            <a:latin typeface="Cambria Math" panose="02040503050406030204" pitchFamily="18" charset="0"/>
                          </a:rPr>
                          <m:t>𝐝</m:t>
                        </m:r>
                      </m:e>
                      <m:sub>
                        <m:r>
                          <a:rPr lang="sv-SE" i="1">
                            <a:latin typeface="Cambria Math" panose="02040503050406030204" pitchFamily="18" charset="0"/>
                          </a:rPr>
                          <m:t>𝑖</m:t>
                        </m:r>
                      </m:sub>
                    </m:sSub>
                  </m:oMath>
                </a14:m>
                <a:r>
                  <a:rPr lang="sv-SE" dirty="0"/>
                  <a:t> are the normals and ray directions</a:t>
                </a:r>
              </a:p>
              <a:p>
                <a:endParaRPr lang="sv-SE" dirty="0"/>
              </a:p>
              <a:p>
                <a:r>
                  <a:rPr lang="sv-SE" dirty="0"/>
                  <a:t>Use </a:t>
                </a:r>
                <a14:m>
                  <m:oMath xmlns:m="http://schemas.openxmlformats.org/officeDocument/2006/math">
                    <m:sSub>
                      <m:sSubPr>
                        <m:ctrlPr>
                          <a:rPr lang="pt-BR" i="1">
                            <a:latin typeface="Cambria Math" panose="02040503050406030204" pitchFamily="18" charset="0"/>
                          </a:rPr>
                        </m:ctrlPr>
                      </m:sSubPr>
                      <m:e>
                        <m:r>
                          <a:rPr lang="sv-SE" i="1">
                            <a:latin typeface="Cambria Math" panose="02040503050406030204" pitchFamily="18" charset="0"/>
                            <a:ea typeface="Cambria Math" panose="02040503050406030204" pitchFamily="18" charset="0"/>
                          </a:rPr>
                          <m:t>𝜆</m:t>
                        </m:r>
                      </m:e>
                      <m:sub>
                        <m:r>
                          <a:rPr lang="sv-SE" i="1">
                            <a:latin typeface="Cambria Math" panose="02040503050406030204" pitchFamily="18" charset="0"/>
                          </a:rPr>
                          <m:t>𝑖</m:t>
                        </m:r>
                      </m:sub>
                    </m:sSub>
                    <m:r>
                      <a:rPr lang="sv-SE" i="1">
                        <a:latin typeface="Cambria Math" panose="02040503050406030204" pitchFamily="18" charset="0"/>
                      </a:rPr>
                      <m:t> </m:t>
                    </m:r>
                  </m:oMath>
                </a14:m>
                <a:r>
                  <a:rPr lang="sv-SE" dirty="0"/>
                  <a:t>as input to </a:t>
                </a:r>
                <a:r>
                  <a:rPr lang="sv-SE" b="1" dirty="0">
                    <a:latin typeface="Courier New" panose="02070309020205020404" pitchFamily="49" charset="0"/>
                    <a:cs typeface="Courier New" panose="02070309020205020404" pitchFamily="49" charset="0"/>
                  </a:rPr>
                  <a:t>SampleLevel()</a:t>
                </a:r>
                <a:r>
                  <a:rPr lang="sv-SE" dirty="0"/>
                  <a:t> to access correct mip level</a:t>
                </a:r>
              </a:p>
              <a:p>
                <a:endParaRPr lang="sv-SE" dirty="0"/>
              </a:p>
            </p:txBody>
          </p:sp>
        </mc:Choice>
        <mc:Fallback xmlns="">
          <p:sp>
            <p:nvSpPr>
              <p:cNvPr id="3" name="Content Placeholder 2">
                <a:extLst>
                  <a:ext uri="{FF2B5EF4-FFF2-40B4-BE49-F238E27FC236}">
                    <a16:creationId xmlns:a16="http://schemas.microsoft.com/office/drawing/2014/main" id="{04AF890F-946C-4F00-839B-67BAFF90B104}"/>
                  </a:ext>
                </a:extLst>
              </p:cNvPr>
              <p:cNvSpPr>
                <a:spLocks noGrp="1" noRot="1" noChangeAspect="1" noMove="1" noResize="1" noEditPoints="1" noAdjustHandles="1" noChangeArrowheads="1" noChangeShapeType="1" noTextEdit="1"/>
              </p:cNvSpPr>
              <p:nvPr>
                <p:ph idx="1"/>
              </p:nvPr>
            </p:nvSpPr>
            <p:spPr>
              <a:xfrm>
                <a:off x="516750" y="3013428"/>
                <a:ext cx="9948672" cy="3104703"/>
              </a:xfrm>
              <a:blipFill>
                <a:blip r:embed="rId3"/>
                <a:stretch>
                  <a:fillRect l="-551" t="-1961"/>
                </a:stretch>
              </a:blipFill>
            </p:spPr>
            <p:txBody>
              <a:bodyPr/>
              <a:lstStyle/>
              <a:p>
                <a:r>
                  <a:rPr lang="en-CA">
                    <a:noFill/>
                  </a:rPr>
                  <a:t> </a:t>
                </a:r>
              </a:p>
            </p:txBody>
          </p:sp>
        </mc:Fallback>
      </mc:AlternateContent>
      <p:grpSp>
        <p:nvGrpSpPr>
          <p:cNvPr id="8" name="Group 7">
            <a:extLst>
              <a:ext uri="{FF2B5EF4-FFF2-40B4-BE49-F238E27FC236}">
                <a16:creationId xmlns:a16="http://schemas.microsoft.com/office/drawing/2014/main" id="{EF582C94-C67C-4CCE-ADA1-02A81EBF494F}"/>
              </a:ext>
            </a:extLst>
          </p:cNvPr>
          <p:cNvGrpSpPr/>
          <p:nvPr/>
        </p:nvGrpSpPr>
        <p:grpSpPr>
          <a:xfrm>
            <a:off x="3027483" y="1624780"/>
            <a:ext cx="4917834" cy="1248362"/>
            <a:chOff x="1849058" y="1850464"/>
            <a:chExt cx="5928641" cy="1504950"/>
          </a:xfrm>
        </p:grpSpPr>
        <p:pic>
          <p:nvPicPr>
            <p:cNvPr id="6" name="Picture 5">
              <a:extLst>
                <a:ext uri="{FF2B5EF4-FFF2-40B4-BE49-F238E27FC236}">
                  <a16:creationId xmlns:a16="http://schemas.microsoft.com/office/drawing/2014/main" id="{01FDA170-0CC9-4DE3-8285-245B3A053327}"/>
                </a:ext>
              </a:extLst>
            </p:cNvPr>
            <p:cNvPicPr>
              <a:picLocks noChangeAspect="1"/>
            </p:cNvPicPr>
            <p:nvPr/>
          </p:nvPicPr>
          <p:blipFill>
            <a:blip r:embed="rId4"/>
            <a:stretch>
              <a:fillRect/>
            </a:stretch>
          </p:blipFill>
          <p:spPr>
            <a:xfrm>
              <a:off x="1849058" y="1957755"/>
              <a:ext cx="895350" cy="771525"/>
            </a:xfrm>
            <a:prstGeom prst="rect">
              <a:avLst/>
            </a:prstGeom>
          </p:spPr>
        </p:pic>
        <p:pic>
          <p:nvPicPr>
            <p:cNvPr id="7" name="Picture 6">
              <a:extLst>
                <a:ext uri="{FF2B5EF4-FFF2-40B4-BE49-F238E27FC236}">
                  <a16:creationId xmlns:a16="http://schemas.microsoft.com/office/drawing/2014/main" id="{BD61ACB9-1698-4655-8F74-9E0FE3F710EF}"/>
                </a:ext>
              </a:extLst>
            </p:cNvPr>
            <p:cNvPicPr>
              <a:picLocks noChangeAspect="1"/>
            </p:cNvPicPr>
            <p:nvPr/>
          </p:nvPicPr>
          <p:blipFill>
            <a:blip r:embed="rId5"/>
            <a:stretch>
              <a:fillRect/>
            </a:stretch>
          </p:blipFill>
          <p:spPr>
            <a:xfrm>
              <a:off x="2662774" y="1850464"/>
              <a:ext cx="5114925" cy="1504950"/>
            </a:xfrm>
            <a:prstGeom prst="rect">
              <a:avLst/>
            </a:prstGeom>
          </p:spPr>
        </p:pic>
      </p:grpSp>
      <p:sp>
        <p:nvSpPr>
          <p:cNvPr id="4" name="Rectangle 3">
            <a:extLst>
              <a:ext uri="{FF2B5EF4-FFF2-40B4-BE49-F238E27FC236}">
                <a16:creationId xmlns:a16="http://schemas.microsoft.com/office/drawing/2014/main" id="{BF4518EE-3547-4563-9C67-71817660708C}"/>
              </a:ext>
            </a:extLst>
          </p:cNvPr>
          <p:cNvSpPr/>
          <p:nvPr/>
        </p:nvSpPr>
        <p:spPr>
          <a:xfrm>
            <a:off x="3361765" y="2421414"/>
            <a:ext cx="1465729" cy="474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1"/>
                </a:solidFill>
                <a:latin typeface="Cambria Math" panose="02040503050406030204" pitchFamily="18" charset="0"/>
                <a:ea typeface="Cambria Math" panose="02040503050406030204" pitchFamily="18" charset="0"/>
              </a:rPr>
              <a:t>triangle</a:t>
            </a:r>
            <a:r>
              <a:rPr lang="en-CA" sz="1600" dirty="0">
                <a:solidFill>
                  <a:schemeClr val="bg1"/>
                </a:solidFill>
              </a:rPr>
              <a:t> </a:t>
            </a:r>
            <a:br>
              <a:rPr lang="en-CA" sz="1600" dirty="0">
                <a:solidFill>
                  <a:schemeClr val="bg1"/>
                </a:solidFill>
              </a:rPr>
            </a:br>
            <a:r>
              <a:rPr lang="en-CA" sz="1600" dirty="0">
                <a:solidFill>
                  <a:schemeClr val="bg1"/>
                </a:solidFill>
              </a:rPr>
              <a:t>LOD</a:t>
            </a:r>
          </a:p>
        </p:txBody>
      </p:sp>
      <p:sp>
        <p:nvSpPr>
          <p:cNvPr id="5" name="Rectangle 4">
            <a:extLst>
              <a:ext uri="{FF2B5EF4-FFF2-40B4-BE49-F238E27FC236}">
                <a16:creationId xmlns:a16="http://schemas.microsoft.com/office/drawing/2014/main" id="{F106FDE9-C81B-4C3F-AD29-CA73BC16986B}"/>
              </a:ext>
            </a:extLst>
          </p:cNvPr>
          <p:cNvSpPr/>
          <p:nvPr/>
        </p:nvSpPr>
        <p:spPr>
          <a:xfrm>
            <a:off x="551329" y="2960939"/>
            <a:ext cx="277906" cy="370261"/>
          </a:xfrm>
          <a:prstGeom prst="rect">
            <a:avLst/>
          </a:prstGeom>
          <a:solidFill>
            <a:srgbClr val="76B9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19B856F-EBBD-4808-962E-2D8E6B74FD2B}"/>
              </a:ext>
            </a:extLst>
          </p:cNvPr>
          <p:cNvSpPr/>
          <p:nvPr/>
        </p:nvSpPr>
        <p:spPr>
          <a:xfrm>
            <a:off x="3027483" y="1798980"/>
            <a:ext cx="388070" cy="448235"/>
          </a:xfrm>
          <a:prstGeom prst="rect">
            <a:avLst/>
          </a:prstGeom>
          <a:solidFill>
            <a:srgbClr val="76B9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1DBA45E-E458-41D9-8152-834CFAEA81AE}"/>
              </a:ext>
            </a:extLst>
          </p:cNvPr>
          <p:cNvSpPr/>
          <p:nvPr/>
        </p:nvSpPr>
        <p:spPr>
          <a:xfrm>
            <a:off x="551329" y="3438101"/>
            <a:ext cx="277906" cy="371824"/>
          </a:xfrm>
          <a:prstGeom prst="rect">
            <a:avLst/>
          </a:prstGeom>
          <a:solidFill>
            <a:srgbClr val="0071C5">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6C0E5015-E774-44A4-AFDC-B2E8D58B1B84}"/>
              </a:ext>
            </a:extLst>
          </p:cNvPr>
          <p:cNvSpPr/>
          <p:nvPr/>
        </p:nvSpPr>
        <p:spPr>
          <a:xfrm>
            <a:off x="3850341" y="1798979"/>
            <a:ext cx="448235" cy="448235"/>
          </a:xfrm>
          <a:prstGeom prst="rect">
            <a:avLst/>
          </a:prstGeom>
          <a:solidFill>
            <a:srgbClr val="0071C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E5C4FA7A-EA00-48DE-B988-8212F1AAF67D}"/>
              </a:ext>
            </a:extLst>
          </p:cNvPr>
          <p:cNvSpPr/>
          <p:nvPr/>
        </p:nvSpPr>
        <p:spPr>
          <a:xfrm>
            <a:off x="551329" y="3952218"/>
            <a:ext cx="277906" cy="371824"/>
          </a:xfrm>
          <a:prstGeom prst="rect">
            <a:avLst/>
          </a:prstGeom>
          <a:solidFill>
            <a:srgbClr val="DFDB25">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4" name="Rectangle 13">
            <a:extLst>
              <a:ext uri="{FF2B5EF4-FFF2-40B4-BE49-F238E27FC236}">
                <a16:creationId xmlns:a16="http://schemas.microsoft.com/office/drawing/2014/main" id="{0E742EDA-04F4-460F-ADC9-D4E400311B40}"/>
              </a:ext>
            </a:extLst>
          </p:cNvPr>
          <p:cNvSpPr/>
          <p:nvPr/>
        </p:nvSpPr>
        <p:spPr>
          <a:xfrm>
            <a:off x="5490195" y="1817880"/>
            <a:ext cx="367553" cy="448235"/>
          </a:xfrm>
          <a:prstGeom prst="rect">
            <a:avLst/>
          </a:prstGeom>
          <a:solidFill>
            <a:srgbClr val="DFDB2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8976CE05-E0E2-4A91-BC94-C7EADBAEAA60}"/>
              </a:ext>
            </a:extLst>
          </p:cNvPr>
          <p:cNvSpPr/>
          <p:nvPr/>
        </p:nvSpPr>
        <p:spPr>
          <a:xfrm>
            <a:off x="551329" y="4445997"/>
            <a:ext cx="277906" cy="371824"/>
          </a:xfrm>
          <a:prstGeom prst="rect">
            <a:avLst/>
          </a:prstGeom>
          <a:solidFill>
            <a:srgbClr val="98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4CE75680-6913-43B2-929E-D07FBEC3ADE8}"/>
              </a:ext>
            </a:extLst>
          </p:cNvPr>
          <p:cNvSpPr/>
          <p:nvPr/>
        </p:nvSpPr>
        <p:spPr>
          <a:xfrm>
            <a:off x="1290917" y="4444268"/>
            <a:ext cx="277906" cy="371824"/>
          </a:xfrm>
          <a:prstGeom prst="rect">
            <a:avLst/>
          </a:prstGeom>
          <a:solidFill>
            <a:srgbClr val="98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495172D4-B8C2-4939-B157-073855BD8EFC}"/>
              </a:ext>
            </a:extLst>
          </p:cNvPr>
          <p:cNvSpPr/>
          <p:nvPr/>
        </p:nvSpPr>
        <p:spPr>
          <a:xfrm>
            <a:off x="6956610" y="1817880"/>
            <a:ext cx="367553" cy="448234"/>
          </a:xfrm>
          <a:prstGeom prst="rect">
            <a:avLst/>
          </a:prstGeom>
          <a:solidFill>
            <a:srgbClr val="98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06210695-265C-404F-AF19-22B9794D04BC}"/>
              </a:ext>
            </a:extLst>
          </p:cNvPr>
          <p:cNvSpPr/>
          <p:nvPr/>
        </p:nvSpPr>
        <p:spPr>
          <a:xfrm>
            <a:off x="7481085" y="1817880"/>
            <a:ext cx="367553" cy="448234"/>
          </a:xfrm>
          <a:prstGeom prst="rect">
            <a:avLst/>
          </a:prstGeom>
          <a:solidFill>
            <a:srgbClr val="98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9144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944C9-3B60-4F3F-80D3-8B1FAE318660}"/>
              </a:ext>
            </a:extLst>
          </p:cNvPr>
          <p:cNvSpPr>
            <a:spLocks noGrp="1"/>
          </p:cNvSpPr>
          <p:nvPr>
            <p:ph type="title"/>
          </p:nvPr>
        </p:nvSpPr>
        <p:spPr>
          <a:xfrm>
            <a:off x="498348" y="2790635"/>
            <a:ext cx="9976104" cy="590931"/>
          </a:xfrm>
        </p:spPr>
        <p:txBody>
          <a:bodyPr/>
          <a:lstStyle/>
          <a:p>
            <a:r>
              <a:rPr lang="sv-SE" dirty="0"/>
              <a:t>results</a:t>
            </a:r>
          </a:p>
        </p:txBody>
      </p:sp>
    </p:spTree>
    <p:extLst>
      <p:ext uri="{BB962C8B-B14F-4D97-AF65-F5344CB8AC3E}">
        <p14:creationId xmlns:p14="http://schemas.microsoft.com/office/powerpoint/2010/main" val="360007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F93D-A0EF-4993-90FD-010D6DEC5181}"/>
              </a:ext>
            </a:extLst>
          </p:cNvPr>
          <p:cNvSpPr>
            <a:spLocks noGrp="1"/>
          </p:cNvSpPr>
          <p:nvPr>
            <p:ph type="title"/>
          </p:nvPr>
        </p:nvSpPr>
        <p:spPr/>
        <p:txBody>
          <a:bodyPr/>
          <a:lstStyle/>
          <a:p>
            <a:r>
              <a:rPr lang="sv-SE" dirty="0"/>
              <a:t>VALIDATE AGAINST ground truth</a:t>
            </a:r>
          </a:p>
        </p:txBody>
      </p:sp>
      <p:sp>
        <p:nvSpPr>
          <p:cNvPr id="4" name="Text Placeholder 3">
            <a:extLst>
              <a:ext uri="{FF2B5EF4-FFF2-40B4-BE49-F238E27FC236}">
                <a16:creationId xmlns:a16="http://schemas.microsoft.com/office/drawing/2014/main" id="{769866AC-C838-48A1-AB2F-E7468A167C5A}"/>
              </a:ext>
            </a:extLst>
          </p:cNvPr>
          <p:cNvSpPr>
            <a:spLocks noGrp="1"/>
          </p:cNvSpPr>
          <p:nvPr>
            <p:ph type="body" sz="quarter" idx="10"/>
          </p:nvPr>
        </p:nvSpPr>
        <p:spPr/>
        <p:txBody>
          <a:bodyPr/>
          <a:lstStyle/>
          <a:p>
            <a:r>
              <a:rPr lang="sv-SE" dirty="0"/>
              <a:t>Visualizing mip map selection</a:t>
            </a:r>
          </a:p>
        </p:txBody>
      </p:sp>
      <p:pic>
        <p:nvPicPr>
          <p:cNvPr id="5" name="Picture 4">
            <a:extLst>
              <a:ext uri="{FF2B5EF4-FFF2-40B4-BE49-F238E27FC236}">
                <a16:creationId xmlns:a16="http://schemas.microsoft.com/office/drawing/2014/main" id="{15AF5946-C6EC-4F43-A2C4-A1547D1571FB}"/>
              </a:ext>
            </a:extLst>
          </p:cNvPr>
          <p:cNvPicPr>
            <a:picLocks noChangeAspect="1"/>
          </p:cNvPicPr>
          <p:nvPr/>
        </p:nvPicPr>
        <p:blipFill>
          <a:blip r:embed="rId3"/>
          <a:stretch>
            <a:fillRect/>
          </a:stretch>
        </p:blipFill>
        <p:spPr>
          <a:xfrm>
            <a:off x="0" y="2091163"/>
            <a:ext cx="10972800" cy="3149600"/>
          </a:xfrm>
          <a:prstGeom prst="rect">
            <a:avLst/>
          </a:prstGeom>
        </p:spPr>
      </p:pic>
      <p:pic>
        <p:nvPicPr>
          <p:cNvPr id="3" name="Picture 2">
            <a:extLst>
              <a:ext uri="{FF2B5EF4-FFF2-40B4-BE49-F238E27FC236}">
                <a16:creationId xmlns:a16="http://schemas.microsoft.com/office/drawing/2014/main" id="{212F475E-2203-49D7-BAEE-FF13F32D56DF}"/>
              </a:ext>
            </a:extLst>
          </p:cNvPr>
          <p:cNvPicPr>
            <a:picLocks noChangeAspect="1"/>
          </p:cNvPicPr>
          <p:nvPr/>
        </p:nvPicPr>
        <p:blipFill>
          <a:blip r:embed="rId4"/>
          <a:stretch>
            <a:fillRect/>
          </a:stretch>
        </p:blipFill>
        <p:spPr>
          <a:xfrm>
            <a:off x="4167187" y="5610685"/>
            <a:ext cx="2638425" cy="428165"/>
          </a:xfrm>
          <a:prstGeom prst="rect">
            <a:avLst/>
          </a:prstGeom>
        </p:spPr>
      </p:pic>
    </p:spTree>
    <p:extLst>
      <p:ext uri="{BB962C8B-B14F-4D97-AF65-F5344CB8AC3E}">
        <p14:creationId xmlns:p14="http://schemas.microsoft.com/office/powerpoint/2010/main" val="89573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092D3F-4B08-400F-8F6A-9876D743C112}"/>
              </a:ext>
            </a:extLst>
          </p:cNvPr>
          <p:cNvGrpSpPr/>
          <p:nvPr/>
        </p:nvGrpSpPr>
        <p:grpSpPr>
          <a:xfrm>
            <a:off x="0" y="386100"/>
            <a:ext cx="10972800" cy="5400001"/>
            <a:chOff x="0" y="467328"/>
            <a:chExt cx="10972800" cy="5400001"/>
          </a:xfrm>
        </p:grpSpPr>
        <p:pic>
          <p:nvPicPr>
            <p:cNvPr id="12" name="Picture 11" descr="A close up of a hard wood floor&#10;&#10;Description automatically generated">
              <a:extLst>
                <a:ext uri="{FF2B5EF4-FFF2-40B4-BE49-F238E27FC236}">
                  <a16:creationId xmlns:a16="http://schemas.microsoft.com/office/drawing/2014/main" id="{FE7ECA38-E100-4FFD-B9B7-58A8E016AA3E}"/>
                </a:ext>
              </a:extLst>
            </p:cNvPr>
            <p:cNvPicPr>
              <a:picLocks noChangeAspect="1"/>
            </p:cNvPicPr>
            <p:nvPr/>
          </p:nvPicPr>
          <p:blipFill>
            <a:blip r:embed="rId3"/>
            <a:stretch>
              <a:fillRect/>
            </a:stretch>
          </p:blipFill>
          <p:spPr>
            <a:xfrm>
              <a:off x="5572800" y="467329"/>
              <a:ext cx="5400000" cy="5400000"/>
            </a:xfrm>
            <a:prstGeom prst="rect">
              <a:avLst/>
            </a:prstGeom>
          </p:spPr>
        </p:pic>
        <p:pic>
          <p:nvPicPr>
            <p:cNvPr id="14" name="Picture 13" descr="A picture containing floor, indoor, table, sitting&#10;&#10;Description automatically generated">
              <a:extLst>
                <a:ext uri="{FF2B5EF4-FFF2-40B4-BE49-F238E27FC236}">
                  <a16:creationId xmlns:a16="http://schemas.microsoft.com/office/drawing/2014/main" id="{9748EC1B-B0B1-4C5C-8EAA-CC81BCAE8A92}"/>
                </a:ext>
              </a:extLst>
            </p:cNvPr>
            <p:cNvPicPr>
              <a:picLocks noChangeAspect="1"/>
            </p:cNvPicPr>
            <p:nvPr/>
          </p:nvPicPr>
          <p:blipFill>
            <a:blip r:embed="rId4"/>
            <a:stretch>
              <a:fillRect/>
            </a:stretch>
          </p:blipFill>
          <p:spPr>
            <a:xfrm>
              <a:off x="0" y="467328"/>
              <a:ext cx="5400000" cy="5400000"/>
            </a:xfrm>
            <a:prstGeom prst="rect">
              <a:avLst/>
            </a:prstGeom>
          </p:spPr>
        </p:pic>
      </p:grpSp>
      <p:sp>
        <p:nvSpPr>
          <p:cNvPr id="10" name="TextBox 9">
            <a:extLst>
              <a:ext uri="{FF2B5EF4-FFF2-40B4-BE49-F238E27FC236}">
                <a16:creationId xmlns:a16="http://schemas.microsoft.com/office/drawing/2014/main" id="{8EB65CED-6C13-4314-897D-BB108D937227}"/>
              </a:ext>
            </a:extLst>
          </p:cNvPr>
          <p:cNvSpPr txBox="1"/>
          <p:nvPr/>
        </p:nvSpPr>
        <p:spPr>
          <a:xfrm>
            <a:off x="2384881" y="76450"/>
            <a:ext cx="630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MIP 0</a:t>
            </a:r>
          </a:p>
        </p:txBody>
      </p:sp>
      <p:sp>
        <p:nvSpPr>
          <p:cNvPr id="8" name="TextBox 7">
            <a:extLst>
              <a:ext uri="{FF2B5EF4-FFF2-40B4-BE49-F238E27FC236}">
                <a16:creationId xmlns:a16="http://schemas.microsoft.com/office/drawing/2014/main" id="{099F96EE-751B-45BB-8E20-DF4C8F6380ED}"/>
              </a:ext>
            </a:extLst>
          </p:cNvPr>
          <p:cNvSpPr txBox="1"/>
          <p:nvPr/>
        </p:nvSpPr>
        <p:spPr>
          <a:xfrm>
            <a:off x="6996681" y="76450"/>
            <a:ext cx="2552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GROUND TRUTH @ 1024 SPP</a:t>
            </a:r>
          </a:p>
        </p:txBody>
      </p:sp>
    </p:spTree>
    <p:extLst>
      <p:ext uri="{BB962C8B-B14F-4D97-AF65-F5344CB8AC3E}">
        <p14:creationId xmlns:p14="http://schemas.microsoft.com/office/powerpoint/2010/main" val="233254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A4FA2D-7894-4D71-A468-E6156A467862}"/>
              </a:ext>
            </a:extLst>
          </p:cNvPr>
          <p:cNvGrpSpPr/>
          <p:nvPr/>
        </p:nvGrpSpPr>
        <p:grpSpPr>
          <a:xfrm>
            <a:off x="0" y="386099"/>
            <a:ext cx="10972800" cy="5400002"/>
            <a:chOff x="0" y="464434"/>
            <a:chExt cx="10972800" cy="5400002"/>
          </a:xfrm>
        </p:grpSpPr>
        <p:pic>
          <p:nvPicPr>
            <p:cNvPr id="3" name="Picture 2" descr="A picture containing indoor, floor, table, wall&#10;&#10;Description automatically generated">
              <a:extLst>
                <a:ext uri="{FF2B5EF4-FFF2-40B4-BE49-F238E27FC236}">
                  <a16:creationId xmlns:a16="http://schemas.microsoft.com/office/drawing/2014/main" id="{1889D0B0-CD12-4BC8-8B8A-D54CD022185F}"/>
                </a:ext>
              </a:extLst>
            </p:cNvPr>
            <p:cNvPicPr>
              <a:picLocks noChangeAspect="1"/>
            </p:cNvPicPr>
            <p:nvPr/>
          </p:nvPicPr>
          <p:blipFill>
            <a:blip r:embed="rId3"/>
            <a:stretch>
              <a:fillRect/>
            </a:stretch>
          </p:blipFill>
          <p:spPr>
            <a:xfrm>
              <a:off x="0" y="464434"/>
              <a:ext cx="5400000" cy="5400000"/>
            </a:xfrm>
            <a:prstGeom prst="rect">
              <a:avLst/>
            </a:prstGeom>
          </p:spPr>
        </p:pic>
        <p:pic>
          <p:nvPicPr>
            <p:cNvPr id="12" name="Picture 11" descr="A close up of a hard wood floor&#10;&#10;Description automatically generated">
              <a:extLst>
                <a:ext uri="{FF2B5EF4-FFF2-40B4-BE49-F238E27FC236}">
                  <a16:creationId xmlns:a16="http://schemas.microsoft.com/office/drawing/2014/main" id="{FE7ECA38-E100-4FFD-B9B7-58A8E016AA3E}"/>
                </a:ext>
              </a:extLst>
            </p:cNvPr>
            <p:cNvPicPr>
              <a:picLocks noChangeAspect="1"/>
            </p:cNvPicPr>
            <p:nvPr/>
          </p:nvPicPr>
          <p:blipFill>
            <a:blip r:embed="rId4"/>
            <a:stretch>
              <a:fillRect/>
            </a:stretch>
          </p:blipFill>
          <p:spPr>
            <a:xfrm>
              <a:off x="5572800" y="464436"/>
              <a:ext cx="5400000" cy="5400000"/>
            </a:xfrm>
            <a:prstGeom prst="rect">
              <a:avLst/>
            </a:prstGeom>
          </p:spPr>
        </p:pic>
      </p:grpSp>
      <p:sp>
        <p:nvSpPr>
          <p:cNvPr id="10" name="TextBox 9">
            <a:extLst>
              <a:ext uri="{FF2B5EF4-FFF2-40B4-BE49-F238E27FC236}">
                <a16:creationId xmlns:a16="http://schemas.microsoft.com/office/drawing/2014/main" id="{8EB65CED-6C13-4314-897D-BB108D937227}"/>
              </a:ext>
            </a:extLst>
          </p:cNvPr>
          <p:cNvSpPr txBox="1"/>
          <p:nvPr/>
        </p:nvSpPr>
        <p:spPr>
          <a:xfrm>
            <a:off x="2127519" y="76450"/>
            <a:ext cx="1104726"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RAY CONES</a:t>
            </a:r>
          </a:p>
        </p:txBody>
      </p:sp>
      <p:sp>
        <p:nvSpPr>
          <p:cNvPr id="8" name="TextBox 7">
            <a:extLst>
              <a:ext uri="{FF2B5EF4-FFF2-40B4-BE49-F238E27FC236}">
                <a16:creationId xmlns:a16="http://schemas.microsoft.com/office/drawing/2014/main" id="{7083C339-2759-47C6-8C9D-77D574A0105C}"/>
              </a:ext>
            </a:extLst>
          </p:cNvPr>
          <p:cNvSpPr txBox="1"/>
          <p:nvPr/>
        </p:nvSpPr>
        <p:spPr>
          <a:xfrm>
            <a:off x="6996681" y="76450"/>
            <a:ext cx="2552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GROUND TRUTH @ 1024 SPP</a:t>
            </a:r>
          </a:p>
        </p:txBody>
      </p:sp>
    </p:spTree>
    <p:extLst>
      <p:ext uri="{BB962C8B-B14F-4D97-AF65-F5344CB8AC3E}">
        <p14:creationId xmlns:p14="http://schemas.microsoft.com/office/powerpoint/2010/main" val="50163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DE36-E779-4515-8BF9-242F8639E6FF}"/>
              </a:ext>
            </a:extLst>
          </p:cNvPr>
          <p:cNvSpPr>
            <a:spLocks noGrp="1"/>
          </p:cNvSpPr>
          <p:nvPr>
            <p:ph type="title"/>
          </p:nvPr>
        </p:nvSpPr>
        <p:spPr>
          <a:xfrm>
            <a:off x="498348" y="230852"/>
            <a:ext cx="9976104" cy="590931"/>
          </a:xfrm>
        </p:spPr>
        <p:txBody>
          <a:bodyPr/>
          <a:lstStyle/>
          <a:p>
            <a:r>
              <a:rPr lang="sv-SE" dirty="0"/>
              <a:t>Before we begin</a:t>
            </a:r>
          </a:p>
        </p:txBody>
      </p:sp>
      <p:sp>
        <p:nvSpPr>
          <p:cNvPr id="3" name="Content Placeholder 2">
            <a:extLst>
              <a:ext uri="{FF2B5EF4-FFF2-40B4-BE49-F238E27FC236}">
                <a16:creationId xmlns:a16="http://schemas.microsoft.com/office/drawing/2014/main" id="{1B54A809-D542-45AB-8C9E-EFD5B5005DFA}"/>
              </a:ext>
            </a:extLst>
          </p:cNvPr>
          <p:cNvSpPr>
            <a:spLocks noGrp="1"/>
          </p:cNvSpPr>
          <p:nvPr>
            <p:ph idx="1"/>
          </p:nvPr>
        </p:nvSpPr>
        <p:spPr>
          <a:xfrm>
            <a:off x="516750" y="1526404"/>
            <a:ext cx="4969650" cy="2795558"/>
          </a:xfrm>
        </p:spPr>
        <p:txBody>
          <a:bodyPr/>
          <a:lstStyle/>
          <a:p>
            <a:pPr algn="ctr"/>
            <a:br>
              <a:rPr lang="sv-SE" sz="2400" dirty="0"/>
            </a:br>
            <a:r>
              <a:rPr lang="sv-SE" sz="2800" dirty="0">
                <a:solidFill>
                  <a:srgbClr val="76B900"/>
                </a:solidFill>
              </a:rPr>
              <a:t>NVIDIA Co-Authors</a:t>
            </a:r>
            <a:br>
              <a:rPr lang="sv-SE" sz="2400" dirty="0"/>
            </a:br>
            <a:r>
              <a:rPr lang="sv-SE" sz="2400" b="1" dirty="0"/>
              <a:t>Tomas Akenine-M</a:t>
            </a:r>
            <a:r>
              <a:rPr lang="fr-CA" sz="2400" b="1" dirty="0"/>
              <a:t>ö</a:t>
            </a:r>
            <a:r>
              <a:rPr lang="sv-SE" sz="2400" b="1" dirty="0"/>
              <a:t>ller</a:t>
            </a:r>
            <a:br>
              <a:rPr lang="sv-SE" sz="2400" dirty="0"/>
            </a:br>
            <a:r>
              <a:rPr lang="en-US" sz="2400" dirty="0"/>
              <a:t>Jim Nilsson</a:t>
            </a:r>
            <a:br>
              <a:rPr lang="en-US" sz="2400" dirty="0"/>
            </a:br>
            <a:r>
              <a:rPr lang="en-US" sz="2400" dirty="0"/>
              <a:t>Magnus Andersson</a:t>
            </a:r>
            <a:br>
              <a:rPr lang="en-US" sz="2400" dirty="0"/>
            </a:br>
            <a:r>
              <a:rPr lang="en-US" sz="2400" dirty="0"/>
              <a:t>Robert Toth</a:t>
            </a:r>
            <a:br>
              <a:rPr lang="en-US" sz="2400" dirty="0"/>
            </a:br>
            <a:r>
              <a:rPr lang="en-CA" sz="2400" dirty="0"/>
              <a:t>Tero Karras</a:t>
            </a:r>
            <a:br>
              <a:rPr lang="en-CA" sz="2400" dirty="0"/>
            </a:br>
            <a:endParaRPr lang="en-CA" sz="2400" dirty="0"/>
          </a:p>
        </p:txBody>
      </p:sp>
      <p:grpSp>
        <p:nvGrpSpPr>
          <p:cNvPr id="4" name="Group 3">
            <a:extLst>
              <a:ext uri="{FF2B5EF4-FFF2-40B4-BE49-F238E27FC236}">
                <a16:creationId xmlns:a16="http://schemas.microsoft.com/office/drawing/2014/main" id="{74C755D0-6AC9-404A-9BD2-DFB84BF5D819}"/>
              </a:ext>
            </a:extLst>
          </p:cNvPr>
          <p:cNvGrpSpPr/>
          <p:nvPr/>
        </p:nvGrpSpPr>
        <p:grpSpPr>
          <a:xfrm>
            <a:off x="5868660" y="1526404"/>
            <a:ext cx="4094339" cy="2795560"/>
            <a:chOff x="5955096" y="1819834"/>
            <a:chExt cx="4094339" cy="2795560"/>
          </a:xfrm>
          <a:effectLst>
            <a:outerShdw blurRad="50800" dist="38100" dir="2700000" algn="tl" rotWithShape="0">
              <a:prstClr val="black">
                <a:alpha val="40000"/>
              </a:prstClr>
            </a:outerShdw>
          </a:effectLst>
        </p:grpSpPr>
        <p:pic>
          <p:nvPicPr>
            <p:cNvPr id="1034" name="Picture 10" descr="Tomas Akenine-MÃ¶ller">
              <a:extLst>
                <a:ext uri="{FF2B5EF4-FFF2-40B4-BE49-F238E27FC236}">
                  <a16:creationId xmlns:a16="http://schemas.microsoft.com/office/drawing/2014/main" id="{B6CDDADE-E8D0-4C66-8EF0-45570CD22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955096" y="1819835"/>
              <a:ext cx="1858355" cy="279555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1E6011E-1034-4121-8FA2-59D8C032809D}"/>
                </a:ext>
              </a:extLst>
            </p:cNvPr>
            <p:cNvGrpSpPr/>
            <p:nvPr/>
          </p:nvGrpSpPr>
          <p:grpSpPr>
            <a:xfrm>
              <a:off x="7813451" y="1819834"/>
              <a:ext cx="2235984" cy="2795558"/>
              <a:chOff x="6746651" y="2366681"/>
              <a:chExt cx="2049344" cy="2597402"/>
            </a:xfrm>
          </p:grpSpPr>
          <p:pic>
            <p:nvPicPr>
              <p:cNvPr id="1028" name="Picture 4" descr="https://research.nvidia.com/sites/default/files/styles/medium/public/person/tero-karras.png?itok=fkxEsSbW">
                <a:extLst>
                  <a:ext uri="{FF2B5EF4-FFF2-40B4-BE49-F238E27FC236}">
                    <a16:creationId xmlns:a16="http://schemas.microsoft.com/office/drawing/2014/main" id="{AD4114A6-701D-4828-9C99-0ECA79176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230" y="3642070"/>
                <a:ext cx="925409" cy="13220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research.nvidia.com/sites/default/files/styles/medium/public/person/JimN.jpg?itok=QTGQbZXb">
                <a:extLst>
                  <a:ext uri="{FF2B5EF4-FFF2-40B4-BE49-F238E27FC236}">
                    <a16:creationId xmlns:a16="http://schemas.microsoft.com/office/drawing/2014/main" id="{106048AC-A9D0-451D-AAED-2D6390EDA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651" y="2366681"/>
                <a:ext cx="968122" cy="1298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bert Toth">
                <a:extLst>
                  <a:ext uri="{FF2B5EF4-FFF2-40B4-BE49-F238E27FC236}">
                    <a16:creationId xmlns:a16="http://schemas.microsoft.com/office/drawing/2014/main" id="{7395E325-C550-44F5-BE28-9282ACD05F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752108" y="3665382"/>
                <a:ext cx="957207" cy="12987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gnus Andersson">
                <a:extLst>
                  <a:ext uri="{FF2B5EF4-FFF2-40B4-BE49-F238E27FC236}">
                    <a16:creationId xmlns:a16="http://schemas.microsoft.com/office/drawing/2014/main" id="{A9FB8A3E-6F23-43C9-AD64-1B4C26B271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494" b="-906"/>
              <a:stretch/>
            </p:blipFill>
            <p:spPr bwMode="auto">
              <a:xfrm>
                <a:off x="7720230" y="2366681"/>
                <a:ext cx="1075765" cy="12987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Content Placeholder 2">
            <a:extLst>
              <a:ext uri="{FF2B5EF4-FFF2-40B4-BE49-F238E27FC236}">
                <a16:creationId xmlns:a16="http://schemas.microsoft.com/office/drawing/2014/main" id="{06CE7E38-0E51-4B1D-9995-E69170D99C45}"/>
              </a:ext>
            </a:extLst>
          </p:cNvPr>
          <p:cNvSpPr txBox="1">
            <a:spLocks/>
          </p:cNvSpPr>
          <p:nvPr/>
        </p:nvSpPr>
        <p:spPr bwMode="auto">
          <a:xfrm>
            <a:off x="516750" y="4702655"/>
            <a:ext cx="9741817" cy="877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285750" indent="-285750" defTabSz="914400">
              <a:buFont typeface="Wingdings" panose="05000000000000000000" pitchFamily="2" charset="2"/>
              <a:buChar char="à"/>
            </a:pPr>
            <a:r>
              <a:rPr lang="en-CA" kern="0" dirty="0"/>
              <a:t>Collaboration started during inception of </a:t>
            </a:r>
            <a:r>
              <a:rPr lang="en-CA" i="1" kern="0" dirty="0"/>
              <a:t>Microsoft’s DirectX Raytracing </a:t>
            </a:r>
            <a:r>
              <a:rPr lang="en-CA" kern="0" dirty="0"/>
              <a:t>&amp; </a:t>
            </a:r>
            <a:r>
              <a:rPr lang="en-CA" i="1" kern="0" dirty="0"/>
              <a:t>NVIDIA RTX</a:t>
            </a:r>
            <a:endParaRPr lang="en-CA" kern="0" dirty="0"/>
          </a:p>
          <a:p>
            <a:pPr marL="285750" indent="-285750" defTabSz="914400">
              <a:buFont typeface="Wingdings" panose="05000000000000000000" pitchFamily="2" charset="2"/>
              <a:buChar char="à"/>
            </a:pPr>
            <a:r>
              <a:rPr lang="en-CA" kern="0" dirty="0"/>
              <a:t>Aaron Lefohn: “Hey Colin, Tomas and his team are also looking at this problem. Maybe you guys should team-up!” </a:t>
            </a:r>
            <a:r>
              <a:rPr lang="en-CA" i="1" kern="0" dirty="0"/>
              <a:t>Thanks Aaron </a:t>
            </a:r>
            <a:r>
              <a:rPr lang="en-CA" kern="0" dirty="0">
                <a:sym typeface="Wingdings" panose="05000000000000000000" pitchFamily="2" charset="2"/>
              </a:rPr>
              <a:t></a:t>
            </a:r>
            <a:endParaRPr lang="sv-SE" kern="0" dirty="0"/>
          </a:p>
        </p:txBody>
      </p:sp>
      <p:sp>
        <p:nvSpPr>
          <p:cNvPr id="12" name="Text Placeholder 3">
            <a:extLst>
              <a:ext uri="{FF2B5EF4-FFF2-40B4-BE49-F238E27FC236}">
                <a16:creationId xmlns:a16="http://schemas.microsoft.com/office/drawing/2014/main" id="{4E88DF37-E53E-44B9-8981-BCD51930301D}"/>
              </a:ext>
            </a:extLst>
          </p:cNvPr>
          <p:cNvSpPr txBox="1">
            <a:spLocks/>
          </p:cNvSpPr>
          <p:nvPr/>
        </p:nvSpPr>
        <p:spPr bwMode="auto">
          <a:xfrm>
            <a:off x="583513" y="754045"/>
            <a:ext cx="9976104" cy="525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900"/>
              </a:spcBef>
              <a:spcAft>
                <a:spcPts val="900"/>
              </a:spcAft>
              <a:buClr>
                <a:schemeClr val="bg2"/>
              </a:buClr>
              <a:buSzPct val="100000"/>
              <a:buFontTx/>
              <a:buNone/>
              <a:defRPr sz="2400" b="0">
                <a:solidFill>
                  <a:schemeClr val="tx2"/>
                </a:solidFill>
                <a:latin typeface="Trebuchet MS" panose="020B0603020202020204" pitchFamily="34" charset="0"/>
                <a:ea typeface="+mn-ea"/>
                <a:cs typeface="+mn-cs"/>
              </a:defRPr>
            </a:lvl1pPr>
            <a:lvl2pPr marL="571500" indent="0" algn="ctr" rtl="0" fontAlgn="base">
              <a:lnSpc>
                <a:spcPct val="90000"/>
              </a:lnSpc>
              <a:spcBef>
                <a:spcPts val="900"/>
              </a:spcBef>
              <a:spcAft>
                <a:spcPts val="900"/>
              </a:spcAft>
              <a:buClr>
                <a:schemeClr val="bg2"/>
              </a:buClr>
              <a:buSzPct val="100000"/>
              <a:buFontTx/>
              <a:buNone/>
              <a:defRPr sz="2800" b="0">
                <a:solidFill>
                  <a:schemeClr val="tx2"/>
                </a:solidFill>
                <a:latin typeface="Trebuchet MS" panose="020B0603020202020204" pitchFamily="34" charset="0"/>
              </a:defRPr>
            </a:lvl2pPr>
            <a:lvl3pPr marL="1089025" indent="0" algn="ctr" rtl="0" fontAlgn="base">
              <a:lnSpc>
                <a:spcPct val="90000"/>
              </a:lnSpc>
              <a:spcBef>
                <a:spcPts val="900"/>
              </a:spcBef>
              <a:spcAft>
                <a:spcPts val="900"/>
              </a:spcAft>
              <a:buClr>
                <a:schemeClr val="bg2"/>
              </a:buClr>
              <a:buSzPct val="100000"/>
              <a:buFontTx/>
              <a:buNone/>
              <a:defRPr sz="2800" b="0">
                <a:solidFill>
                  <a:schemeClr val="tx2"/>
                </a:solidFill>
                <a:latin typeface="Trebuchet MS" panose="020B0603020202020204" pitchFamily="34" charset="0"/>
              </a:defRPr>
            </a:lvl3pPr>
            <a:lvl4pPr marL="1546225" indent="0" algn="ctr" rtl="0" fontAlgn="base">
              <a:spcBef>
                <a:spcPct val="20000"/>
              </a:spcBef>
              <a:spcAft>
                <a:spcPct val="0"/>
              </a:spcAft>
              <a:buFontTx/>
              <a:buNone/>
              <a:defRPr sz="2800">
                <a:solidFill>
                  <a:schemeClr val="tx2"/>
                </a:solidFill>
                <a:latin typeface="Trebuchet MS" panose="020B0603020202020204" pitchFamily="34" charset="0"/>
              </a:defRPr>
            </a:lvl4pPr>
            <a:lvl5pPr marL="1889125" indent="0" algn="ctr" rtl="0" fontAlgn="base">
              <a:spcBef>
                <a:spcPct val="20000"/>
              </a:spcBef>
              <a:spcAft>
                <a:spcPct val="0"/>
              </a:spcAft>
              <a:buFontTx/>
              <a:buNone/>
              <a:defRPr sz="2800">
                <a:solidFill>
                  <a:schemeClr val="tx2"/>
                </a:solidFill>
                <a:latin typeface="Trebuchet MS" panose="020B0603020202020204" pitchFamily="34" charset="0"/>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sv-SE" kern="0"/>
              <a:t>A nice NVIDIA &amp; SEED collaboration</a:t>
            </a:r>
            <a:endParaRPr lang="sv-SE" kern="0" dirty="0"/>
          </a:p>
        </p:txBody>
      </p:sp>
    </p:spTree>
    <p:extLst>
      <p:ext uri="{BB962C8B-B14F-4D97-AF65-F5344CB8AC3E}">
        <p14:creationId xmlns:p14="http://schemas.microsoft.com/office/powerpoint/2010/main" val="188874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388995-0095-4BD7-B02F-62CA35B1A990}"/>
              </a:ext>
            </a:extLst>
          </p:cNvPr>
          <p:cNvSpPr txBox="1"/>
          <p:nvPr/>
        </p:nvSpPr>
        <p:spPr>
          <a:xfrm>
            <a:off x="1766847" y="76450"/>
            <a:ext cx="182607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RAY DIFFERENTIALS</a:t>
            </a:r>
          </a:p>
        </p:txBody>
      </p:sp>
      <p:grpSp>
        <p:nvGrpSpPr>
          <p:cNvPr id="2" name="Group 1">
            <a:extLst>
              <a:ext uri="{FF2B5EF4-FFF2-40B4-BE49-F238E27FC236}">
                <a16:creationId xmlns:a16="http://schemas.microsoft.com/office/drawing/2014/main" id="{F1BB0765-F514-4C3B-A7D5-9A8F651EC423}"/>
              </a:ext>
            </a:extLst>
          </p:cNvPr>
          <p:cNvGrpSpPr/>
          <p:nvPr/>
        </p:nvGrpSpPr>
        <p:grpSpPr>
          <a:xfrm>
            <a:off x="0" y="386100"/>
            <a:ext cx="10972800" cy="5400000"/>
            <a:chOff x="0" y="464400"/>
            <a:chExt cx="10972800" cy="5400000"/>
          </a:xfrm>
        </p:grpSpPr>
        <p:pic>
          <p:nvPicPr>
            <p:cNvPr id="3" name="Picture 2" descr="A picture containing indoor, floor, table, sitting&#10;&#10;Description automatically generated">
              <a:extLst>
                <a:ext uri="{FF2B5EF4-FFF2-40B4-BE49-F238E27FC236}">
                  <a16:creationId xmlns:a16="http://schemas.microsoft.com/office/drawing/2014/main" id="{48FAD6BB-2F85-4345-93E1-D864A3EB786C}"/>
                </a:ext>
              </a:extLst>
            </p:cNvPr>
            <p:cNvPicPr>
              <a:picLocks noChangeAspect="1"/>
            </p:cNvPicPr>
            <p:nvPr/>
          </p:nvPicPr>
          <p:blipFill>
            <a:blip r:embed="rId3"/>
            <a:stretch>
              <a:fillRect/>
            </a:stretch>
          </p:blipFill>
          <p:spPr>
            <a:xfrm>
              <a:off x="0" y="464400"/>
              <a:ext cx="5400000" cy="5400000"/>
            </a:xfrm>
            <a:prstGeom prst="rect">
              <a:avLst/>
            </a:prstGeom>
          </p:spPr>
        </p:pic>
        <p:pic>
          <p:nvPicPr>
            <p:cNvPr id="12" name="Picture 11" descr="A close up of a hard wood floor&#10;&#10;Description automatically generated">
              <a:extLst>
                <a:ext uri="{FF2B5EF4-FFF2-40B4-BE49-F238E27FC236}">
                  <a16:creationId xmlns:a16="http://schemas.microsoft.com/office/drawing/2014/main" id="{FE7ECA38-E100-4FFD-B9B7-58A8E016AA3E}"/>
                </a:ext>
              </a:extLst>
            </p:cNvPr>
            <p:cNvPicPr>
              <a:picLocks noChangeAspect="1"/>
            </p:cNvPicPr>
            <p:nvPr/>
          </p:nvPicPr>
          <p:blipFill>
            <a:blip r:embed="rId4"/>
            <a:stretch>
              <a:fillRect/>
            </a:stretch>
          </p:blipFill>
          <p:spPr>
            <a:xfrm>
              <a:off x="5572800" y="464400"/>
              <a:ext cx="5400000" cy="5400000"/>
            </a:xfrm>
            <a:prstGeom prst="rect">
              <a:avLst/>
            </a:prstGeom>
          </p:spPr>
        </p:pic>
      </p:grpSp>
      <p:sp>
        <p:nvSpPr>
          <p:cNvPr id="9" name="TextBox 8">
            <a:extLst>
              <a:ext uri="{FF2B5EF4-FFF2-40B4-BE49-F238E27FC236}">
                <a16:creationId xmlns:a16="http://schemas.microsoft.com/office/drawing/2014/main" id="{564DF2C2-3E3B-45B1-B050-54820FEF5B99}"/>
              </a:ext>
            </a:extLst>
          </p:cNvPr>
          <p:cNvSpPr txBox="1"/>
          <p:nvPr/>
        </p:nvSpPr>
        <p:spPr>
          <a:xfrm>
            <a:off x="6996681" y="76450"/>
            <a:ext cx="2552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GROUND TRUTH @ 1024 SPP</a:t>
            </a:r>
          </a:p>
        </p:txBody>
      </p:sp>
    </p:spTree>
    <p:extLst>
      <p:ext uri="{BB962C8B-B14F-4D97-AF65-F5344CB8AC3E}">
        <p14:creationId xmlns:p14="http://schemas.microsoft.com/office/powerpoint/2010/main" val="366968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floor, sitting&#10;&#10;Description automatically generated">
            <a:extLst>
              <a:ext uri="{FF2B5EF4-FFF2-40B4-BE49-F238E27FC236}">
                <a16:creationId xmlns:a16="http://schemas.microsoft.com/office/drawing/2014/main" id="{8DB5BF37-0A83-49B7-A325-6705544A13EB}"/>
              </a:ext>
            </a:extLst>
          </p:cNvPr>
          <p:cNvPicPr>
            <a:picLocks noChangeAspect="1"/>
          </p:cNvPicPr>
          <p:nvPr/>
        </p:nvPicPr>
        <p:blipFill>
          <a:blip r:embed="rId3"/>
          <a:stretch>
            <a:fillRect/>
          </a:stretch>
        </p:blipFill>
        <p:spPr>
          <a:xfrm>
            <a:off x="0" y="386100"/>
            <a:ext cx="5400000" cy="5400000"/>
          </a:xfrm>
          <a:prstGeom prst="rect">
            <a:avLst/>
          </a:prstGeom>
        </p:spPr>
      </p:pic>
      <p:pic>
        <p:nvPicPr>
          <p:cNvPr id="3" name="Picture 2" descr="A picture containing indoor, floor, table, sitting&#10;&#10;Description automatically generated">
            <a:extLst>
              <a:ext uri="{FF2B5EF4-FFF2-40B4-BE49-F238E27FC236}">
                <a16:creationId xmlns:a16="http://schemas.microsoft.com/office/drawing/2014/main" id="{50C27C65-E1BB-4114-94FD-B526DB7C016E}"/>
              </a:ext>
            </a:extLst>
          </p:cNvPr>
          <p:cNvPicPr>
            <a:picLocks noChangeAspect="1"/>
          </p:cNvPicPr>
          <p:nvPr/>
        </p:nvPicPr>
        <p:blipFill>
          <a:blip r:embed="rId4"/>
          <a:stretch>
            <a:fillRect/>
          </a:stretch>
        </p:blipFill>
        <p:spPr>
          <a:xfrm>
            <a:off x="5572800" y="386100"/>
            <a:ext cx="5400000" cy="5400000"/>
          </a:xfrm>
          <a:prstGeom prst="rect">
            <a:avLst/>
          </a:prstGeom>
        </p:spPr>
      </p:pic>
      <p:sp>
        <p:nvSpPr>
          <p:cNvPr id="6" name="TextBox 5">
            <a:extLst>
              <a:ext uri="{FF2B5EF4-FFF2-40B4-BE49-F238E27FC236}">
                <a16:creationId xmlns:a16="http://schemas.microsoft.com/office/drawing/2014/main" id="{A5FF22CA-4A79-4EE3-9B62-2C46136B4B2C}"/>
              </a:ext>
            </a:extLst>
          </p:cNvPr>
          <p:cNvSpPr txBox="1"/>
          <p:nvPr/>
        </p:nvSpPr>
        <p:spPr>
          <a:xfrm>
            <a:off x="6996681" y="76450"/>
            <a:ext cx="2552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GROUND TRUTH @ 1024 SPP</a:t>
            </a:r>
          </a:p>
        </p:txBody>
      </p:sp>
      <p:sp>
        <p:nvSpPr>
          <p:cNvPr id="8" name="TextBox 7">
            <a:extLst>
              <a:ext uri="{FF2B5EF4-FFF2-40B4-BE49-F238E27FC236}">
                <a16:creationId xmlns:a16="http://schemas.microsoft.com/office/drawing/2014/main" id="{A2D27201-89A0-4CCA-9C83-41F6E8B053B7}"/>
              </a:ext>
            </a:extLst>
          </p:cNvPr>
          <p:cNvSpPr txBox="1"/>
          <p:nvPr/>
        </p:nvSpPr>
        <p:spPr>
          <a:xfrm>
            <a:off x="2384881" y="76450"/>
            <a:ext cx="630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MIP 0</a:t>
            </a:r>
          </a:p>
        </p:txBody>
      </p:sp>
    </p:spTree>
    <p:extLst>
      <p:ext uri="{BB962C8B-B14F-4D97-AF65-F5344CB8AC3E}">
        <p14:creationId xmlns:p14="http://schemas.microsoft.com/office/powerpoint/2010/main" val="342442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floor, table, sitting&#10;&#10;Description automatically generated">
            <a:extLst>
              <a:ext uri="{FF2B5EF4-FFF2-40B4-BE49-F238E27FC236}">
                <a16:creationId xmlns:a16="http://schemas.microsoft.com/office/drawing/2014/main" id="{EBF1DCA4-51CA-4F60-B9DE-2C14849D66E2}"/>
              </a:ext>
            </a:extLst>
          </p:cNvPr>
          <p:cNvPicPr>
            <a:picLocks noChangeAspect="1"/>
          </p:cNvPicPr>
          <p:nvPr/>
        </p:nvPicPr>
        <p:blipFill>
          <a:blip r:embed="rId3"/>
          <a:stretch>
            <a:fillRect/>
          </a:stretch>
        </p:blipFill>
        <p:spPr>
          <a:xfrm>
            <a:off x="0" y="386100"/>
            <a:ext cx="5400000" cy="5400000"/>
          </a:xfrm>
          <a:prstGeom prst="rect">
            <a:avLst/>
          </a:prstGeom>
        </p:spPr>
      </p:pic>
      <p:pic>
        <p:nvPicPr>
          <p:cNvPr id="6" name="Picture 5" descr="A picture containing indoor, floor, table, sitting&#10;&#10;Description automatically generated">
            <a:extLst>
              <a:ext uri="{FF2B5EF4-FFF2-40B4-BE49-F238E27FC236}">
                <a16:creationId xmlns:a16="http://schemas.microsoft.com/office/drawing/2014/main" id="{A4D76215-10D7-4F71-823C-E1033C5E9C13}"/>
              </a:ext>
            </a:extLst>
          </p:cNvPr>
          <p:cNvPicPr>
            <a:picLocks noChangeAspect="1"/>
          </p:cNvPicPr>
          <p:nvPr/>
        </p:nvPicPr>
        <p:blipFill>
          <a:blip r:embed="rId4"/>
          <a:stretch>
            <a:fillRect/>
          </a:stretch>
        </p:blipFill>
        <p:spPr>
          <a:xfrm>
            <a:off x="5572800" y="386100"/>
            <a:ext cx="5400000" cy="5400000"/>
          </a:xfrm>
          <a:prstGeom prst="rect">
            <a:avLst/>
          </a:prstGeom>
        </p:spPr>
      </p:pic>
      <p:sp>
        <p:nvSpPr>
          <p:cNvPr id="8" name="TextBox 7">
            <a:extLst>
              <a:ext uri="{FF2B5EF4-FFF2-40B4-BE49-F238E27FC236}">
                <a16:creationId xmlns:a16="http://schemas.microsoft.com/office/drawing/2014/main" id="{858BC1D3-B396-43E5-A782-D331051AAFA0}"/>
              </a:ext>
            </a:extLst>
          </p:cNvPr>
          <p:cNvSpPr txBox="1"/>
          <p:nvPr/>
        </p:nvSpPr>
        <p:spPr>
          <a:xfrm>
            <a:off x="6996681" y="76450"/>
            <a:ext cx="2552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GROUND TRUTH @ 1024 SPP</a:t>
            </a:r>
          </a:p>
        </p:txBody>
      </p:sp>
      <p:sp>
        <p:nvSpPr>
          <p:cNvPr id="9" name="TextBox 8">
            <a:extLst>
              <a:ext uri="{FF2B5EF4-FFF2-40B4-BE49-F238E27FC236}">
                <a16:creationId xmlns:a16="http://schemas.microsoft.com/office/drawing/2014/main" id="{E506D4CB-2DBF-45BA-AC72-9E81B8F6D75E}"/>
              </a:ext>
            </a:extLst>
          </p:cNvPr>
          <p:cNvSpPr txBox="1"/>
          <p:nvPr/>
        </p:nvSpPr>
        <p:spPr>
          <a:xfrm>
            <a:off x="2127519" y="76450"/>
            <a:ext cx="1104726"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RAY CONES</a:t>
            </a:r>
          </a:p>
        </p:txBody>
      </p:sp>
    </p:spTree>
    <p:extLst>
      <p:ext uri="{BB962C8B-B14F-4D97-AF65-F5344CB8AC3E}">
        <p14:creationId xmlns:p14="http://schemas.microsoft.com/office/powerpoint/2010/main" val="11563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floor, table, white&#10;&#10;Description automatically generated">
            <a:extLst>
              <a:ext uri="{FF2B5EF4-FFF2-40B4-BE49-F238E27FC236}">
                <a16:creationId xmlns:a16="http://schemas.microsoft.com/office/drawing/2014/main" id="{21B084E8-24A3-4C53-BB04-360B9A5B122C}"/>
              </a:ext>
            </a:extLst>
          </p:cNvPr>
          <p:cNvPicPr>
            <a:picLocks noChangeAspect="1"/>
          </p:cNvPicPr>
          <p:nvPr/>
        </p:nvPicPr>
        <p:blipFill>
          <a:blip r:embed="rId3"/>
          <a:stretch>
            <a:fillRect/>
          </a:stretch>
        </p:blipFill>
        <p:spPr>
          <a:xfrm>
            <a:off x="0" y="386100"/>
            <a:ext cx="5400000" cy="5400000"/>
          </a:xfrm>
          <a:prstGeom prst="rect">
            <a:avLst/>
          </a:prstGeom>
        </p:spPr>
      </p:pic>
      <p:pic>
        <p:nvPicPr>
          <p:cNvPr id="6" name="Picture 5" descr="A picture containing indoor, floor, table, sitting&#10;&#10;Description automatically generated">
            <a:extLst>
              <a:ext uri="{FF2B5EF4-FFF2-40B4-BE49-F238E27FC236}">
                <a16:creationId xmlns:a16="http://schemas.microsoft.com/office/drawing/2014/main" id="{41FDBC7F-D8F5-48AE-84DB-EFFD09F83814}"/>
              </a:ext>
            </a:extLst>
          </p:cNvPr>
          <p:cNvPicPr>
            <a:picLocks noChangeAspect="1"/>
          </p:cNvPicPr>
          <p:nvPr/>
        </p:nvPicPr>
        <p:blipFill>
          <a:blip r:embed="rId4"/>
          <a:stretch>
            <a:fillRect/>
          </a:stretch>
        </p:blipFill>
        <p:spPr>
          <a:xfrm>
            <a:off x="5572800" y="386100"/>
            <a:ext cx="5400000" cy="5400000"/>
          </a:xfrm>
          <a:prstGeom prst="rect">
            <a:avLst/>
          </a:prstGeom>
        </p:spPr>
      </p:pic>
      <p:sp>
        <p:nvSpPr>
          <p:cNvPr id="9" name="TextBox 8">
            <a:extLst>
              <a:ext uri="{FF2B5EF4-FFF2-40B4-BE49-F238E27FC236}">
                <a16:creationId xmlns:a16="http://schemas.microsoft.com/office/drawing/2014/main" id="{575612FC-D20A-46F2-B7B3-B35E5743E25F}"/>
              </a:ext>
            </a:extLst>
          </p:cNvPr>
          <p:cNvSpPr txBox="1"/>
          <p:nvPr/>
        </p:nvSpPr>
        <p:spPr>
          <a:xfrm>
            <a:off x="6996681" y="76450"/>
            <a:ext cx="255223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GROUND TRUTH @ 1024 SPP</a:t>
            </a:r>
          </a:p>
        </p:txBody>
      </p:sp>
      <p:sp>
        <p:nvSpPr>
          <p:cNvPr id="11" name="TextBox 10">
            <a:extLst>
              <a:ext uri="{FF2B5EF4-FFF2-40B4-BE49-F238E27FC236}">
                <a16:creationId xmlns:a16="http://schemas.microsoft.com/office/drawing/2014/main" id="{609F3A86-685F-4A63-AB99-DC2A77386BE1}"/>
              </a:ext>
            </a:extLst>
          </p:cNvPr>
          <p:cNvSpPr txBox="1"/>
          <p:nvPr/>
        </p:nvSpPr>
        <p:spPr>
          <a:xfrm>
            <a:off x="1766847" y="76450"/>
            <a:ext cx="182607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b="1" dirty="0">
                <a:solidFill>
                  <a:schemeClr val="bg1"/>
                </a:solidFill>
                <a:latin typeface="Trebuchet MS" panose="020B0603020202020204" pitchFamily="34" charset="0"/>
              </a:rPr>
              <a:t>RAY DIFFERENTIALS</a:t>
            </a:r>
          </a:p>
        </p:txBody>
      </p:sp>
    </p:spTree>
    <p:extLst>
      <p:ext uri="{BB962C8B-B14F-4D97-AF65-F5344CB8AC3E}">
        <p14:creationId xmlns:p14="http://schemas.microsoft.com/office/powerpoint/2010/main" val="113231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B63EDF-9CDC-447D-A1F8-C5F1BE15FFE3}"/>
              </a:ext>
            </a:extLst>
          </p:cNvPr>
          <p:cNvPicPr>
            <a:picLocks noChangeAspect="1"/>
          </p:cNvPicPr>
          <p:nvPr/>
        </p:nvPicPr>
        <p:blipFill>
          <a:blip r:embed="rId3"/>
          <a:stretch>
            <a:fillRect/>
          </a:stretch>
        </p:blipFill>
        <p:spPr>
          <a:xfrm>
            <a:off x="0" y="1792"/>
            <a:ext cx="10972800" cy="6167898"/>
          </a:xfrm>
          <a:prstGeom prst="rect">
            <a:avLst/>
          </a:prstGeom>
        </p:spPr>
      </p:pic>
      <p:sp>
        <p:nvSpPr>
          <p:cNvPr id="2" name="Title 1">
            <a:extLst>
              <a:ext uri="{FF2B5EF4-FFF2-40B4-BE49-F238E27FC236}">
                <a16:creationId xmlns:a16="http://schemas.microsoft.com/office/drawing/2014/main" id="{422BD7E1-97CD-40B0-9DCD-AE9AD52A3A3F}"/>
              </a:ext>
            </a:extLst>
          </p:cNvPr>
          <p:cNvSpPr>
            <a:spLocks noGrp="1"/>
          </p:cNvSpPr>
          <p:nvPr>
            <p:ph type="title"/>
          </p:nvPr>
        </p:nvSpPr>
        <p:spPr>
          <a:xfrm>
            <a:off x="3154680" y="5351929"/>
            <a:ext cx="7961555" cy="724410"/>
          </a:xfrm>
        </p:spPr>
        <p:txBody>
          <a:bodyPr/>
          <a:lstStyle/>
          <a:p>
            <a:r>
              <a:rPr lang="sv-SE" dirty="0">
                <a:solidFill>
                  <a:schemeClr val="tx1"/>
                </a:solidFill>
                <a:effectLst>
                  <a:outerShdw blurRad="38100" dist="38100" dir="2700000" algn="tl">
                    <a:srgbClr val="000000">
                      <a:alpha val="43137"/>
                    </a:srgbClr>
                  </a:outerShdw>
                </a:effectLst>
              </a:rPr>
              <a:t>SEED’s </a:t>
            </a:r>
            <a:r>
              <a:rPr lang="sv-SE" i="1" dirty="0">
                <a:solidFill>
                  <a:schemeClr val="tx1"/>
                </a:solidFill>
                <a:effectLst>
                  <a:outerShdw blurRad="38100" dist="38100" dir="2700000" algn="tl">
                    <a:srgbClr val="000000">
                      <a:alpha val="43137"/>
                    </a:srgbClr>
                  </a:outerShdw>
                </a:effectLst>
              </a:rPr>
              <a:t>PICA PICA </a:t>
            </a:r>
            <a:r>
              <a:rPr lang="sv-SE" dirty="0">
                <a:solidFill>
                  <a:schemeClr val="tx1"/>
                </a:solidFill>
                <a:effectLst>
                  <a:outerShdw blurRad="38100" dist="38100" dir="2700000" algn="tl">
                    <a:srgbClr val="000000">
                      <a:alpha val="43137"/>
                    </a:srgbClr>
                  </a:outerShdw>
                </a:effectLst>
              </a:rPr>
              <a:t>uses ray cones</a:t>
            </a:r>
            <a:endParaRPr lang="sv-SE"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578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89B468-13C9-450C-9E42-48EE3566D656}"/>
              </a:ext>
            </a:extLst>
          </p:cNvPr>
          <p:cNvSpPr/>
          <p:nvPr/>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txlod-video">
            <a:hlinkClick r:id="" action="ppaction://media"/>
            <a:extLst>
              <a:ext uri="{FF2B5EF4-FFF2-40B4-BE49-F238E27FC236}">
                <a16:creationId xmlns:a16="http://schemas.microsoft.com/office/drawing/2014/main" id="{F700EA4F-6A8A-4512-8823-88ED9EFF5E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00300" y="0"/>
            <a:ext cx="6172200" cy="6172200"/>
          </a:xfrm>
          <a:prstGeom prst="rect">
            <a:avLst/>
          </a:prstGeom>
        </p:spPr>
      </p:pic>
    </p:spTree>
    <p:extLst>
      <p:ext uri="{BB962C8B-B14F-4D97-AF65-F5344CB8AC3E}">
        <p14:creationId xmlns:p14="http://schemas.microsoft.com/office/powerpoint/2010/main" val="212730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BD7E1-97CD-40B0-9DCD-AE9AD52A3A3F}"/>
              </a:ext>
            </a:extLst>
          </p:cNvPr>
          <p:cNvSpPr>
            <a:spLocks noGrp="1"/>
          </p:cNvSpPr>
          <p:nvPr>
            <p:ph type="title"/>
          </p:nvPr>
        </p:nvSpPr>
        <p:spPr/>
        <p:txBody>
          <a:bodyPr/>
          <a:lstStyle/>
          <a:p>
            <a:r>
              <a:rPr lang="sv-SE" dirty="0"/>
              <a:t>Performance</a:t>
            </a:r>
          </a:p>
        </p:txBody>
      </p:sp>
      <p:sp>
        <p:nvSpPr>
          <p:cNvPr id="3" name="Content Placeholder 2">
            <a:extLst>
              <a:ext uri="{FF2B5EF4-FFF2-40B4-BE49-F238E27FC236}">
                <a16:creationId xmlns:a16="http://schemas.microsoft.com/office/drawing/2014/main" id="{B53D7039-089E-43C4-B2B6-19AF49D6D21C}"/>
              </a:ext>
            </a:extLst>
          </p:cNvPr>
          <p:cNvSpPr>
            <a:spLocks noGrp="1"/>
          </p:cNvSpPr>
          <p:nvPr>
            <p:ph idx="1"/>
          </p:nvPr>
        </p:nvSpPr>
        <p:spPr>
          <a:xfrm>
            <a:off x="516750" y="4696496"/>
            <a:ext cx="9948672" cy="1125464"/>
          </a:xfrm>
        </p:spPr>
        <p:txBody>
          <a:bodyPr/>
          <a:lstStyle/>
          <a:p>
            <a:r>
              <a:rPr lang="sv-SE" dirty="0"/>
              <a:t>RayDiffs GB (with first pass using G-Buffer) adds about 2x the cost compared to RayCones</a:t>
            </a:r>
          </a:p>
          <a:p>
            <a:r>
              <a:rPr lang="sv-SE" dirty="0"/>
              <a:t>RayDiffs RT (with ray traced eye rays) adds about 3x the cost compared RayCones</a:t>
            </a:r>
          </a:p>
          <a:p>
            <a:r>
              <a:rPr lang="sv-SE" dirty="0"/>
              <a:t>Low mip0 cost due to very simple materials (single texture)</a:t>
            </a:r>
          </a:p>
        </p:txBody>
      </p:sp>
      <p:sp>
        <p:nvSpPr>
          <p:cNvPr id="4" name="Text Placeholder 3">
            <a:extLst>
              <a:ext uri="{FF2B5EF4-FFF2-40B4-BE49-F238E27FC236}">
                <a16:creationId xmlns:a16="http://schemas.microsoft.com/office/drawing/2014/main" id="{DD0E77BF-5473-4D62-B49F-6200828274E8}"/>
              </a:ext>
            </a:extLst>
          </p:cNvPr>
          <p:cNvSpPr>
            <a:spLocks noGrp="1"/>
          </p:cNvSpPr>
          <p:nvPr>
            <p:ph type="body" sz="quarter" idx="10"/>
          </p:nvPr>
        </p:nvSpPr>
        <p:spPr/>
        <p:txBody>
          <a:bodyPr/>
          <a:lstStyle/>
          <a:p>
            <a:r>
              <a:rPr lang="sv-SE" dirty="0"/>
              <a:t>3840x2160 resolution on RTX 2080 Ti</a:t>
            </a:r>
          </a:p>
        </p:txBody>
      </p:sp>
      <p:pic>
        <p:nvPicPr>
          <p:cNvPr id="5" name="Picture 4">
            <a:extLst>
              <a:ext uri="{FF2B5EF4-FFF2-40B4-BE49-F238E27FC236}">
                <a16:creationId xmlns:a16="http://schemas.microsoft.com/office/drawing/2014/main" id="{FFA61D47-0E68-4967-AFAB-9F86BF6249C8}"/>
              </a:ext>
            </a:extLst>
          </p:cNvPr>
          <p:cNvPicPr>
            <a:picLocks noChangeAspect="1"/>
          </p:cNvPicPr>
          <p:nvPr/>
        </p:nvPicPr>
        <p:blipFill>
          <a:blip r:embed="rId3"/>
          <a:stretch>
            <a:fillRect/>
          </a:stretch>
        </p:blipFill>
        <p:spPr>
          <a:xfrm>
            <a:off x="498348" y="1850464"/>
            <a:ext cx="9976104" cy="2702166"/>
          </a:xfrm>
          <a:prstGeom prst="rect">
            <a:avLst/>
          </a:prstGeom>
        </p:spPr>
      </p:pic>
    </p:spTree>
    <p:extLst>
      <p:ext uri="{BB962C8B-B14F-4D97-AF65-F5344CB8AC3E}">
        <p14:creationId xmlns:p14="http://schemas.microsoft.com/office/powerpoint/2010/main" val="136504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DE36-E779-4515-8BF9-242F8639E6FF}"/>
              </a:ext>
            </a:extLst>
          </p:cNvPr>
          <p:cNvSpPr>
            <a:spLocks noGrp="1"/>
          </p:cNvSpPr>
          <p:nvPr>
            <p:ph type="title"/>
          </p:nvPr>
        </p:nvSpPr>
        <p:spPr>
          <a:xfrm>
            <a:off x="498348" y="230852"/>
            <a:ext cx="9976104" cy="590931"/>
          </a:xfrm>
        </p:spPr>
        <p:txBody>
          <a:bodyPr/>
          <a:lstStyle/>
          <a:p>
            <a:r>
              <a:rPr lang="sv-SE" dirty="0"/>
              <a:t>FUTURE IMPROVEMENTS</a:t>
            </a:r>
          </a:p>
        </p:txBody>
      </p:sp>
      <p:sp>
        <p:nvSpPr>
          <p:cNvPr id="3" name="Content Placeholder 2">
            <a:extLst>
              <a:ext uri="{FF2B5EF4-FFF2-40B4-BE49-F238E27FC236}">
                <a16:creationId xmlns:a16="http://schemas.microsoft.com/office/drawing/2014/main" id="{1B54A809-D542-45AB-8C9E-EFD5B5005DFA}"/>
              </a:ext>
            </a:extLst>
          </p:cNvPr>
          <p:cNvSpPr>
            <a:spLocks noGrp="1"/>
          </p:cNvSpPr>
          <p:nvPr>
            <p:ph idx="1"/>
          </p:nvPr>
        </p:nvSpPr>
        <p:spPr>
          <a:xfrm>
            <a:off x="516750" y="3577472"/>
            <a:ext cx="9948672" cy="2244488"/>
          </a:xfrm>
        </p:spPr>
        <p:txBody>
          <a:bodyPr/>
          <a:lstStyle/>
          <a:p>
            <a:pPr marL="285750" indent="-285750">
              <a:buClr>
                <a:schemeClr val="bg1"/>
              </a:buClr>
              <a:buFont typeface="Arial" panose="020B0604020202020204" pitchFamily="34" charset="0"/>
              <a:buChar char="•"/>
            </a:pPr>
            <a:r>
              <a:rPr lang="sv-SE" dirty="0"/>
              <a:t>Ray Cones: </a:t>
            </a:r>
          </a:p>
          <a:p>
            <a:pPr marL="857250" lvl="1" indent="-285750">
              <a:buClr>
                <a:schemeClr val="bg1"/>
              </a:buClr>
              <a:buFont typeface="Arial" panose="020B0604020202020204" pitchFamily="34" charset="0"/>
              <a:buChar char="•"/>
            </a:pPr>
            <a:r>
              <a:rPr lang="sv-SE" sz="1800" dirty="0"/>
              <a:t>Triangle LOD doesn’t handle user-animated UVs. Need to solve for dynamic materials!</a:t>
            </a:r>
            <a:endParaRPr lang="sv-SE" sz="1600" b="1" dirty="0"/>
          </a:p>
          <a:p>
            <a:pPr marL="857250" lvl="1" indent="-285750">
              <a:buClr>
                <a:schemeClr val="bg1"/>
              </a:buClr>
              <a:buFont typeface="Arial" panose="020B0604020202020204" pitchFamily="34" charset="0"/>
              <a:buChar char="•"/>
            </a:pPr>
            <a:r>
              <a:rPr lang="sv-SE" sz="1800" dirty="0"/>
              <a:t>Highly deforming animated geometry: </a:t>
            </a:r>
            <a:r>
              <a:rPr lang="sv-SE" sz="1600" dirty="0"/>
              <a:t>Could possibly compute triangle LOD in the VS</a:t>
            </a:r>
          </a:p>
          <a:p>
            <a:pPr marL="857250" lvl="1" indent="-285750">
              <a:buClr>
                <a:schemeClr val="bg1"/>
              </a:buClr>
              <a:buFont typeface="Arial" panose="020B0604020202020204" pitchFamily="34" charset="0"/>
              <a:buChar char="•"/>
            </a:pPr>
            <a:r>
              <a:rPr lang="sv-SE" sz="1800" dirty="0"/>
              <a:t>Improve sharpness compared to screen-space mip level selection</a:t>
            </a:r>
            <a:endParaRPr lang="sv-SE" sz="1800" b="1" dirty="0"/>
          </a:p>
          <a:p>
            <a:pPr marL="285750" indent="-285750">
              <a:buClr>
                <a:schemeClr val="bg1"/>
              </a:buClr>
              <a:buFont typeface="Arial" panose="020B0604020202020204" pitchFamily="34" charset="0"/>
              <a:buChar char="•"/>
            </a:pPr>
            <a:r>
              <a:rPr lang="sv-SE" b="1" dirty="0"/>
              <a:t>...</a:t>
            </a:r>
          </a:p>
          <a:p>
            <a:pPr marL="285750" indent="-285750">
              <a:buClr>
                <a:schemeClr val="bg1"/>
              </a:buClr>
              <a:buFont typeface="Arial" panose="020B0604020202020204" pitchFamily="34" charset="0"/>
              <a:buChar char="•"/>
            </a:pPr>
            <a:endParaRPr lang="sv-SE" dirty="0"/>
          </a:p>
        </p:txBody>
      </p:sp>
      <p:sp>
        <p:nvSpPr>
          <p:cNvPr id="4" name="Text Placeholder 3">
            <a:extLst>
              <a:ext uri="{FF2B5EF4-FFF2-40B4-BE49-F238E27FC236}">
                <a16:creationId xmlns:a16="http://schemas.microsoft.com/office/drawing/2014/main" id="{CAFA9954-364E-4B6F-870D-FCA37F231AB6}"/>
              </a:ext>
            </a:extLst>
          </p:cNvPr>
          <p:cNvSpPr>
            <a:spLocks noGrp="1"/>
          </p:cNvSpPr>
          <p:nvPr>
            <p:ph type="body" sz="quarter" idx="10"/>
          </p:nvPr>
        </p:nvSpPr>
        <p:spPr>
          <a:xfrm>
            <a:off x="493888" y="802019"/>
            <a:ext cx="9976104" cy="525463"/>
          </a:xfrm>
        </p:spPr>
        <p:txBody>
          <a:bodyPr/>
          <a:lstStyle/>
          <a:p>
            <a:r>
              <a:rPr lang="sv-SE" sz="2000" dirty="0"/>
              <a:t>A few improvements come to mind</a:t>
            </a:r>
          </a:p>
        </p:txBody>
      </p:sp>
      <p:pic>
        <p:nvPicPr>
          <p:cNvPr id="5" name="Picture 4">
            <a:extLst>
              <a:ext uri="{FF2B5EF4-FFF2-40B4-BE49-F238E27FC236}">
                <a16:creationId xmlns:a16="http://schemas.microsoft.com/office/drawing/2014/main" id="{23127FFA-D3A4-4F83-9AE7-D76C6CB0F13D}"/>
              </a:ext>
            </a:extLst>
          </p:cNvPr>
          <p:cNvPicPr>
            <a:picLocks noChangeAspect="1"/>
          </p:cNvPicPr>
          <p:nvPr/>
        </p:nvPicPr>
        <p:blipFill>
          <a:blip r:embed="rId3"/>
          <a:stretch>
            <a:fillRect/>
          </a:stretch>
        </p:blipFill>
        <p:spPr>
          <a:xfrm>
            <a:off x="554021" y="1386280"/>
            <a:ext cx="9864758" cy="1955521"/>
          </a:xfrm>
          <a:prstGeom prst="rect">
            <a:avLst/>
          </a:prstGeom>
        </p:spPr>
      </p:pic>
    </p:spTree>
    <p:extLst>
      <p:ext uri="{BB962C8B-B14F-4D97-AF65-F5344CB8AC3E}">
        <p14:creationId xmlns:p14="http://schemas.microsoft.com/office/powerpoint/2010/main" val="252373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DE36-E779-4515-8BF9-242F8639E6FF}"/>
              </a:ext>
            </a:extLst>
          </p:cNvPr>
          <p:cNvSpPr>
            <a:spLocks noGrp="1"/>
          </p:cNvSpPr>
          <p:nvPr>
            <p:ph type="title"/>
          </p:nvPr>
        </p:nvSpPr>
        <p:spPr>
          <a:xfrm>
            <a:off x="498348" y="230852"/>
            <a:ext cx="9976104" cy="590931"/>
          </a:xfrm>
        </p:spPr>
        <p:txBody>
          <a:bodyPr/>
          <a:lstStyle/>
          <a:p>
            <a:r>
              <a:rPr lang="sv-SE" dirty="0"/>
              <a:t>CODE</a:t>
            </a:r>
          </a:p>
        </p:txBody>
      </p:sp>
      <p:pic>
        <p:nvPicPr>
          <p:cNvPr id="5" name="Content Placeholder 4">
            <a:extLst>
              <a:ext uri="{FF2B5EF4-FFF2-40B4-BE49-F238E27FC236}">
                <a16:creationId xmlns:a16="http://schemas.microsoft.com/office/drawing/2014/main" id="{E3A00608-91EE-454B-92D9-E2DC16CAF6C8}"/>
              </a:ext>
            </a:extLst>
          </p:cNvPr>
          <p:cNvPicPr>
            <a:picLocks noGrp="1" noChangeAspect="1"/>
          </p:cNvPicPr>
          <p:nvPr>
            <p:ph idx="1"/>
          </p:nvPr>
        </p:nvPicPr>
        <p:blipFill>
          <a:blip r:embed="rId3"/>
          <a:stretch>
            <a:fillRect/>
          </a:stretch>
        </p:blipFill>
        <p:spPr>
          <a:xfrm>
            <a:off x="1794275" y="1275946"/>
            <a:ext cx="3367130" cy="3923046"/>
          </a:xfrm>
          <a:prstGeom prst="rect">
            <a:avLst/>
          </a:prstGeom>
        </p:spPr>
      </p:pic>
      <p:sp>
        <p:nvSpPr>
          <p:cNvPr id="4" name="Text Placeholder 3">
            <a:extLst>
              <a:ext uri="{FF2B5EF4-FFF2-40B4-BE49-F238E27FC236}">
                <a16:creationId xmlns:a16="http://schemas.microsoft.com/office/drawing/2014/main" id="{CAFA9954-364E-4B6F-870D-FCA37F231AB6}"/>
              </a:ext>
            </a:extLst>
          </p:cNvPr>
          <p:cNvSpPr>
            <a:spLocks noGrp="1"/>
          </p:cNvSpPr>
          <p:nvPr>
            <p:ph type="body" sz="quarter" idx="10"/>
          </p:nvPr>
        </p:nvSpPr>
        <p:spPr>
          <a:xfrm>
            <a:off x="493888" y="802019"/>
            <a:ext cx="9976104" cy="525463"/>
          </a:xfrm>
        </p:spPr>
        <p:txBody>
          <a:bodyPr/>
          <a:lstStyle/>
          <a:p>
            <a:r>
              <a:rPr lang="sv-SE" sz="2000" dirty="0"/>
              <a:t>Available in the paper, and soon on github</a:t>
            </a:r>
          </a:p>
        </p:txBody>
      </p:sp>
      <p:grpSp>
        <p:nvGrpSpPr>
          <p:cNvPr id="8" name="Group 7">
            <a:extLst>
              <a:ext uri="{FF2B5EF4-FFF2-40B4-BE49-F238E27FC236}">
                <a16:creationId xmlns:a16="http://schemas.microsoft.com/office/drawing/2014/main" id="{BF644E04-1A5E-4C60-808F-097465159758}"/>
              </a:ext>
            </a:extLst>
          </p:cNvPr>
          <p:cNvGrpSpPr/>
          <p:nvPr/>
        </p:nvGrpSpPr>
        <p:grpSpPr>
          <a:xfrm>
            <a:off x="5486400" y="1281996"/>
            <a:ext cx="2803807" cy="4348970"/>
            <a:chOff x="4535448" y="1268471"/>
            <a:chExt cx="3767089" cy="5518466"/>
          </a:xfrm>
        </p:grpSpPr>
        <p:pic>
          <p:nvPicPr>
            <p:cNvPr id="6" name="Picture 5">
              <a:extLst>
                <a:ext uri="{FF2B5EF4-FFF2-40B4-BE49-F238E27FC236}">
                  <a16:creationId xmlns:a16="http://schemas.microsoft.com/office/drawing/2014/main" id="{47894902-9892-4D62-AA48-16D2E0ABE8CB}"/>
                </a:ext>
              </a:extLst>
            </p:cNvPr>
            <p:cNvPicPr>
              <a:picLocks noChangeAspect="1"/>
            </p:cNvPicPr>
            <p:nvPr/>
          </p:nvPicPr>
          <p:blipFill>
            <a:blip r:embed="rId4"/>
            <a:stretch>
              <a:fillRect/>
            </a:stretch>
          </p:blipFill>
          <p:spPr>
            <a:xfrm>
              <a:off x="4535448" y="1268471"/>
              <a:ext cx="3676414" cy="1024253"/>
            </a:xfrm>
            <a:prstGeom prst="rect">
              <a:avLst/>
            </a:prstGeom>
          </p:spPr>
        </p:pic>
        <p:pic>
          <p:nvPicPr>
            <p:cNvPr id="7" name="Picture 6">
              <a:extLst>
                <a:ext uri="{FF2B5EF4-FFF2-40B4-BE49-F238E27FC236}">
                  <a16:creationId xmlns:a16="http://schemas.microsoft.com/office/drawing/2014/main" id="{BB9641AE-4FFA-49AC-9ACF-23CBD7FE25B6}"/>
                </a:ext>
              </a:extLst>
            </p:cNvPr>
            <p:cNvPicPr>
              <a:picLocks noChangeAspect="1"/>
            </p:cNvPicPr>
            <p:nvPr/>
          </p:nvPicPr>
          <p:blipFill>
            <a:blip r:embed="rId5"/>
            <a:stretch>
              <a:fillRect/>
            </a:stretch>
          </p:blipFill>
          <p:spPr>
            <a:xfrm>
              <a:off x="4535448" y="2292724"/>
              <a:ext cx="3767089" cy="4494213"/>
            </a:xfrm>
            <a:prstGeom prst="rect">
              <a:avLst/>
            </a:prstGeom>
          </p:spPr>
        </p:pic>
      </p:grpSp>
    </p:spTree>
    <p:extLst>
      <p:ext uri="{BB962C8B-B14F-4D97-AF65-F5344CB8AC3E}">
        <p14:creationId xmlns:p14="http://schemas.microsoft.com/office/powerpoint/2010/main" val="23660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DE36-E779-4515-8BF9-242F8639E6FF}"/>
              </a:ext>
            </a:extLst>
          </p:cNvPr>
          <p:cNvSpPr>
            <a:spLocks noGrp="1"/>
          </p:cNvSpPr>
          <p:nvPr>
            <p:ph type="title"/>
          </p:nvPr>
        </p:nvSpPr>
        <p:spPr>
          <a:xfrm>
            <a:off x="498348" y="230852"/>
            <a:ext cx="9976104" cy="590931"/>
          </a:xfrm>
        </p:spPr>
        <p:txBody>
          <a:bodyPr/>
          <a:lstStyle/>
          <a:p>
            <a:r>
              <a:rPr lang="sv-SE" dirty="0"/>
              <a:t>Conclusion</a:t>
            </a:r>
          </a:p>
        </p:txBody>
      </p:sp>
      <p:sp>
        <p:nvSpPr>
          <p:cNvPr id="3" name="Content Placeholder 2">
            <a:extLst>
              <a:ext uri="{FF2B5EF4-FFF2-40B4-BE49-F238E27FC236}">
                <a16:creationId xmlns:a16="http://schemas.microsoft.com/office/drawing/2014/main" id="{1B54A809-D542-45AB-8C9E-EFD5B5005DFA}"/>
              </a:ext>
            </a:extLst>
          </p:cNvPr>
          <p:cNvSpPr>
            <a:spLocks noGrp="1"/>
          </p:cNvSpPr>
          <p:nvPr>
            <p:ph idx="1"/>
          </p:nvPr>
        </p:nvSpPr>
        <p:spPr>
          <a:xfrm>
            <a:off x="516750" y="1327483"/>
            <a:ext cx="9948672" cy="4494478"/>
          </a:xfrm>
        </p:spPr>
        <p:txBody>
          <a:bodyPr/>
          <a:lstStyle/>
          <a:p>
            <a:r>
              <a:rPr lang="sv-SE" i="1" dirty="0"/>
              <a:t>Ray Cones </a:t>
            </a:r>
            <a:r>
              <a:rPr lang="sv-SE" dirty="0"/>
              <a:t>and </a:t>
            </a:r>
            <a:r>
              <a:rPr lang="sv-SE" i="1" dirty="0"/>
              <a:t>Ray Differentials </a:t>
            </a:r>
            <a:r>
              <a:rPr lang="sv-SE" dirty="0"/>
              <a:t>are both viable. Code provided in the paper / online </a:t>
            </a:r>
            <a:r>
              <a:rPr lang="sv-SE" dirty="0">
                <a:sym typeface="Wingdings" panose="05000000000000000000" pitchFamily="2" charset="2"/>
              </a:rPr>
              <a:t></a:t>
            </a:r>
            <a:endParaRPr lang="sv-SE" dirty="0"/>
          </a:p>
          <a:p>
            <a:r>
              <a:rPr lang="sv-SE" b="1" u="sng" dirty="0"/>
              <a:t>Ray Cones:</a:t>
            </a:r>
            <a:br>
              <a:rPr lang="sv-SE" b="1" dirty="0"/>
            </a:br>
            <a:r>
              <a:rPr lang="sv-SE" b="1" dirty="0"/>
              <a:t>	</a:t>
            </a:r>
            <a:r>
              <a:rPr lang="sv-SE" dirty="0">
                <a:sym typeface="Wingdings" panose="05000000000000000000" pitchFamily="2" charset="2"/>
              </a:rPr>
              <a:t> </a:t>
            </a:r>
            <a:r>
              <a:rPr lang="sv-SE" dirty="0"/>
              <a:t>Faster than </a:t>
            </a:r>
            <a:r>
              <a:rPr lang="sv-SE" i="1" dirty="0"/>
              <a:t>ray differentials</a:t>
            </a:r>
            <a:br>
              <a:rPr lang="sv-SE" dirty="0"/>
            </a:br>
            <a:r>
              <a:rPr lang="sv-SE" dirty="0"/>
              <a:t>	</a:t>
            </a:r>
            <a:r>
              <a:rPr lang="sv-SE" dirty="0">
                <a:sym typeface="Wingdings" panose="05000000000000000000" pitchFamily="2" charset="2"/>
              </a:rPr>
              <a:t> </a:t>
            </a:r>
            <a:r>
              <a:rPr lang="sv-SE" b="1" dirty="0"/>
              <a:t>RTRT</a:t>
            </a:r>
            <a:r>
              <a:rPr lang="sv-SE" dirty="0"/>
              <a:t>: less register pressure, as our approaches stores a single value in the payload</a:t>
            </a:r>
          </a:p>
          <a:p>
            <a:r>
              <a:rPr lang="sv-SE" b="1" u="sng" dirty="0"/>
              <a:t>Ray Differentials:</a:t>
            </a:r>
            <a:br>
              <a:rPr lang="sv-SE" dirty="0"/>
            </a:br>
            <a:r>
              <a:rPr lang="sv-SE" dirty="0"/>
              <a:t>	</a:t>
            </a:r>
            <a:r>
              <a:rPr lang="sv-SE" dirty="0">
                <a:sym typeface="Wingdings" panose="05000000000000000000" pitchFamily="2" charset="2"/>
              </a:rPr>
              <a:t> </a:t>
            </a:r>
            <a:r>
              <a:rPr lang="sv-SE" dirty="0"/>
              <a:t>More accurate than </a:t>
            </a:r>
            <a:r>
              <a:rPr lang="sv-SE" i="1" dirty="0"/>
              <a:t>ray cones</a:t>
            </a:r>
            <a:br>
              <a:rPr lang="sv-SE" dirty="0"/>
            </a:br>
            <a:r>
              <a:rPr lang="sv-SE" dirty="0"/>
              <a:t>    	</a:t>
            </a:r>
            <a:r>
              <a:rPr lang="sv-SE" dirty="0">
                <a:sym typeface="Wingdings" panose="05000000000000000000" pitchFamily="2" charset="2"/>
              </a:rPr>
              <a:t> </a:t>
            </a:r>
            <a:r>
              <a:rPr lang="sv-SE" dirty="0"/>
              <a:t>Better after the first bounce</a:t>
            </a:r>
            <a:br>
              <a:rPr lang="sv-SE" dirty="0"/>
            </a:br>
            <a:r>
              <a:rPr lang="sv-SE" dirty="0"/>
              <a:t>	</a:t>
            </a:r>
            <a:r>
              <a:rPr lang="sv-SE" dirty="0">
                <a:sym typeface="Wingdings" panose="05000000000000000000" pitchFamily="2" charset="2"/>
              </a:rPr>
              <a:t> </a:t>
            </a:r>
            <a:r>
              <a:rPr lang="sv-SE" b="1" dirty="0"/>
              <a:t>RTRT: </a:t>
            </a:r>
            <a:r>
              <a:rPr lang="sv-SE" dirty="0"/>
              <a:t>requires 12 floats in the payload</a:t>
            </a:r>
          </a:p>
          <a:p>
            <a:r>
              <a:rPr lang="sv-SE" dirty="0"/>
              <a:t>For real-time considerations: </a:t>
            </a:r>
            <a:br>
              <a:rPr lang="sv-SE" dirty="0"/>
            </a:br>
            <a:r>
              <a:rPr lang="sv-SE" dirty="0"/>
              <a:t>	</a:t>
            </a:r>
            <a:r>
              <a:rPr lang="sv-SE" dirty="0">
                <a:sym typeface="Wingdings" panose="05000000000000000000" pitchFamily="2" charset="2"/>
              </a:rPr>
              <a:t> </a:t>
            </a:r>
            <a:r>
              <a:rPr lang="sv-SE" dirty="0"/>
              <a:t>We chose </a:t>
            </a:r>
            <a:r>
              <a:rPr lang="sv-SE" i="1" dirty="0"/>
              <a:t>Ray Cones </a:t>
            </a:r>
            <a:r>
              <a:rPr lang="sv-SE" dirty="0"/>
              <a:t>for their simplicity, and low memory footprint. </a:t>
            </a:r>
            <a:br>
              <a:rPr lang="sv-SE" dirty="0">
                <a:sym typeface="Wingdings" panose="05000000000000000000" pitchFamily="2" charset="2"/>
              </a:rPr>
            </a:br>
            <a:r>
              <a:rPr lang="sv-SE" dirty="0">
                <a:sym typeface="Wingdings" panose="05000000000000000000" pitchFamily="2" charset="2"/>
              </a:rPr>
              <a:t>	 </a:t>
            </a:r>
            <a:r>
              <a:rPr lang="sv-SE" dirty="0"/>
              <a:t>For large scenes/games, filtering improves performance with T$ hits [Pharr 2018]</a:t>
            </a:r>
          </a:p>
          <a:p>
            <a:r>
              <a:rPr lang="sv-SE" dirty="0"/>
              <a:t>Additionally</a:t>
            </a:r>
            <a:br>
              <a:rPr lang="sv-SE" dirty="0"/>
            </a:br>
            <a:r>
              <a:rPr lang="sv-SE" dirty="0"/>
              <a:t>	</a:t>
            </a:r>
            <a:r>
              <a:rPr lang="sv-SE" dirty="0">
                <a:sym typeface="Wingdings" panose="05000000000000000000" pitchFamily="2" charset="2"/>
              </a:rPr>
              <a:t> </a:t>
            </a:r>
            <a:r>
              <a:rPr lang="sv-SE" dirty="0"/>
              <a:t>See </a:t>
            </a:r>
            <a:r>
              <a:rPr lang="en-US" i="1" dirty="0"/>
              <a:t>Simple Environment Map Filtering Using Ray </a:t>
            </a:r>
            <a:r>
              <a:rPr lang="sv-SE" i="1" dirty="0"/>
              <a:t>Cones and Ray Differentials</a:t>
            </a:r>
            <a:r>
              <a:rPr lang="sv-SE" dirty="0"/>
              <a:t> in 	    Ray Tracing Gems.</a:t>
            </a:r>
          </a:p>
        </p:txBody>
      </p:sp>
      <p:sp>
        <p:nvSpPr>
          <p:cNvPr id="4" name="Text Placeholder 3">
            <a:extLst>
              <a:ext uri="{FF2B5EF4-FFF2-40B4-BE49-F238E27FC236}">
                <a16:creationId xmlns:a16="http://schemas.microsoft.com/office/drawing/2014/main" id="{CAFA9954-364E-4B6F-870D-FCA37F231AB6}"/>
              </a:ext>
            </a:extLst>
          </p:cNvPr>
          <p:cNvSpPr>
            <a:spLocks noGrp="1"/>
          </p:cNvSpPr>
          <p:nvPr>
            <p:ph type="body" sz="quarter" idx="10"/>
          </p:nvPr>
        </p:nvSpPr>
        <p:spPr>
          <a:xfrm>
            <a:off x="493888" y="802019"/>
            <a:ext cx="9976104" cy="525463"/>
          </a:xfrm>
        </p:spPr>
        <p:txBody>
          <a:bodyPr/>
          <a:lstStyle/>
          <a:p>
            <a:r>
              <a:rPr lang="sv-SE" sz="2000" dirty="0"/>
              <a:t>Texture filtering is important for real-time ray tracing, just as it is for rasterization</a:t>
            </a:r>
          </a:p>
        </p:txBody>
      </p:sp>
    </p:spTree>
    <p:extLst>
      <p:ext uri="{BB962C8B-B14F-4D97-AF65-F5344CB8AC3E}">
        <p14:creationId xmlns:p14="http://schemas.microsoft.com/office/powerpoint/2010/main" val="112127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295D-64FC-4A21-89C3-3570DB459371}"/>
              </a:ext>
            </a:extLst>
          </p:cNvPr>
          <p:cNvSpPr>
            <a:spLocks noGrp="1"/>
          </p:cNvSpPr>
          <p:nvPr>
            <p:ph type="title"/>
          </p:nvPr>
        </p:nvSpPr>
        <p:spPr/>
        <p:txBody>
          <a:bodyPr/>
          <a:lstStyle/>
          <a:p>
            <a:pPr algn="l"/>
            <a:r>
              <a:rPr lang="sv-SE" dirty="0"/>
              <a:t>Motivation</a:t>
            </a:r>
          </a:p>
        </p:txBody>
      </p:sp>
      <p:sp>
        <p:nvSpPr>
          <p:cNvPr id="3" name="Content Placeholder 2">
            <a:extLst>
              <a:ext uri="{FF2B5EF4-FFF2-40B4-BE49-F238E27FC236}">
                <a16:creationId xmlns:a16="http://schemas.microsoft.com/office/drawing/2014/main" id="{01FA52C5-1671-4EA9-AB00-21AFB477EC83}"/>
              </a:ext>
            </a:extLst>
          </p:cNvPr>
          <p:cNvSpPr>
            <a:spLocks noGrp="1"/>
          </p:cNvSpPr>
          <p:nvPr>
            <p:ph idx="1"/>
          </p:nvPr>
        </p:nvSpPr>
        <p:spPr>
          <a:xfrm>
            <a:off x="516751" y="2103035"/>
            <a:ext cx="6565368" cy="3760113"/>
          </a:xfrm>
        </p:spPr>
        <p:txBody>
          <a:bodyPr/>
          <a:lstStyle/>
          <a:p>
            <a:r>
              <a:rPr lang="sv-SE" dirty="0"/>
              <a:t>Want to avoid aliasing when sampling textures</a:t>
            </a:r>
          </a:p>
          <a:p>
            <a:r>
              <a:rPr lang="sv-SE" dirty="0"/>
              <a:t>Well-known mechanism: </a:t>
            </a:r>
            <a:r>
              <a:rPr lang="sv-SE" b="1" dirty="0"/>
              <a:t>mip mapping</a:t>
            </a:r>
            <a:r>
              <a:rPr lang="sv-SE" dirty="0"/>
              <a:t> [Williams83]</a:t>
            </a:r>
          </a:p>
          <a:p>
            <a:r>
              <a:rPr lang="sv-SE" dirty="0"/>
              <a:t>Requires footprint to select which mip level(s) </a:t>
            </a:r>
            <a:r>
              <a:rPr lang="el-GR" dirty="0"/>
              <a:t>λ</a:t>
            </a:r>
            <a:r>
              <a:rPr lang="sv-SE" dirty="0"/>
              <a:t> to sample</a:t>
            </a:r>
          </a:p>
          <a:p>
            <a:r>
              <a:rPr lang="sv-SE" dirty="0"/>
              <a:t>For rasterization </a:t>
            </a:r>
            <a:r>
              <a:rPr lang="sv-SE" dirty="0">
                <a:sym typeface="Wingdings" panose="05000000000000000000" pitchFamily="2" charset="2"/>
              </a:rPr>
              <a:t> </a:t>
            </a:r>
            <a:r>
              <a:rPr lang="sv-SE" dirty="0"/>
              <a:t>2x2 pixel quad</a:t>
            </a:r>
          </a:p>
          <a:p>
            <a:pPr lvl="1"/>
            <a:r>
              <a:rPr lang="sv-SE" dirty="0"/>
              <a:t>Differentials are simply/generally the horizontal and vertical differences within a quad</a:t>
            </a:r>
          </a:p>
          <a:p>
            <a:pPr lvl="1"/>
            <a:r>
              <a:rPr lang="sv-SE" dirty="0"/>
              <a:t>Footprint size is estimated from the differentials</a:t>
            </a:r>
          </a:p>
        </p:txBody>
      </p:sp>
      <p:sp>
        <p:nvSpPr>
          <p:cNvPr id="4" name="Text Placeholder 3">
            <a:extLst>
              <a:ext uri="{FF2B5EF4-FFF2-40B4-BE49-F238E27FC236}">
                <a16:creationId xmlns:a16="http://schemas.microsoft.com/office/drawing/2014/main" id="{6FBCAEA2-3E2B-4BF2-8894-153E6048B541}"/>
              </a:ext>
            </a:extLst>
          </p:cNvPr>
          <p:cNvSpPr>
            <a:spLocks noGrp="1"/>
          </p:cNvSpPr>
          <p:nvPr>
            <p:ph type="body" sz="quarter" idx="10"/>
          </p:nvPr>
        </p:nvSpPr>
        <p:spPr/>
        <p:txBody>
          <a:bodyPr/>
          <a:lstStyle/>
          <a:p>
            <a:pPr algn="l"/>
            <a:r>
              <a:rPr lang="sv-SE" dirty="0"/>
              <a:t>Texturing is vital to most graphics applications</a:t>
            </a:r>
          </a:p>
        </p:txBody>
      </p:sp>
      <p:pic>
        <p:nvPicPr>
          <p:cNvPr id="5" name="Picture 4">
            <a:extLst>
              <a:ext uri="{FF2B5EF4-FFF2-40B4-BE49-F238E27FC236}">
                <a16:creationId xmlns:a16="http://schemas.microsoft.com/office/drawing/2014/main" id="{971D1A70-9627-4C69-9A04-D4F7DB48DBB5}"/>
              </a:ext>
            </a:extLst>
          </p:cNvPr>
          <p:cNvPicPr>
            <a:picLocks noChangeAspect="1"/>
          </p:cNvPicPr>
          <p:nvPr/>
        </p:nvPicPr>
        <p:blipFill>
          <a:blip r:embed="rId3"/>
          <a:stretch>
            <a:fillRect/>
          </a:stretch>
        </p:blipFill>
        <p:spPr>
          <a:xfrm>
            <a:off x="7274565" y="265904"/>
            <a:ext cx="3565763" cy="2168014"/>
          </a:xfrm>
          <a:prstGeom prst="rect">
            <a:avLst/>
          </a:prstGeom>
        </p:spPr>
      </p:pic>
      <p:pic>
        <p:nvPicPr>
          <p:cNvPr id="19" name="Picture 18">
            <a:extLst>
              <a:ext uri="{FF2B5EF4-FFF2-40B4-BE49-F238E27FC236}">
                <a16:creationId xmlns:a16="http://schemas.microsoft.com/office/drawing/2014/main" id="{E1E53E33-8B0C-4461-970A-11CD99E24680}"/>
              </a:ext>
            </a:extLst>
          </p:cNvPr>
          <p:cNvPicPr>
            <a:picLocks noChangeAspect="1"/>
          </p:cNvPicPr>
          <p:nvPr/>
        </p:nvPicPr>
        <p:blipFill rotWithShape="1">
          <a:blip r:embed="rId4"/>
          <a:srcRect l="29003" t="6781" r="34313" b="71764"/>
          <a:stretch/>
        </p:blipFill>
        <p:spPr>
          <a:xfrm>
            <a:off x="780736" y="5343197"/>
            <a:ext cx="2565480" cy="519951"/>
          </a:xfrm>
          <a:prstGeom prst="rect">
            <a:avLst/>
          </a:prstGeom>
        </p:spPr>
      </p:pic>
      <p:pic>
        <p:nvPicPr>
          <p:cNvPr id="20" name="Picture 19">
            <a:extLst>
              <a:ext uri="{FF2B5EF4-FFF2-40B4-BE49-F238E27FC236}">
                <a16:creationId xmlns:a16="http://schemas.microsoft.com/office/drawing/2014/main" id="{06AAE996-56CD-4222-AE9C-074CE9FC9DCF}"/>
              </a:ext>
            </a:extLst>
          </p:cNvPr>
          <p:cNvPicPr>
            <a:picLocks noChangeAspect="1"/>
          </p:cNvPicPr>
          <p:nvPr/>
        </p:nvPicPr>
        <p:blipFill rotWithShape="1">
          <a:blip r:embed="rId4"/>
          <a:srcRect t="52693" r="4085"/>
          <a:stretch/>
        </p:blipFill>
        <p:spPr>
          <a:xfrm>
            <a:off x="3661161" y="5093580"/>
            <a:ext cx="5924662" cy="1012635"/>
          </a:xfrm>
          <a:prstGeom prst="rect">
            <a:avLst/>
          </a:prstGeom>
        </p:spPr>
      </p:pic>
      <p:pic>
        <p:nvPicPr>
          <p:cNvPr id="7" name="Picture 6">
            <a:extLst>
              <a:ext uri="{FF2B5EF4-FFF2-40B4-BE49-F238E27FC236}">
                <a16:creationId xmlns:a16="http://schemas.microsoft.com/office/drawing/2014/main" id="{AB7ABE9D-31BA-4BA9-B5A4-7526692ABD0A}"/>
              </a:ext>
            </a:extLst>
          </p:cNvPr>
          <p:cNvPicPr>
            <a:picLocks noChangeAspect="1"/>
          </p:cNvPicPr>
          <p:nvPr/>
        </p:nvPicPr>
        <p:blipFill>
          <a:blip r:embed="rId5"/>
          <a:stretch>
            <a:fillRect/>
          </a:stretch>
        </p:blipFill>
        <p:spPr>
          <a:xfrm>
            <a:off x="7225553" y="2616851"/>
            <a:ext cx="3614775" cy="2424801"/>
          </a:xfrm>
          <a:prstGeom prst="rect">
            <a:avLst/>
          </a:prstGeom>
        </p:spPr>
      </p:pic>
    </p:spTree>
    <p:extLst>
      <p:ext uri="{BB962C8B-B14F-4D97-AF65-F5344CB8AC3E}">
        <p14:creationId xmlns:p14="http://schemas.microsoft.com/office/powerpoint/2010/main" val="217193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DE36-E779-4515-8BF9-242F8639E6FF}"/>
              </a:ext>
            </a:extLst>
          </p:cNvPr>
          <p:cNvSpPr>
            <a:spLocks noGrp="1"/>
          </p:cNvSpPr>
          <p:nvPr>
            <p:ph type="title"/>
          </p:nvPr>
        </p:nvSpPr>
        <p:spPr>
          <a:xfrm>
            <a:off x="498348" y="230852"/>
            <a:ext cx="9976104" cy="590931"/>
          </a:xfrm>
        </p:spPr>
        <p:txBody>
          <a:bodyPr/>
          <a:lstStyle/>
          <a:p>
            <a:r>
              <a:rPr lang="sv-SE" dirty="0"/>
              <a:t>THANKS</a:t>
            </a:r>
          </a:p>
        </p:txBody>
      </p:sp>
      <p:sp>
        <p:nvSpPr>
          <p:cNvPr id="3" name="Content Placeholder 2">
            <a:extLst>
              <a:ext uri="{FF2B5EF4-FFF2-40B4-BE49-F238E27FC236}">
                <a16:creationId xmlns:a16="http://schemas.microsoft.com/office/drawing/2014/main" id="{1B54A809-D542-45AB-8C9E-EFD5B5005DFA}"/>
              </a:ext>
            </a:extLst>
          </p:cNvPr>
          <p:cNvSpPr>
            <a:spLocks noGrp="1"/>
          </p:cNvSpPr>
          <p:nvPr>
            <p:ph idx="1"/>
          </p:nvPr>
        </p:nvSpPr>
        <p:spPr>
          <a:xfrm>
            <a:off x="516750" y="1062318"/>
            <a:ext cx="4969650" cy="4759643"/>
          </a:xfrm>
        </p:spPr>
        <p:txBody>
          <a:bodyPr/>
          <a:lstStyle/>
          <a:p>
            <a:pPr algn="ctr"/>
            <a:br>
              <a:rPr lang="sv-SE" dirty="0"/>
            </a:br>
            <a:r>
              <a:rPr lang="sv-SE" sz="2000" dirty="0">
                <a:solidFill>
                  <a:srgbClr val="76B900"/>
                </a:solidFill>
              </a:rPr>
              <a:t>NVIDIA Co-Authors</a:t>
            </a:r>
            <a:br>
              <a:rPr lang="sv-SE" dirty="0"/>
            </a:br>
            <a:r>
              <a:rPr lang="sv-SE" dirty="0"/>
              <a:t>Tomas Akenine-M</a:t>
            </a:r>
            <a:r>
              <a:rPr lang="fr-CA" dirty="0"/>
              <a:t>ö</a:t>
            </a:r>
            <a:r>
              <a:rPr lang="sv-SE" dirty="0"/>
              <a:t>ller (main)</a:t>
            </a:r>
            <a:br>
              <a:rPr lang="sv-SE" dirty="0"/>
            </a:br>
            <a:r>
              <a:rPr lang="en-US" dirty="0"/>
              <a:t>Jim Nilsson</a:t>
            </a:r>
            <a:br>
              <a:rPr lang="en-US" dirty="0"/>
            </a:br>
            <a:r>
              <a:rPr lang="en-US" dirty="0"/>
              <a:t>Magnus Andersson</a:t>
            </a:r>
            <a:br>
              <a:rPr lang="en-US" dirty="0"/>
            </a:br>
            <a:r>
              <a:rPr lang="en-US" dirty="0"/>
              <a:t>Robert Toth</a:t>
            </a:r>
            <a:br>
              <a:rPr lang="en-US" dirty="0"/>
            </a:br>
            <a:r>
              <a:rPr lang="en-CA" dirty="0"/>
              <a:t>Tero Karras</a:t>
            </a:r>
            <a:br>
              <a:rPr lang="en-CA" dirty="0"/>
            </a:br>
            <a:endParaRPr lang="en-CA" dirty="0"/>
          </a:p>
          <a:p>
            <a:pPr algn="ctr"/>
            <a:r>
              <a:rPr lang="sv-SE" dirty="0">
                <a:solidFill>
                  <a:srgbClr val="76B900"/>
                </a:solidFill>
              </a:rPr>
              <a:t>NVIDIA</a:t>
            </a:r>
            <a:br>
              <a:rPr lang="sv-SE" dirty="0">
                <a:solidFill>
                  <a:srgbClr val="76B900"/>
                </a:solidFill>
              </a:rPr>
            </a:br>
            <a:r>
              <a:rPr lang="sv-SE" dirty="0"/>
              <a:t>Aaron Lefohn</a:t>
            </a:r>
            <a:br>
              <a:rPr lang="sv-SE" dirty="0"/>
            </a:br>
            <a:r>
              <a:rPr lang="sv-SE" dirty="0"/>
              <a:t>Eric Haines</a:t>
            </a:r>
            <a:br>
              <a:rPr lang="sv-SE" dirty="0"/>
            </a:br>
            <a:r>
              <a:rPr lang="sv-SE" dirty="0"/>
              <a:t>Alex Hyder</a:t>
            </a:r>
            <a:br>
              <a:rPr lang="sv-SE" dirty="0"/>
            </a:br>
            <a:endParaRPr lang="sv-SE" dirty="0"/>
          </a:p>
          <a:p>
            <a:pPr algn="ctr"/>
            <a:r>
              <a:rPr lang="sv-SE" dirty="0">
                <a:solidFill>
                  <a:schemeClr val="tx1"/>
                </a:solidFill>
                <a:highlight>
                  <a:srgbClr val="000000"/>
                </a:highlight>
              </a:rPr>
              <a:t>Special Thanks</a:t>
            </a:r>
            <a:br>
              <a:rPr lang="sv-SE" dirty="0">
                <a:solidFill>
                  <a:schemeClr val="tx1"/>
                </a:solidFill>
                <a:highlight>
                  <a:srgbClr val="000000"/>
                </a:highlight>
              </a:rPr>
            </a:br>
            <a:r>
              <a:rPr lang="sv-SE" dirty="0"/>
              <a:t>Tomasz Stachowiak (brainstorming @ SEED)</a:t>
            </a:r>
          </a:p>
          <a:p>
            <a:pPr algn="ctr"/>
            <a:endParaRPr lang="sv-SE" dirty="0"/>
          </a:p>
          <a:p>
            <a:pPr algn="ctr"/>
            <a:br>
              <a:rPr lang="sv-SE" dirty="0">
                <a:solidFill>
                  <a:srgbClr val="FF0000"/>
                </a:solidFill>
              </a:rPr>
            </a:br>
            <a:endParaRPr lang="sv-SE" dirty="0">
              <a:solidFill>
                <a:srgbClr val="FF0000"/>
              </a:solidFill>
            </a:endParaRPr>
          </a:p>
        </p:txBody>
      </p:sp>
      <p:grpSp>
        <p:nvGrpSpPr>
          <p:cNvPr id="4" name="Group 3">
            <a:extLst>
              <a:ext uri="{FF2B5EF4-FFF2-40B4-BE49-F238E27FC236}">
                <a16:creationId xmlns:a16="http://schemas.microsoft.com/office/drawing/2014/main" id="{74C755D0-6AC9-404A-9BD2-DFB84BF5D819}"/>
              </a:ext>
            </a:extLst>
          </p:cNvPr>
          <p:cNvGrpSpPr/>
          <p:nvPr/>
        </p:nvGrpSpPr>
        <p:grpSpPr>
          <a:xfrm>
            <a:off x="5955096" y="1819834"/>
            <a:ext cx="4094339" cy="2795560"/>
            <a:chOff x="5955096" y="1819834"/>
            <a:chExt cx="4094339" cy="2795560"/>
          </a:xfrm>
          <a:effectLst>
            <a:outerShdw blurRad="50800" dist="38100" dir="2700000" algn="tl" rotWithShape="0">
              <a:prstClr val="black">
                <a:alpha val="40000"/>
              </a:prstClr>
            </a:outerShdw>
          </a:effectLst>
        </p:grpSpPr>
        <p:pic>
          <p:nvPicPr>
            <p:cNvPr id="1034" name="Picture 10" descr="Tomas Akenine-MÃ¶ller">
              <a:extLst>
                <a:ext uri="{FF2B5EF4-FFF2-40B4-BE49-F238E27FC236}">
                  <a16:creationId xmlns:a16="http://schemas.microsoft.com/office/drawing/2014/main" id="{B6CDDADE-E8D0-4C66-8EF0-45570CD22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955096" y="1819835"/>
              <a:ext cx="1858355" cy="279555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1E6011E-1034-4121-8FA2-59D8C032809D}"/>
                </a:ext>
              </a:extLst>
            </p:cNvPr>
            <p:cNvGrpSpPr/>
            <p:nvPr/>
          </p:nvGrpSpPr>
          <p:grpSpPr>
            <a:xfrm>
              <a:off x="7813451" y="1819834"/>
              <a:ext cx="2235984" cy="2795558"/>
              <a:chOff x="6746651" y="2366681"/>
              <a:chExt cx="2049344" cy="2597402"/>
            </a:xfrm>
          </p:grpSpPr>
          <p:pic>
            <p:nvPicPr>
              <p:cNvPr id="1028" name="Picture 4" descr="https://research.nvidia.com/sites/default/files/styles/medium/public/person/tero-karras.png?itok=fkxEsSbW">
                <a:extLst>
                  <a:ext uri="{FF2B5EF4-FFF2-40B4-BE49-F238E27FC236}">
                    <a16:creationId xmlns:a16="http://schemas.microsoft.com/office/drawing/2014/main" id="{AD4114A6-701D-4828-9C99-0ECA79176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230" y="3642070"/>
                <a:ext cx="925409" cy="13220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research.nvidia.com/sites/default/files/styles/medium/public/person/JimN.jpg?itok=QTGQbZXb">
                <a:extLst>
                  <a:ext uri="{FF2B5EF4-FFF2-40B4-BE49-F238E27FC236}">
                    <a16:creationId xmlns:a16="http://schemas.microsoft.com/office/drawing/2014/main" id="{106048AC-A9D0-451D-AAED-2D6390EDA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651" y="2366681"/>
                <a:ext cx="968122" cy="1298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bert Toth">
                <a:extLst>
                  <a:ext uri="{FF2B5EF4-FFF2-40B4-BE49-F238E27FC236}">
                    <a16:creationId xmlns:a16="http://schemas.microsoft.com/office/drawing/2014/main" id="{7395E325-C550-44F5-BE28-9282ACD05F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752108" y="3665382"/>
                <a:ext cx="957207" cy="12987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gnus Andersson">
                <a:extLst>
                  <a:ext uri="{FF2B5EF4-FFF2-40B4-BE49-F238E27FC236}">
                    <a16:creationId xmlns:a16="http://schemas.microsoft.com/office/drawing/2014/main" id="{A9FB8A3E-6F23-43C9-AD64-1B4C26B271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494" b="-906"/>
              <a:stretch/>
            </p:blipFill>
            <p:spPr bwMode="auto">
              <a:xfrm>
                <a:off x="7720230" y="2366681"/>
                <a:ext cx="1075765" cy="12987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264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F39F-3F3D-4986-967A-884C217B9175}"/>
              </a:ext>
            </a:extLst>
          </p:cNvPr>
          <p:cNvSpPr>
            <a:spLocks noGrp="1"/>
          </p:cNvSpPr>
          <p:nvPr>
            <p:ph type="title"/>
          </p:nvPr>
        </p:nvSpPr>
        <p:spPr>
          <a:xfrm>
            <a:off x="489318" y="310706"/>
            <a:ext cx="9976104" cy="590931"/>
          </a:xfrm>
        </p:spPr>
        <p:txBody>
          <a:bodyPr/>
          <a:lstStyle/>
          <a:p>
            <a:r>
              <a:rPr lang="sv-SE" dirty="0"/>
              <a:t>References</a:t>
            </a:r>
          </a:p>
        </p:txBody>
      </p:sp>
      <p:sp>
        <p:nvSpPr>
          <p:cNvPr id="3" name="Content Placeholder 2">
            <a:extLst>
              <a:ext uri="{FF2B5EF4-FFF2-40B4-BE49-F238E27FC236}">
                <a16:creationId xmlns:a16="http://schemas.microsoft.com/office/drawing/2014/main" id="{331EA719-6CD9-4407-82BF-D1F9AD4C8621}"/>
              </a:ext>
            </a:extLst>
          </p:cNvPr>
          <p:cNvSpPr>
            <a:spLocks noGrp="1"/>
          </p:cNvSpPr>
          <p:nvPr>
            <p:ph idx="1"/>
          </p:nvPr>
        </p:nvSpPr>
        <p:spPr>
          <a:xfrm>
            <a:off x="512064" y="901637"/>
            <a:ext cx="9948672" cy="4551214"/>
          </a:xfrm>
        </p:spPr>
        <p:txBody>
          <a:bodyPr/>
          <a:lstStyle/>
          <a:p>
            <a:pPr marL="285750" indent="-285750">
              <a:buFont typeface="Arial" panose="020B0604020202020204" pitchFamily="34" charset="0"/>
              <a:buChar char="•"/>
            </a:pPr>
            <a:r>
              <a:rPr lang="en-US" sz="1600" dirty="0"/>
              <a:t>Tomas Akenine-Möller, Jim Nilsson, Magnus Andersson, Colin Barré-Brisebois, Robert Toth, and Tero Karras, “Texture Level of Detail Strategies for Real-Time Ray Tracing,” chapter 20 in </a:t>
            </a:r>
            <a:r>
              <a:rPr lang="en-US" sz="1600" i="1" dirty="0"/>
              <a:t>Ray Tracing Gems</a:t>
            </a:r>
            <a:r>
              <a:rPr lang="en-US" sz="1600" dirty="0"/>
              <a:t>, edited by Eric Haines and Tomas Akenine-Möller, 2019.</a:t>
            </a:r>
          </a:p>
          <a:p>
            <a:pPr marL="285750" indent="-285750">
              <a:buFont typeface="Arial" panose="020B0604020202020204" pitchFamily="34" charset="0"/>
              <a:buChar char="•"/>
            </a:pPr>
            <a:r>
              <a:rPr lang="en-US" sz="1600" dirty="0"/>
              <a:t>Tomas Akenine-Möller and Jim Nilsson, “Simple Environment Map Filtering Using Ray </a:t>
            </a:r>
            <a:r>
              <a:rPr lang="sv-SE" sz="1600" dirty="0"/>
              <a:t>Cones and Ray Differentials,”</a:t>
            </a:r>
            <a:r>
              <a:rPr lang="en-US" sz="1600" dirty="0"/>
              <a:t> chapter 21 in </a:t>
            </a:r>
            <a:r>
              <a:rPr lang="en-US" sz="1600" i="1" dirty="0"/>
              <a:t>Ray Tracing Gems</a:t>
            </a:r>
            <a:r>
              <a:rPr lang="en-US" sz="1600" dirty="0"/>
              <a:t>, edited by Eric Haines and Tomas Akenine-Möller, 2019.</a:t>
            </a:r>
          </a:p>
          <a:p>
            <a:pPr marL="285750" indent="-285750">
              <a:buFont typeface="Arial" panose="020B0604020202020204" pitchFamily="34" charset="0"/>
              <a:buChar char="•"/>
            </a:pPr>
            <a:r>
              <a:rPr lang="en-US" sz="1600" dirty="0"/>
              <a:t>Per Christensen et al., “</a:t>
            </a:r>
            <a:r>
              <a:rPr lang="en-US" sz="1600" dirty="0" err="1"/>
              <a:t>RenderMan</a:t>
            </a:r>
            <a:r>
              <a:rPr lang="en-US" sz="1600" dirty="0"/>
              <a:t>: An Advanced Path-Tracing Architecture for Movie Rendering,” </a:t>
            </a:r>
            <a:r>
              <a:rPr lang="en-US" sz="1600" i="1" dirty="0"/>
              <a:t>ACM Transactions on Graphics</a:t>
            </a:r>
            <a:r>
              <a:rPr lang="en-US" sz="1600" dirty="0"/>
              <a:t>, vol. 37, no. 3, Article no. 30, August 2018.</a:t>
            </a:r>
          </a:p>
          <a:p>
            <a:pPr marL="285750" indent="-285750">
              <a:buFont typeface="Arial" panose="020B0604020202020204" pitchFamily="34" charset="0"/>
              <a:buChar char="•"/>
            </a:pPr>
            <a:r>
              <a:rPr lang="en-US" sz="1600" dirty="0"/>
              <a:t>Homan </a:t>
            </a:r>
            <a:r>
              <a:rPr lang="en-US" sz="1600" dirty="0" err="1"/>
              <a:t>Igehy</a:t>
            </a:r>
            <a:r>
              <a:rPr lang="en-US" sz="1600" dirty="0"/>
              <a:t>, “Tracing Ray Differentials,” </a:t>
            </a:r>
            <a:r>
              <a:rPr lang="en-US" sz="1600" i="1" dirty="0"/>
              <a:t>Proceedings of SIGGRAPH</a:t>
            </a:r>
            <a:r>
              <a:rPr lang="en-US" sz="1600" dirty="0"/>
              <a:t>, pp. 179—186, 1999.</a:t>
            </a:r>
          </a:p>
          <a:p>
            <a:pPr marL="285750" indent="-285750">
              <a:buFont typeface="Arial" panose="020B0604020202020204" pitchFamily="34" charset="0"/>
              <a:buChar char="•"/>
            </a:pPr>
            <a:r>
              <a:rPr lang="en-US" sz="1600" dirty="0"/>
              <a:t>John </a:t>
            </a:r>
            <a:r>
              <a:rPr lang="en-US" sz="1600" dirty="0" err="1"/>
              <a:t>Amanatides</a:t>
            </a:r>
            <a:r>
              <a:rPr lang="en-US" sz="1600" dirty="0"/>
              <a:t>, “Ray Tracing with Cones,” Computer Graphics (SIGGRAPH), vol. 18, no. 3, pp 129—135, 1984.</a:t>
            </a:r>
          </a:p>
          <a:p>
            <a:pPr marL="285750" indent="-285750">
              <a:buFont typeface="Arial" panose="020B0604020202020204" pitchFamily="34" charset="0"/>
              <a:buChar char="•"/>
            </a:pPr>
            <a:r>
              <a:rPr lang="en-US" sz="1600" dirty="0"/>
              <a:t>Matt Pharr, “Swallowing the elephant (part 5), blog post, July 16, 2018.</a:t>
            </a:r>
          </a:p>
          <a:p>
            <a:pPr marL="285750" indent="-285750">
              <a:buFont typeface="Arial" panose="020B0604020202020204" pitchFamily="34" charset="0"/>
              <a:buChar char="•"/>
            </a:pPr>
            <a:r>
              <a:rPr lang="en-US" sz="1600" dirty="0"/>
              <a:t>Lance Williams, “Pyramidal </a:t>
            </a:r>
            <a:r>
              <a:rPr lang="en-US" sz="1600" dirty="0" err="1"/>
              <a:t>Parametrics</a:t>
            </a:r>
            <a:r>
              <a:rPr lang="en-US" sz="1600" dirty="0"/>
              <a:t>”, Computer Graphics (SIGGRAPH) vol. 17, no 3, 1-11 1983</a:t>
            </a:r>
          </a:p>
          <a:p>
            <a:pPr marL="285750" indent="-285750">
              <a:buFont typeface="Arial" panose="020B0604020202020204" pitchFamily="34" charset="0"/>
              <a:buChar char="•"/>
            </a:pPr>
            <a:r>
              <a:rPr lang="en-US" sz="1600" dirty="0" err="1"/>
              <a:t>Ewins</a:t>
            </a:r>
            <a:r>
              <a:rPr lang="en-US" sz="1600" dirty="0"/>
              <a:t>, J. P., Waller, M. D., White, M., and Lister, P. F. MIP-Map, “Level Selection for Texture Mapping”, IEEE Transactions on Visualization and Computer Graphics 4, 4 (1998), 317-329</a:t>
            </a:r>
            <a:endParaRPr lang="sv-SE" sz="1600" dirty="0"/>
          </a:p>
          <a:p>
            <a:endParaRPr lang="sv-SE" sz="1600" dirty="0"/>
          </a:p>
        </p:txBody>
      </p:sp>
    </p:spTree>
    <p:extLst>
      <p:ext uri="{BB962C8B-B14F-4D97-AF65-F5344CB8AC3E}">
        <p14:creationId xmlns:p14="http://schemas.microsoft.com/office/powerpoint/2010/main" val="2067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BC8E-DED9-4B6D-A90D-307364EA0FC6}"/>
              </a:ext>
            </a:extLst>
          </p:cNvPr>
          <p:cNvSpPr>
            <a:spLocks noGrp="1"/>
          </p:cNvSpPr>
          <p:nvPr>
            <p:ph type="title"/>
          </p:nvPr>
        </p:nvSpPr>
        <p:spPr/>
        <p:txBody>
          <a:bodyPr/>
          <a:lstStyle/>
          <a:p>
            <a:pPr algn="l"/>
            <a:r>
              <a:rPr lang="sv-SE" dirty="0"/>
              <a:t>WHAT ABOUT RAY TRACING?</a:t>
            </a:r>
          </a:p>
        </p:txBody>
      </p:sp>
      <p:sp>
        <p:nvSpPr>
          <p:cNvPr id="3" name="Content Placeholder 2">
            <a:extLst>
              <a:ext uri="{FF2B5EF4-FFF2-40B4-BE49-F238E27FC236}">
                <a16:creationId xmlns:a16="http://schemas.microsoft.com/office/drawing/2014/main" id="{A8A721A3-E401-4A3A-81DB-505986E7BA5E}"/>
              </a:ext>
            </a:extLst>
          </p:cNvPr>
          <p:cNvSpPr>
            <a:spLocks noGrp="1"/>
          </p:cNvSpPr>
          <p:nvPr>
            <p:ph idx="1"/>
          </p:nvPr>
        </p:nvSpPr>
        <p:spPr>
          <a:xfrm>
            <a:off x="516750" y="2103035"/>
            <a:ext cx="5487933" cy="3718925"/>
          </a:xfrm>
        </p:spPr>
        <p:txBody>
          <a:bodyPr/>
          <a:lstStyle/>
          <a:p>
            <a:br>
              <a:rPr lang="sv-SE" dirty="0"/>
            </a:br>
            <a:r>
              <a:rPr lang="sv-SE" dirty="0"/>
              <a:t>But not for ray-traced reflections and refractions...</a:t>
            </a:r>
          </a:p>
          <a:p>
            <a:r>
              <a:rPr lang="sv-SE" dirty="0"/>
              <a:t>No concept of </a:t>
            </a:r>
            <a:r>
              <a:rPr lang="sv-SE" i="1" dirty="0"/>
              <a:t>pixel quad</a:t>
            </a:r>
          </a:p>
          <a:p>
            <a:endParaRPr lang="sv-SE" dirty="0"/>
          </a:p>
          <a:p>
            <a:r>
              <a:rPr lang="sv-SE" dirty="0"/>
              <a:t>Could sample all textures bilinearly at mip 0 and use </a:t>
            </a:r>
            <a:r>
              <a:rPr lang="sv-SE" i="1" dirty="0"/>
              <a:t>temporal anti-aliasing</a:t>
            </a:r>
            <a:r>
              <a:rPr lang="sv-SE" dirty="0"/>
              <a:t>...</a:t>
            </a:r>
          </a:p>
          <a:p>
            <a:endParaRPr lang="sv-SE" dirty="0"/>
          </a:p>
          <a:p>
            <a:pPr marL="285750" indent="-285750">
              <a:buClr>
                <a:srgbClr val="FF0000"/>
              </a:buClr>
              <a:buFont typeface="Trebuchet MS" panose="020B0603020202020204" pitchFamily="34" charset="0"/>
              <a:buChar char="X"/>
            </a:pPr>
            <a:r>
              <a:rPr lang="sv-SE" dirty="0"/>
              <a:t>Visual implications</a:t>
            </a:r>
          </a:p>
          <a:p>
            <a:pPr marL="285750" indent="-285750">
              <a:buClr>
                <a:srgbClr val="FF0000"/>
              </a:buClr>
              <a:buFont typeface="Trebuchet MS" panose="020B0603020202020204" pitchFamily="34" charset="0"/>
              <a:buChar char="X"/>
            </a:pPr>
            <a:r>
              <a:rPr lang="sv-SE" dirty="0"/>
              <a:t>Performance implications</a:t>
            </a:r>
          </a:p>
        </p:txBody>
      </p:sp>
      <p:sp>
        <p:nvSpPr>
          <p:cNvPr id="4" name="Text Placeholder 3">
            <a:extLst>
              <a:ext uri="{FF2B5EF4-FFF2-40B4-BE49-F238E27FC236}">
                <a16:creationId xmlns:a16="http://schemas.microsoft.com/office/drawing/2014/main" id="{572AC22C-DB71-4316-9F17-EF9569D3B446}"/>
              </a:ext>
            </a:extLst>
          </p:cNvPr>
          <p:cNvSpPr>
            <a:spLocks noGrp="1"/>
          </p:cNvSpPr>
          <p:nvPr>
            <p:ph type="body" sz="quarter" idx="10"/>
          </p:nvPr>
        </p:nvSpPr>
        <p:spPr/>
        <p:txBody>
          <a:bodyPr/>
          <a:lstStyle/>
          <a:p>
            <a:pPr algn="l"/>
            <a:r>
              <a:rPr lang="sv-SE" dirty="0"/>
              <a:t>Rasterization can handle screen-space </a:t>
            </a:r>
            <a:br>
              <a:rPr lang="sv-SE" dirty="0"/>
            </a:br>
            <a:r>
              <a:rPr lang="sv-SE" dirty="0"/>
              <a:t>texturing </a:t>
            </a:r>
          </a:p>
        </p:txBody>
      </p:sp>
      <p:pic>
        <p:nvPicPr>
          <p:cNvPr id="8" name="Picture 7" descr="A picture containing indoor, floor, table, sitting&#10;&#10;Description automatically generated">
            <a:extLst>
              <a:ext uri="{FF2B5EF4-FFF2-40B4-BE49-F238E27FC236}">
                <a16:creationId xmlns:a16="http://schemas.microsoft.com/office/drawing/2014/main" id="{EC3A27B3-371C-4FD5-99B0-6E664DCA703E}"/>
              </a:ext>
            </a:extLst>
          </p:cNvPr>
          <p:cNvPicPr>
            <a:picLocks noChangeAspect="1"/>
          </p:cNvPicPr>
          <p:nvPr/>
        </p:nvPicPr>
        <p:blipFill rotWithShape="1">
          <a:blip r:embed="rId3"/>
          <a:srcRect l="23414" t="59" r="23394" b="28586"/>
          <a:stretch/>
        </p:blipFill>
        <p:spPr>
          <a:xfrm>
            <a:off x="6986588" y="6029"/>
            <a:ext cx="3986212" cy="6166171"/>
          </a:xfrm>
          <a:prstGeom prst="rect">
            <a:avLst/>
          </a:prstGeom>
        </p:spPr>
      </p:pic>
    </p:spTree>
    <p:extLst>
      <p:ext uri="{BB962C8B-B14F-4D97-AF65-F5344CB8AC3E}">
        <p14:creationId xmlns:p14="http://schemas.microsoft.com/office/powerpoint/2010/main" val="26608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eme face cry">
            <a:extLst>
              <a:ext uri="{FF2B5EF4-FFF2-40B4-BE49-F238E27FC236}">
                <a16:creationId xmlns:a16="http://schemas.microsoft.com/office/drawing/2014/main" id="{990E3723-BFBB-4F72-8522-7706A11088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3082"/>
            <a:ext cx="4262242" cy="6175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ndoor, floor, table, sitting&#10;&#10;Description automatically generated">
            <a:extLst>
              <a:ext uri="{FF2B5EF4-FFF2-40B4-BE49-F238E27FC236}">
                <a16:creationId xmlns:a16="http://schemas.microsoft.com/office/drawing/2014/main" id="{EC3A27B3-371C-4FD5-99B0-6E664DCA703E}"/>
              </a:ext>
            </a:extLst>
          </p:cNvPr>
          <p:cNvPicPr>
            <a:picLocks noChangeAspect="1"/>
          </p:cNvPicPr>
          <p:nvPr/>
        </p:nvPicPr>
        <p:blipFill rotWithShape="1">
          <a:blip r:embed="rId4"/>
          <a:srcRect l="23414" t="19389" r="23394" b="37041"/>
          <a:stretch/>
        </p:blipFill>
        <p:spPr>
          <a:xfrm>
            <a:off x="4438259" y="0"/>
            <a:ext cx="6534541" cy="6172200"/>
          </a:xfrm>
          <a:prstGeom prst="rect">
            <a:avLst/>
          </a:prstGeom>
        </p:spPr>
      </p:pic>
      <p:pic>
        <p:nvPicPr>
          <p:cNvPr id="1026" name="Picture 2" descr="Image result for meme face cry">
            <a:extLst>
              <a:ext uri="{FF2B5EF4-FFF2-40B4-BE49-F238E27FC236}">
                <a16:creationId xmlns:a16="http://schemas.microsoft.com/office/drawing/2014/main" id="{E6042D0E-E809-4BEF-A4A1-941FC5C16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17" y="944563"/>
            <a:ext cx="4086225"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6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FED6-C983-40A0-86EC-C64A23D2FC21}"/>
              </a:ext>
            </a:extLst>
          </p:cNvPr>
          <p:cNvSpPr>
            <a:spLocks noGrp="1"/>
          </p:cNvSpPr>
          <p:nvPr>
            <p:ph type="title"/>
          </p:nvPr>
        </p:nvSpPr>
        <p:spPr/>
        <p:txBody>
          <a:bodyPr/>
          <a:lstStyle/>
          <a:p>
            <a:r>
              <a:rPr lang="sv-SE" dirty="0"/>
              <a:t>TexturE FILTERING for ray tracing</a:t>
            </a:r>
          </a:p>
        </p:txBody>
      </p:sp>
      <p:sp>
        <p:nvSpPr>
          <p:cNvPr id="3" name="Content Placeholder 2">
            <a:extLst>
              <a:ext uri="{FF2B5EF4-FFF2-40B4-BE49-F238E27FC236}">
                <a16:creationId xmlns:a16="http://schemas.microsoft.com/office/drawing/2014/main" id="{0F931533-5265-4AD7-805E-BAD463004F14}"/>
              </a:ext>
            </a:extLst>
          </p:cNvPr>
          <p:cNvSpPr>
            <a:spLocks noGrp="1"/>
          </p:cNvSpPr>
          <p:nvPr>
            <p:ph idx="1"/>
          </p:nvPr>
        </p:nvSpPr>
        <p:spPr/>
        <p:txBody>
          <a:bodyPr/>
          <a:lstStyle/>
          <a:p>
            <a:r>
              <a:rPr lang="sv-SE" dirty="0"/>
              <a:t>Can shoot primary rays in 2x2 quads in screen space and compute differentials</a:t>
            </a:r>
          </a:p>
          <a:p>
            <a:r>
              <a:rPr lang="sv-SE" dirty="0"/>
              <a:t>However, after that, the rays can diverge and the differentials do not make sense</a:t>
            </a:r>
          </a:p>
          <a:p>
            <a:r>
              <a:rPr lang="sv-SE" dirty="0"/>
              <a:t>Two methods: </a:t>
            </a:r>
            <a:r>
              <a:rPr lang="sv-SE" i="1" dirty="0"/>
              <a:t>Ray Differentials</a:t>
            </a:r>
            <a:r>
              <a:rPr lang="sv-SE" dirty="0"/>
              <a:t> [Igehy 1999] and </a:t>
            </a:r>
            <a:r>
              <a:rPr lang="sv-SE" i="1" dirty="0"/>
              <a:t>Ray Cones</a:t>
            </a:r>
            <a:r>
              <a:rPr lang="sv-SE" dirty="0"/>
              <a:t> [Amanatides 1984]</a:t>
            </a:r>
          </a:p>
        </p:txBody>
      </p:sp>
      <p:sp>
        <p:nvSpPr>
          <p:cNvPr id="4" name="Text Placeholder 3">
            <a:extLst>
              <a:ext uri="{FF2B5EF4-FFF2-40B4-BE49-F238E27FC236}">
                <a16:creationId xmlns:a16="http://schemas.microsoft.com/office/drawing/2014/main" id="{9893FF5B-F862-4997-B5B5-222BA07E4216}"/>
              </a:ext>
            </a:extLst>
          </p:cNvPr>
          <p:cNvSpPr>
            <a:spLocks noGrp="1"/>
          </p:cNvSpPr>
          <p:nvPr>
            <p:ph type="body" sz="quarter" idx="10"/>
          </p:nvPr>
        </p:nvSpPr>
        <p:spPr/>
        <p:txBody>
          <a:bodyPr/>
          <a:lstStyle/>
          <a:p>
            <a:r>
              <a:rPr lang="sv-SE" dirty="0"/>
              <a:t>Not as straightforward</a:t>
            </a:r>
          </a:p>
        </p:txBody>
      </p:sp>
      <p:pic>
        <p:nvPicPr>
          <p:cNvPr id="6" name="Picture 5">
            <a:extLst>
              <a:ext uri="{FF2B5EF4-FFF2-40B4-BE49-F238E27FC236}">
                <a16:creationId xmlns:a16="http://schemas.microsoft.com/office/drawing/2014/main" id="{148964C7-EAD0-4876-8570-337C9623EAD6}"/>
              </a:ext>
            </a:extLst>
          </p:cNvPr>
          <p:cNvPicPr>
            <a:picLocks noChangeAspect="1"/>
          </p:cNvPicPr>
          <p:nvPr/>
        </p:nvPicPr>
        <p:blipFill>
          <a:blip r:embed="rId3"/>
          <a:stretch>
            <a:fillRect/>
          </a:stretch>
        </p:blipFill>
        <p:spPr>
          <a:xfrm>
            <a:off x="552609" y="3704862"/>
            <a:ext cx="4018230" cy="1832313"/>
          </a:xfrm>
          <a:prstGeom prst="rect">
            <a:avLst/>
          </a:prstGeom>
        </p:spPr>
      </p:pic>
      <p:pic>
        <p:nvPicPr>
          <p:cNvPr id="8" name="Picture 7">
            <a:extLst>
              <a:ext uri="{FF2B5EF4-FFF2-40B4-BE49-F238E27FC236}">
                <a16:creationId xmlns:a16="http://schemas.microsoft.com/office/drawing/2014/main" id="{3EFAC5EC-4DFB-445E-835F-948EFAF50BE7}"/>
              </a:ext>
            </a:extLst>
          </p:cNvPr>
          <p:cNvPicPr>
            <a:picLocks noChangeAspect="1"/>
          </p:cNvPicPr>
          <p:nvPr/>
        </p:nvPicPr>
        <p:blipFill>
          <a:blip r:embed="rId4"/>
          <a:stretch>
            <a:fillRect/>
          </a:stretch>
        </p:blipFill>
        <p:spPr>
          <a:xfrm>
            <a:off x="4651522" y="4344870"/>
            <a:ext cx="6014668" cy="1192306"/>
          </a:xfrm>
          <a:prstGeom prst="rect">
            <a:avLst/>
          </a:prstGeom>
        </p:spPr>
      </p:pic>
      <p:sp>
        <p:nvSpPr>
          <p:cNvPr id="10" name="Rectangle 9">
            <a:extLst>
              <a:ext uri="{FF2B5EF4-FFF2-40B4-BE49-F238E27FC236}">
                <a16:creationId xmlns:a16="http://schemas.microsoft.com/office/drawing/2014/main" id="{095D6EF4-0886-43BB-910F-3C6CE0C6F187}"/>
              </a:ext>
            </a:extLst>
          </p:cNvPr>
          <p:cNvSpPr/>
          <p:nvPr/>
        </p:nvSpPr>
        <p:spPr>
          <a:xfrm>
            <a:off x="4706471" y="3722371"/>
            <a:ext cx="5959719" cy="178308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DEABDEBF-C7A0-47E1-BF4E-3B2EFCF35C55}"/>
              </a:ext>
            </a:extLst>
          </p:cNvPr>
          <p:cNvSpPr txBox="1"/>
          <p:nvPr/>
        </p:nvSpPr>
        <p:spPr>
          <a:xfrm>
            <a:off x="586740" y="5559983"/>
            <a:ext cx="3984099"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sv-SE" sz="1400" i="1" dirty="0">
                <a:solidFill>
                  <a:schemeClr val="bg1"/>
                </a:solidFill>
                <a:latin typeface="Trebuchet MS" panose="020B0603020202020204" pitchFamily="34" charset="0"/>
              </a:rPr>
              <a:t>Ray Differentials [Igehy 1999]</a:t>
            </a:r>
          </a:p>
        </p:txBody>
      </p:sp>
      <p:sp>
        <p:nvSpPr>
          <p:cNvPr id="22" name="TextBox 21">
            <a:extLst>
              <a:ext uri="{FF2B5EF4-FFF2-40B4-BE49-F238E27FC236}">
                <a16:creationId xmlns:a16="http://schemas.microsoft.com/office/drawing/2014/main" id="{D3A5BD63-BB57-40DD-8B53-BDACBD077CEC}"/>
              </a:ext>
            </a:extLst>
          </p:cNvPr>
          <p:cNvSpPr txBox="1"/>
          <p:nvPr/>
        </p:nvSpPr>
        <p:spPr>
          <a:xfrm>
            <a:off x="4706472" y="5559983"/>
            <a:ext cx="595971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sv-SE" sz="1400" i="1" dirty="0">
                <a:solidFill>
                  <a:schemeClr val="bg1"/>
                </a:solidFill>
                <a:latin typeface="Trebuchet MS" panose="020B0603020202020204" pitchFamily="34" charset="0"/>
              </a:rPr>
              <a:t>Ray Cones [Amanatides 1984]</a:t>
            </a:r>
          </a:p>
        </p:txBody>
      </p:sp>
    </p:spTree>
    <p:extLst>
      <p:ext uri="{BB962C8B-B14F-4D97-AF65-F5344CB8AC3E}">
        <p14:creationId xmlns:p14="http://schemas.microsoft.com/office/powerpoint/2010/main" val="340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C3E-A905-4ABC-83A6-6D2B880D9182}"/>
              </a:ext>
            </a:extLst>
          </p:cNvPr>
          <p:cNvSpPr>
            <a:spLocks noGrp="1"/>
          </p:cNvSpPr>
          <p:nvPr>
            <p:ph type="title"/>
          </p:nvPr>
        </p:nvSpPr>
        <p:spPr/>
        <p:txBody>
          <a:bodyPr/>
          <a:lstStyle/>
          <a:p>
            <a:r>
              <a:rPr lang="sv-SE" dirty="0"/>
              <a:t>Ray differentials</a:t>
            </a:r>
          </a:p>
        </p:txBody>
      </p:sp>
      <p:sp>
        <p:nvSpPr>
          <p:cNvPr id="3" name="Content Placeholder 2">
            <a:extLst>
              <a:ext uri="{FF2B5EF4-FFF2-40B4-BE49-F238E27FC236}">
                <a16:creationId xmlns:a16="http://schemas.microsoft.com/office/drawing/2014/main" id="{E9993CF6-0AA3-40F6-86EC-7849AA1A4FE2}"/>
              </a:ext>
            </a:extLst>
          </p:cNvPr>
          <p:cNvSpPr>
            <a:spLocks noGrp="1"/>
          </p:cNvSpPr>
          <p:nvPr>
            <p:ph idx="1"/>
          </p:nvPr>
        </p:nvSpPr>
        <p:spPr>
          <a:xfrm>
            <a:off x="516749" y="1896938"/>
            <a:ext cx="10007815" cy="3795530"/>
          </a:xfrm>
        </p:spPr>
        <p:txBody>
          <a:bodyPr/>
          <a:lstStyle/>
          <a:p>
            <a:r>
              <a:rPr lang="sv-SE" dirty="0"/>
              <a:t>Estimate the footprint of a pixel by </a:t>
            </a:r>
            <a:br>
              <a:rPr lang="sv-SE" dirty="0"/>
            </a:br>
            <a:r>
              <a:rPr lang="sv-SE" dirty="0"/>
              <a:t>computing world-space derivatives </a:t>
            </a:r>
            <a:br>
              <a:rPr lang="sv-SE" dirty="0"/>
            </a:br>
            <a:r>
              <a:rPr lang="sv-SE" dirty="0"/>
              <a:t>of the ray, with respect to the </a:t>
            </a:r>
            <a:br>
              <a:rPr lang="sv-SE" dirty="0"/>
            </a:br>
            <a:r>
              <a:rPr lang="sv-SE" dirty="0"/>
              <a:t>image plane</a:t>
            </a:r>
          </a:p>
          <a:p>
            <a:r>
              <a:rPr lang="sv-SE" dirty="0"/>
              <a:t>A ray</a:t>
            </a:r>
            <a:r>
              <a:rPr lang="sv-SE" sz="1400" dirty="0"/>
              <a:t>:</a:t>
            </a:r>
          </a:p>
          <a:p>
            <a:r>
              <a:rPr lang="sv-SE" dirty="0"/>
              <a:t>A ray differential (RD):</a:t>
            </a:r>
          </a:p>
          <a:p>
            <a:br>
              <a:rPr lang="sv-SE" dirty="0"/>
            </a:br>
            <a:br>
              <a:rPr lang="sv-SE" dirty="0"/>
            </a:br>
            <a:br>
              <a:rPr lang="sv-SE" dirty="0"/>
            </a:br>
            <a:r>
              <a:rPr lang="sv-SE" dirty="0"/>
              <a:t>In [</a:t>
            </a:r>
            <a:r>
              <a:rPr lang="en-US" dirty="0" err="1"/>
              <a:t>Akenine-Möller</a:t>
            </a:r>
            <a:r>
              <a:rPr lang="sv-SE" dirty="0"/>
              <a:t> et al. </a:t>
            </a:r>
            <a:r>
              <a:rPr lang="en-US" dirty="0"/>
              <a:t>2019]</a:t>
            </a:r>
            <a:r>
              <a:rPr lang="sv-SE" dirty="0"/>
              <a:t> we present an optimized approach for computing differential barycentric coordinates, and how to use RDs with a G-buffer as a first rendering pass</a:t>
            </a:r>
            <a:br>
              <a:rPr lang="sv-SE" dirty="0"/>
            </a:br>
            <a:br>
              <a:rPr lang="sv-SE" dirty="0"/>
            </a:br>
            <a:r>
              <a:rPr lang="sv-SE" b="1" u="sng" dirty="0"/>
              <a:t>RTRT</a:t>
            </a:r>
            <a:r>
              <a:rPr lang="sv-SE" dirty="0"/>
              <a:t>: requires 12 floats in the ray payload</a:t>
            </a:r>
          </a:p>
        </p:txBody>
      </p:sp>
      <p:sp>
        <p:nvSpPr>
          <p:cNvPr id="4" name="Text Placeholder 3">
            <a:extLst>
              <a:ext uri="{FF2B5EF4-FFF2-40B4-BE49-F238E27FC236}">
                <a16:creationId xmlns:a16="http://schemas.microsoft.com/office/drawing/2014/main" id="{A50B32CF-2EC6-49C3-A619-3215C947C38D}"/>
              </a:ext>
            </a:extLst>
          </p:cNvPr>
          <p:cNvSpPr>
            <a:spLocks noGrp="1"/>
          </p:cNvSpPr>
          <p:nvPr>
            <p:ph type="body" sz="quarter" idx="10"/>
          </p:nvPr>
        </p:nvSpPr>
        <p:spPr/>
        <p:txBody>
          <a:bodyPr/>
          <a:lstStyle/>
          <a:p>
            <a:r>
              <a:rPr lang="sv-SE" dirty="0"/>
              <a:t>[Igehy 1999]</a:t>
            </a:r>
          </a:p>
        </p:txBody>
      </p:sp>
      <p:pic>
        <p:nvPicPr>
          <p:cNvPr id="6" name="Picture 5">
            <a:extLst>
              <a:ext uri="{FF2B5EF4-FFF2-40B4-BE49-F238E27FC236}">
                <a16:creationId xmlns:a16="http://schemas.microsoft.com/office/drawing/2014/main" id="{84C7524D-63DB-4973-B65A-82226AD72370}"/>
              </a:ext>
            </a:extLst>
          </p:cNvPr>
          <p:cNvPicPr>
            <a:picLocks noChangeAspect="1"/>
          </p:cNvPicPr>
          <p:nvPr/>
        </p:nvPicPr>
        <p:blipFill>
          <a:blip r:embed="rId3"/>
          <a:stretch>
            <a:fillRect/>
          </a:stretch>
        </p:blipFill>
        <p:spPr>
          <a:xfrm>
            <a:off x="1271239" y="3121390"/>
            <a:ext cx="1694762" cy="341632"/>
          </a:xfrm>
          <a:prstGeom prst="rect">
            <a:avLst/>
          </a:prstGeom>
        </p:spPr>
      </p:pic>
      <p:pic>
        <p:nvPicPr>
          <p:cNvPr id="8" name="Picture 7">
            <a:extLst>
              <a:ext uri="{FF2B5EF4-FFF2-40B4-BE49-F238E27FC236}">
                <a16:creationId xmlns:a16="http://schemas.microsoft.com/office/drawing/2014/main" id="{7A26E4B6-6778-46BE-A138-70D198B9956C}"/>
              </a:ext>
            </a:extLst>
          </p:cNvPr>
          <p:cNvPicPr>
            <a:picLocks noChangeAspect="1"/>
          </p:cNvPicPr>
          <p:nvPr/>
        </p:nvPicPr>
        <p:blipFill>
          <a:blip r:embed="rId4"/>
          <a:stretch>
            <a:fillRect/>
          </a:stretch>
        </p:blipFill>
        <p:spPr>
          <a:xfrm>
            <a:off x="1082863" y="3961762"/>
            <a:ext cx="1976335" cy="715016"/>
          </a:xfrm>
          <a:prstGeom prst="rect">
            <a:avLst/>
          </a:prstGeom>
        </p:spPr>
      </p:pic>
      <p:grpSp>
        <p:nvGrpSpPr>
          <p:cNvPr id="11" name="Group 10">
            <a:extLst>
              <a:ext uri="{FF2B5EF4-FFF2-40B4-BE49-F238E27FC236}">
                <a16:creationId xmlns:a16="http://schemas.microsoft.com/office/drawing/2014/main" id="{2525CEF4-8358-4B87-92AA-DBD95B675800}"/>
              </a:ext>
            </a:extLst>
          </p:cNvPr>
          <p:cNvGrpSpPr/>
          <p:nvPr/>
        </p:nvGrpSpPr>
        <p:grpSpPr>
          <a:xfrm>
            <a:off x="4581155" y="1564547"/>
            <a:ext cx="5706348" cy="3074128"/>
            <a:chOff x="7156091" y="1769393"/>
            <a:chExt cx="3621765" cy="1951120"/>
          </a:xfrm>
        </p:grpSpPr>
        <p:pic>
          <p:nvPicPr>
            <p:cNvPr id="9" name="Picture 8">
              <a:extLst>
                <a:ext uri="{FF2B5EF4-FFF2-40B4-BE49-F238E27FC236}">
                  <a16:creationId xmlns:a16="http://schemas.microsoft.com/office/drawing/2014/main" id="{36D912BD-5CC1-464D-B182-F088412A5A94}"/>
                </a:ext>
              </a:extLst>
            </p:cNvPr>
            <p:cNvPicPr>
              <a:picLocks noChangeAspect="1"/>
            </p:cNvPicPr>
            <p:nvPr/>
          </p:nvPicPr>
          <p:blipFill>
            <a:blip r:embed="rId5"/>
            <a:stretch>
              <a:fillRect/>
            </a:stretch>
          </p:blipFill>
          <p:spPr>
            <a:xfrm>
              <a:off x="7156091" y="2068988"/>
              <a:ext cx="3621765" cy="1651525"/>
            </a:xfrm>
            <a:prstGeom prst="rect">
              <a:avLst/>
            </a:prstGeom>
          </p:spPr>
        </p:pic>
        <p:sp>
          <p:nvSpPr>
            <p:cNvPr id="10" name="TextBox 9">
              <a:extLst>
                <a:ext uri="{FF2B5EF4-FFF2-40B4-BE49-F238E27FC236}">
                  <a16:creationId xmlns:a16="http://schemas.microsoft.com/office/drawing/2014/main" id="{EB0B5EA1-8A71-4894-AAB2-8A7FFD91CA5E}"/>
                </a:ext>
              </a:extLst>
            </p:cNvPr>
            <p:cNvSpPr txBox="1"/>
            <p:nvPr/>
          </p:nvSpPr>
          <p:spPr>
            <a:xfrm>
              <a:off x="8166914" y="1769393"/>
              <a:ext cx="160011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sv-SE" sz="1400" dirty="0">
                  <a:solidFill>
                    <a:schemeClr val="bg1"/>
                  </a:solidFill>
                  <a:latin typeface="Trebuchet MS" panose="020B0603020202020204" pitchFamily="34" charset="0"/>
                </a:rPr>
                <a:t>Figure from Igehy</a:t>
              </a:r>
            </a:p>
          </p:txBody>
        </p:sp>
      </p:grpSp>
    </p:spTree>
    <p:extLst>
      <p:ext uri="{BB962C8B-B14F-4D97-AF65-F5344CB8AC3E}">
        <p14:creationId xmlns:p14="http://schemas.microsoft.com/office/powerpoint/2010/main" val="418884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C3E-A905-4ABC-83A6-6D2B880D9182}"/>
              </a:ext>
            </a:extLst>
          </p:cNvPr>
          <p:cNvSpPr>
            <a:spLocks noGrp="1"/>
          </p:cNvSpPr>
          <p:nvPr>
            <p:ph type="title"/>
          </p:nvPr>
        </p:nvSpPr>
        <p:spPr/>
        <p:txBody>
          <a:bodyPr/>
          <a:lstStyle/>
          <a:p>
            <a:r>
              <a:rPr lang="sv-SE" dirty="0"/>
              <a:t>Ray differentials FROM THE G-BUFFER?</a:t>
            </a:r>
          </a:p>
        </p:txBody>
      </p:sp>
      <p:sp>
        <p:nvSpPr>
          <p:cNvPr id="3" name="Content Placeholder 2">
            <a:extLst>
              <a:ext uri="{FF2B5EF4-FFF2-40B4-BE49-F238E27FC236}">
                <a16:creationId xmlns:a16="http://schemas.microsoft.com/office/drawing/2014/main" id="{E9993CF6-0AA3-40F6-86EC-7849AA1A4FE2}"/>
              </a:ext>
            </a:extLst>
          </p:cNvPr>
          <p:cNvSpPr>
            <a:spLocks noGrp="1"/>
          </p:cNvSpPr>
          <p:nvPr>
            <p:ph idx="1"/>
          </p:nvPr>
        </p:nvSpPr>
        <p:spPr>
          <a:xfrm>
            <a:off x="516749" y="1896938"/>
            <a:ext cx="10007815" cy="3795530"/>
          </a:xfrm>
        </p:spPr>
        <p:txBody>
          <a:bodyPr/>
          <a:lstStyle/>
          <a:p>
            <a:r>
              <a:rPr lang="en-US" dirty="0"/>
              <a:t>Access the G-buffer to the right </a:t>
            </a:r>
            <a:r>
              <a:rPr lang="en-US" i="1" dirty="0"/>
              <a:t>(x+1 , y)</a:t>
            </a:r>
            <a:r>
              <a:rPr lang="en-US" dirty="0"/>
              <a:t> and above </a:t>
            </a:r>
            <a:r>
              <a:rPr lang="en-US" i="1" dirty="0"/>
              <a:t>(x , y+1)</a:t>
            </a:r>
            <a:r>
              <a:rPr lang="en-US" dirty="0"/>
              <a:t> the current pixel </a:t>
            </a:r>
            <a:r>
              <a:rPr lang="en-US" i="1" dirty="0"/>
              <a:t>(x, y)</a:t>
            </a:r>
            <a:r>
              <a:rPr lang="en-US" dirty="0"/>
              <a:t> and create a ray differential from these values. </a:t>
            </a:r>
          </a:p>
          <a:p>
            <a:br>
              <a:rPr lang="sv-SE" dirty="0"/>
            </a:br>
            <a:r>
              <a:rPr lang="sv-SE" dirty="0"/>
              <a:t>Normal</a:t>
            </a:r>
            <a:r>
              <a:rPr lang="sv-SE" sz="1400" dirty="0"/>
              <a:t>:</a:t>
            </a:r>
          </a:p>
          <a:p>
            <a:r>
              <a:rPr lang="sv-SE" dirty="0"/>
              <a:t>Distance: </a:t>
            </a:r>
            <a:r>
              <a:rPr lang="sv-SE" i="1" dirty="0"/>
              <a:t>t</a:t>
            </a:r>
          </a:p>
          <a:p>
            <a:r>
              <a:rPr lang="sv-SE" dirty="0"/>
              <a:t>Eye ray:</a:t>
            </a:r>
          </a:p>
          <a:p>
            <a:r>
              <a:rPr lang="sv-SE" dirty="0"/>
              <a:t>reflect(): </a:t>
            </a:r>
            <a:r>
              <a:rPr lang="sv-SE" b="1" dirty="0"/>
              <a:t>r</a:t>
            </a:r>
            <a:r>
              <a:rPr lang="sv-SE" dirty="0"/>
              <a:t> </a:t>
            </a:r>
          </a:p>
          <a:p>
            <a:endParaRPr lang="sv-SE" dirty="0"/>
          </a:p>
          <a:p>
            <a:r>
              <a:rPr lang="en-US" dirty="0"/>
              <a:t>		          ? if so, access the G-buffer at -1:0 instead </a:t>
            </a:r>
            <a:br>
              <a:rPr lang="en-US" dirty="0"/>
            </a:br>
            <a:r>
              <a:rPr lang="en-US" dirty="0"/>
              <a:t>and use the smallest difference in </a:t>
            </a:r>
            <a:r>
              <a:rPr lang="en-US" i="1" dirty="0"/>
              <a:t>t. Repeat for other axis.</a:t>
            </a:r>
            <a:endParaRPr lang="en-US" dirty="0"/>
          </a:p>
        </p:txBody>
      </p:sp>
      <p:sp>
        <p:nvSpPr>
          <p:cNvPr id="4" name="Text Placeholder 3">
            <a:extLst>
              <a:ext uri="{FF2B5EF4-FFF2-40B4-BE49-F238E27FC236}">
                <a16:creationId xmlns:a16="http://schemas.microsoft.com/office/drawing/2014/main" id="{A50B32CF-2EC6-49C3-A619-3215C947C38D}"/>
              </a:ext>
            </a:extLst>
          </p:cNvPr>
          <p:cNvSpPr>
            <a:spLocks noGrp="1"/>
          </p:cNvSpPr>
          <p:nvPr>
            <p:ph type="body" sz="quarter" idx="10"/>
          </p:nvPr>
        </p:nvSpPr>
        <p:spPr/>
        <p:txBody>
          <a:bodyPr/>
          <a:lstStyle/>
          <a:p>
            <a:r>
              <a:rPr lang="sv-SE" dirty="0"/>
              <a:t>Pretty straightforward</a:t>
            </a:r>
          </a:p>
        </p:txBody>
      </p:sp>
      <p:pic>
        <p:nvPicPr>
          <p:cNvPr id="8" name="Picture 7">
            <a:extLst>
              <a:ext uri="{FF2B5EF4-FFF2-40B4-BE49-F238E27FC236}">
                <a16:creationId xmlns:a16="http://schemas.microsoft.com/office/drawing/2014/main" id="{7A26E4B6-6778-46BE-A138-70D198B9956C}"/>
              </a:ext>
            </a:extLst>
          </p:cNvPr>
          <p:cNvPicPr>
            <a:picLocks noChangeAspect="1"/>
          </p:cNvPicPr>
          <p:nvPr/>
        </p:nvPicPr>
        <p:blipFill>
          <a:blip r:embed="rId3"/>
          <a:stretch>
            <a:fillRect/>
          </a:stretch>
        </p:blipFill>
        <p:spPr>
          <a:xfrm>
            <a:off x="8548229" y="4892001"/>
            <a:ext cx="1976335" cy="715016"/>
          </a:xfrm>
          <a:prstGeom prst="rect">
            <a:avLst/>
          </a:prstGeom>
        </p:spPr>
      </p:pic>
      <p:pic>
        <p:nvPicPr>
          <p:cNvPr id="5" name="Picture 4">
            <a:extLst>
              <a:ext uri="{FF2B5EF4-FFF2-40B4-BE49-F238E27FC236}">
                <a16:creationId xmlns:a16="http://schemas.microsoft.com/office/drawing/2014/main" id="{3027A44A-7C1D-4ACF-8E5B-89FEAD311289}"/>
              </a:ext>
            </a:extLst>
          </p:cNvPr>
          <p:cNvPicPr>
            <a:picLocks noChangeAspect="1"/>
          </p:cNvPicPr>
          <p:nvPr/>
        </p:nvPicPr>
        <p:blipFill>
          <a:blip r:embed="rId4"/>
          <a:stretch>
            <a:fillRect/>
          </a:stretch>
        </p:blipFill>
        <p:spPr>
          <a:xfrm>
            <a:off x="1475931" y="2794914"/>
            <a:ext cx="412212" cy="412212"/>
          </a:xfrm>
          <a:prstGeom prst="rect">
            <a:avLst/>
          </a:prstGeom>
        </p:spPr>
      </p:pic>
      <p:pic>
        <p:nvPicPr>
          <p:cNvPr id="12" name="Picture 11">
            <a:extLst>
              <a:ext uri="{FF2B5EF4-FFF2-40B4-BE49-F238E27FC236}">
                <a16:creationId xmlns:a16="http://schemas.microsoft.com/office/drawing/2014/main" id="{2CC3F485-C4C5-487B-8DBF-13EB758470F6}"/>
              </a:ext>
            </a:extLst>
          </p:cNvPr>
          <p:cNvPicPr>
            <a:picLocks noChangeAspect="1"/>
          </p:cNvPicPr>
          <p:nvPr/>
        </p:nvPicPr>
        <p:blipFill>
          <a:blip r:embed="rId5"/>
          <a:stretch>
            <a:fillRect/>
          </a:stretch>
        </p:blipFill>
        <p:spPr>
          <a:xfrm>
            <a:off x="1508205" y="3711208"/>
            <a:ext cx="347663" cy="438151"/>
          </a:xfrm>
          <a:prstGeom prst="rect">
            <a:avLst/>
          </a:prstGeom>
        </p:spPr>
      </p:pic>
      <p:pic>
        <p:nvPicPr>
          <p:cNvPr id="13" name="Picture 12">
            <a:extLst>
              <a:ext uri="{FF2B5EF4-FFF2-40B4-BE49-F238E27FC236}">
                <a16:creationId xmlns:a16="http://schemas.microsoft.com/office/drawing/2014/main" id="{AE95BC3A-2BB2-4C89-AF65-29C851EEBD4F}"/>
              </a:ext>
            </a:extLst>
          </p:cNvPr>
          <p:cNvPicPr>
            <a:picLocks noChangeAspect="1"/>
          </p:cNvPicPr>
          <p:nvPr/>
        </p:nvPicPr>
        <p:blipFill>
          <a:blip r:embed="rId6"/>
          <a:stretch>
            <a:fillRect/>
          </a:stretch>
        </p:blipFill>
        <p:spPr>
          <a:xfrm>
            <a:off x="2509805" y="2991970"/>
            <a:ext cx="3581320" cy="821877"/>
          </a:xfrm>
          <a:prstGeom prst="rect">
            <a:avLst/>
          </a:prstGeom>
        </p:spPr>
      </p:pic>
      <p:pic>
        <p:nvPicPr>
          <p:cNvPr id="14" name="Picture 13">
            <a:extLst>
              <a:ext uri="{FF2B5EF4-FFF2-40B4-BE49-F238E27FC236}">
                <a16:creationId xmlns:a16="http://schemas.microsoft.com/office/drawing/2014/main" id="{5026E0CF-0917-41F2-A7B1-B29BD94419CA}"/>
              </a:ext>
            </a:extLst>
          </p:cNvPr>
          <p:cNvPicPr>
            <a:picLocks noChangeAspect="1"/>
          </p:cNvPicPr>
          <p:nvPr/>
        </p:nvPicPr>
        <p:blipFill>
          <a:blip r:embed="rId7"/>
          <a:stretch>
            <a:fillRect/>
          </a:stretch>
        </p:blipFill>
        <p:spPr>
          <a:xfrm>
            <a:off x="2637552" y="4040488"/>
            <a:ext cx="4463760" cy="851513"/>
          </a:xfrm>
          <a:prstGeom prst="rect">
            <a:avLst/>
          </a:prstGeom>
        </p:spPr>
      </p:pic>
      <p:cxnSp>
        <p:nvCxnSpPr>
          <p:cNvPr id="24" name="Connector: Elbow 23">
            <a:extLst>
              <a:ext uri="{FF2B5EF4-FFF2-40B4-BE49-F238E27FC236}">
                <a16:creationId xmlns:a16="http://schemas.microsoft.com/office/drawing/2014/main" id="{58227036-9AE2-45A7-BC24-87BBC46E5115}"/>
              </a:ext>
            </a:extLst>
          </p:cNvPr>
          <p:cNvCxnSpPr>
            <a:cxnSpLocks/>
          </p:cNvCxnSpPr>
          <p:nvPr/>
        </p:nvCxnSpPr>
        <p:spPr>
          <a:xfrm>
            <a:off x="7288306" y="4524935"/>
            <a:ext cx="2554941" cy="281615"/>
          </a:xfrm>
          <a:prstGeom prst="bentConnector3">
            <a:avLst>
              <a:gd name="adj1" fmla="val 10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BE873C2F-D1F3-466B-9DFF-C20D93B60DB9}"/>
              </a:ext>
            </a:extLst>
          </p:cNvPr>
          <p:cNvCxnSpPr>
            <a:cxnSpLocks/>
          </p:cNvCxnSpPr>
          <p:nvPr/>
        </p:nvCxnSpPr>
        <p:spPr>
          <a:xfrm>
            <a:off x="6252882" y="3455714"/>
            <a:ext cx="2662518" cy="1350836"/>
          </a:xfrm>
          <a:prstGeom prst="bentConnector3">
            <a:avLst>
              <a:gd name="adj1" fmla="val 10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15AF30BA-84D6-4E89-9064-666D9C6B520D}"/>
              </a:ext>
            </a:extLst>
          </p:cNvPr>
          <p:cNvPicPr>
            <a:picLocks noChangeAspect="1"/>
          </p:cNvPicPr>
          <p:nvPr/>
        </p:nvPicPr>
        <p:blipFill>
          <a:blip r:embed="rId8"/>
          <a:stretch>
            <a:fillRect/>
          </a:stretch>
        </p:blipFill>
        <p:spPr>
          <a:xfrm>
            <a:off x="516749" y="5080463"/>
            <a:ext cx="2434198" cy="468974"/>
          </a:xfrm>
          <a:prstGeom prst="rect">
            <a:avLst/>
          </a:prstGeom>
        </p:spPr>
      </p:pic>
      <p:sp>
        <p:nvSpPr>
          <p:cNvPr id="9" name="Rectangle 8">
            <a:extLst>
              <a:ext uri="{FF2B5EF4-FFF2-40B4-BE49-F238E27FC236}">
                <a16:creationId xmlns:a16="http://schemas.microsoft.com/office/drawing/2014/main" id="{D23659B6-DC28-4C4F-9530-B63D1496AEE8}"/>
              </a:ext>
            </a:extLst>
          </p:cNvPr>
          <p:cNvSpPr/>
          <p:nvPr/>
        </p:nvSpPr>
        <p:spPr>
          <a:xfrm>
            <a:off x="6817664" y="3102575"/>
            <a:ext cx="941283" cy="369332"/>
          </a:xfrm>
          <a:prstGeom prst="rect">
            <a:avLst/>
          </a:prstGeom>
        </p:spPr>
        <p:txBody>
          <a:bodyPr wrap="none">
            <a:spAutoFit/>
          </a:bodyPr>
          <a:lstStyle/>
          <a:p>
            <a:r>
              <a:rPr lang="en-US" dirty="0">
                <a:solidFill>
                  <a:schemeClr val="bg1"/>
                </a:solidFill>
              </a:rPr>
              <a:t>First hit</a:t>
            </a:r>
            <a:endParaRPr lang="en-CA" dirty="0">
              <a:solidFill>
                <a:schemeClr val="bg1"/>
              </a:solidFill>
            </a:endParaRPr>
          </a:p>
        </p:txBody>
      </p:sp>
      <p:sp>
        <p:nvSpPr>
          <p:cNvPr id="16" name="Rectangle 15">
            <a:extLst>
              <a:ext uri="{FF2B5EF4-FFF2-40B4-BE49-F238E27FC236}">
                <a16:creationId xmlns:a16="http://schemas.microsoft.com/office/drawing/2014/main" id="{FE51EB3F-315D-4F86-B091-C58B1A2FD061}"/>
              </a:ext>
            </a:extLst>
          </p:cNvPr>
          <p:cNvSpPr/>
          <p:nvPr/>
        </p:nvSpPr>
        <p:spPr>
          <a:xfrm>
            <a:off x="7354129" y="4099632"/>
            <a:ext cx="1095172" cy="369332"/>
          </a:xfrm>
          <a:prstGeom prst="rect">
            <a:avLst/>
          </a:prstGeom>
        </p:spPr>
        <p:txBody>
          <a:bodyPr wrap="none">
            <a:spAutoFit/>
          </a:bodyPr>
          <a:lstStyle/>
          <a:p>
            <a:r>
              <a:rPr lang="en-US" dirty="0">
                <a:solidFill>
                  <a:schemeClr val="bg1"/>
                </a:solidFill>
              </a:rPr>
              <a:t>Direction</a:t>
            </a:r>
            <a:endParaRPr lang="en-CA" dirty="0">
              <a:solidFill>
                <a:schemeClr val="bg1"/>
              </a:solidFill>
            </a:endParaRPr>
          </a:p>
        </p:txBody>
      </p:sp>
    </p:spTree>
    <p:extLst>
      <p:ext uri="{BB962C8B-B14F-4D97-AF65-F5344CB8AC3E}">
        <p14:creationId xmlns:p14="http://schemas.microsoft.com/office/powerpoint/2010/main" val="138026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2C1-AC68-4BB3-8686-E29C819FFCDE}"/>
              </a:ext>
            </a:extLst>
          </p:cNvPr>
          <p:cNvSpPr>
            <a:spLocks noGrp="1"/>
          </p:cNvSpPr>
          <p:nvPr>
            <p:ph type="title"/>
          </p:nvPr>
        </p:nvSpPr>
        <p:spPr/>
        <p:txBody>
          <a:bodyPr/>
          <a:lstStyle/>
          <a:p>
            <a:r>
              <a:rPr lang="sv-SE" dirty="0"/>
              <a:t>Ray CONES</a:t>
            </a:r>
          </a:p>
        </p:txBody>
      </p:sp>
      <p:sp>
        <p:nvSpPr>
          <p:cNvPr id="3" name="Content Placeholder 2">
            <a:extLst>
              <a:ext uri="{FF2B5EF4-FFF2-40B4-BE49-F238E27FC236}">
                <a16:creationId xmlns:a16="http://schemas.microsoft.com/office/drawing/2014/main" id="{56C9B8FC-2428-4504-B591-061EE0B5F8EF}"/>
              </a:ext>
            </a:extLst>
          </p:cNvPr>
          <p:cNvSpPr>
            <a:spLocks noGrp="1"/>
          </p:cNvSpPr>
          <p:nvPr>
            <p:ph idx="1"/>
          </p:nvPr>
        </p:nvSpPr>
        <p:spPr/>
        <p:txBody>
          <a:bodyPr/>
          <a:lstStyle/>
          <a:p>
            <a:r>
              <a:rPr lang="sv-SE" i="1" dirty="0"/>
              <a:t>Ray Cones </a:t>
            </a:r>
            <a:r>
              <a:rPr lang="sv-SE" dirty="0"/>
              <a:t>estimate the footprint of a pixel via a cone’s distance, angle &amp; spread</a:t>
            </a:r>
          </a:p>
          <a:p>
            <a:r>
              <a:rPr lang="sv-SE" dirty="0"/>
              <a:t>Used in offline / film [Christensen et al. 2018], but few implementation details in papers </a:t>
            </a:r>
            <a:r>
              <a:rPr lang="sv-SE" dirty="0">
                <a:sym typeface="Wingdings" panose="05000000000000000000" pitchFamily="2" charset="2"/>
              </a:rPr>
              <a:t></a:t>
            </a:r>
            <a:endParaRPr lang="sv-SE" dirty="0"/>
          </a:p>
          <a:p>
            <a:r>
              <a:rPr lang="sv-SE" dirty="0"/>
              <a:t>Our work derives and provides these details, with some approximations tailored for real-time</a:t>
            </a:r>
            <a:br>
              <a:rPr lang="sv-SE" dirty="0"/>
            </a:br>
            <a:r>
              <a:rPr lang="sv-SE" b="1" u="sng" dirty="0"/>
              <a:t>RTRT</a:t>
            </a:r>
            <a:r>
              <a:rPr lang="sv-SE" dirty="0"/>
              <a:t>: our approach requires a single float in the payload (spread angle) </a:t>
            </a:r>
          </a:p>
          <a:p>
            <a:endParaRPr lang="sv-SE" dirty="0"/>
          </a:p>
        </p:txBody>
      </p:sp>
      <p:sp>
        <p:nvSpPr>
          <p:cNvPr id="4" name="Text Placeholder 3">
            <a:extLst>
              <a:ext uri="{FF2B5EF4-FFF2-40B4-BE49-F238E27FC236}">
                <a16:creationId xmlns:a16="http://schemas.microsoft.com/office/drawing/2014/main" id="{8B56F078-16F8-46C4-9B95-12B8618F2EA1}"/>
              </a:ext>
            </a:extLst>
          </p:cNvPr>
          <p:cNvSpPr>
            <a:spLocks noGrp="1"/>
          </p:cNvSpPr>
          <p:nvPr>
            <p:ph type="body" sz="quarter" idx="10"/>
          </p:nvPr>
        </p:nvSpPr>
        <p:spPr/>
        <p:txBody>
          <a:bodyPr/>
          <a:lstStyle/>
          <a:p>
            <a:r>
              <a:rPr lang="sv-SE" dirty="0"/>
              <a:t>[Amanatides 1984]</a:t>
            </a:r>
          </a:p>
        </p:txBody>
      </p:sp>
      <p:pic>
        <p:nvPicPr>
          <p:cNvPr id="5" name="Picture 4">
            <a:extLst>
              <a:ext uri="{FF2B5EF4-FFF2-40B4-BE49-F238E27FC236}">
                <a16:creationId xmlns:a16="http://schemas.microsoft.com/office/drawing/2014/main" id="{3915EC76-1636-4B5D-A708-DBE699B1C7F2}"/>
              </a:ext>
            </a:extLst>
          </p:cNvPr>
          <p:cNvPicPr>
            <a:picLocks noChangeAspect="1"/>
          </p:cNvPicPr>
          <p:nvPr/>
        </p:nvPicPr>
        <p:blipFill>
          <a:blip r:embed="rId3"/>
          <a:stretch>
            <a:fillRect/>
          </a:stretch>
        </p:blipFill>
        <p:spPr>
          <a:xfrm>
            <a:off x="358432" y="3788265"/>
            <a:ext cx="10259112" cy="2033695"/>
          </a:xfrm>
          <a:prstGeom prst="rect">
            <a:avLst/>
          </a:prstGeom>
        </p:spPr>
      </p:pic>
    </p:spTree>
    <p:extLst>
      <p:ext uri="{BB962C8B-B14F-4D97-AF65-F5344CB8AC3E}">
        <p14:creationId xmlns:p14="http://schemas.microsoft.com/office/powerpoint/2010/main" val="421914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amp; Bullet">
  <a:themeElements>
    <a:clrScheme name="Custom 4">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3626</Words>
  <Application>Microsoft Office PowerPoint</Application>
  <PresentationFormat>Custom</PresentationFormat>
  <Paragraphs>300</Paragraphs>
  <Slides>31</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Cambria Math</vt:lpstr>
      <vt:lpstr>Century Gothic</vt:lpstr>
      <vt:lpstr>Courier New</vt:lpstr>
      <vt:lpstr>Trebuchet MS</vt:lpstr>
      <vt:lpstr>Wingdings</vt:lpstr>
      <vt:lpstr>Title &amp; Bullet</vt:lpstr>
      <vt:lpstr>Texture Level of Detail Strategies for Real-Time Ray Tracing</vt:lpstr>
      <vt:lpstr>Before we begin</vt:lpstr>
      <vt:lpstr>Motivation</vt:lpstr>
      <vt:lpstr>WHAT ABOUT RAY TRACING?</vt:lpstr>
      <vt:lpstr>PowerPoint Presentation</vt:lpstr>
      <vt:lpstr>TexturE FILTERING for ray tracing</vt:lpstr>
      <vt:lpstr>Ray differentials</vt:lpstr>
      <vt:lpstr>Ray differentials FROM THE G-BUFFER?</vt:lpstr>
      <vt:lpstr>Ray CONES</vt:lpstr>
      <vt:lpstr>Ray Cone definition</vt:lpstr>
      <vt:lpstr>Reflection</vt:lpstr>
      <vt:lpstr>Pixel Spread angle </vt:lpstr>
      <vt:lpstr>Putting it ALL together</vt:lpstr>
      <vt:lpstr>Triangle LOD</vt:lpstr>
      <vt:lpstr>Putting it ALL together</vt:lpstr>
      <vt:lpstr>results</vt:lpstr>
      <vt:lpstr>VALIDATE AGAINST ground truth</vt:lpstr>
      <vt:lpstr>PowerPoint Presentation</vt:lpstr>
      <vt:lpstr>PowerPoint Presentation</vt:lpstr>
      <vt:lpstr>PowerPoint Presentation</vt:lpstr>
      <vt:lpstr>PowerPoint Presentation</vt:lpstr>
      <vt:lpstr>PowerPoint Presentation</vt:lpstr>
      <vt:lpstr>PowerPoint Presentation</vt:lpstr>
      <vt:lpstr>SEED’s PICA PICA uses ray cones</vt:lpstr>
      <vt:lpstr>PowerPoint Presentation</vt:lpstr>
      <vt:lpstr>Performance</vt:lpstr>
      <vt:lpstr>FUTURE IMPROVEMENTS</vt:lpstr>
      <vt:lpstr>CODE</vt:lpstr>
      <vt:lpstr>Conclusion</vt:lpstr>
      <vt:lpstr>THANKS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2019-08-01T18:16:08Z</dcterms:created>
  <dcterms:modified xsi:type="dcterms:W3CDTF">2019-08-01T18:18:35Z</dcterms:modified>
  <cp:contentStatus/>
</cp:coreProperties>
</file>