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263" r:id="rId2"/>
    <p:sldId id="264" r:id="rId3"/>
    <p:sldId id="271" r:id="rId4"/>
    <p:sldId id="272" r:id="rId5"/>
    <p:sldId id="270" r:id="rId6"/>
    <p:sldId id="265" r:id="rId7"/>
    <p:sldId id="269" r:id="rId8"/>
    <p:sldId id="262" r:id="rId9"/>
    <p:sldId id="257" r:id="rId10"/>
    <p:sldId id="258" r:id="rId11"/>
    <p:sldId id="259" r:id="rId12"/>
    <p:sldId id="266" r:id="rId13"/>
    <p:sldId id="273" r:id="rId14"/>
    <p:sldId id="274" r:id="rId15"/>
    <p:sldId id="275" r:id="rId16"/>
    <p:sldId id="278" r:id="rId17"/>
    <p:sldId id="280" r:id="rId18"/>
    <p:sldId id="289" r:id="rId19"/>
    <p:sldId id="290" r:id="rId20"/>
    <p:sldId id="281" r:id="rId21"/>
    <p:sldId id="316" r:id="rId22"/>
    <p:sldId id="276" r:id="rId23"/>
    <p:sldId id="279" r:id="rId24"/>
    <p:sldId id="307" r:id="rId25"/>
    <p:sldId id="320" r:id="rId26"/>
    <p:sldId id="319" r:id="rId27"/>
    <p:sldId id="309" r:id="rId28"/>
    <p:sldId id="313" r:id="rId29"/>
    <p:sldId id="310" r:id="rId30"/>
    <p:sldId id="314" r:id="rId31"/>
    <p:sldId id="312" r:id="rId32"/>
    <p:sldId id="315" r:id="rId33"/>
    <p:sldId id="291" r:id="rId34"/>
    <p:sldId id="283" r:id="rId35"/>
    <p:sldId id="284" r:id="rId36"/>
    <p:sldId id="285" r:id="rId37"/>
    <p:sldId id="286" r:id="rId38"/>
    <p:sldId id="287" r:id="rId39"/>
    <p:sldId id="260" r:id="rId40"/>
    <p:sldId id="288" r:id="rId41"/>
    <p:sldId id="261" r:id="rId42"/>
    <p:sldId id="267" r:id="rId43"/>
    <p:sldId id="317" r:id="rId44"/>
    <p:sldId id="268" r:id="rId45"/>
    <p:sldId id="300" r:id="rId46"/>
    <p:sldId id="301" r:id="rId47"/>
    <p:sldId id="302" r:id="rId48"/>
    <p:sldId id="303" r:id="rId49"/>
    <p:sldId id="304" r:id="rId50"/>
    <p:sldId id="305" r:id="rId51"/>
    <p:sldId id="318" r:id="rId52"/>
    <p:sldId id="321" r:id="rId53"/>
    <p:sldId id="296" r:id="rId54"/>
    <p:sldId id="292" r:id="rId55"/>
    <p:sldId id="293" r:id="rId56"/>
    <p:sldId id="294" r:id="rId57"/>
    <p:sldId id="295"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85380" autoAdjust="0"/>
  </p:normalViewPr>
  <p:slideViewPr>
    <p:cSldViewPr snapToGrid="0">
      <p:cViewPr varScale="1">
        <p:scale>
          <a:sx n="72" d="100"/>
          <a:sy n="72" d="100"/>
        </p:scale>
        <p:origin x="10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239714-0270-4640-8D5B-250202A45A04}" type="datetimeFigureOut">
              <a:rPr lang="en-US" smtClean="0"/>
              <a:t>8/3/2019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0D59D30-65EB-46F1-A112-B4781695FC2F}" type="slidenum">
              <a:rPr lang="en-US" smtClean="0"/>
              <a:t>‹#›</a:t>
            </a:fld>
            <a:endParaRPr lang="en-US"/>
          </a:p>
        </p:txBody>
      </p:sp>
    </p:spTree>
    <p:extLst>
      <p:ext uri="{BB962C8B-B14F-4D97-AF65-F5344CB8AC3E}">
        <p14:creationId xmlns:p14="http://schemas.microsoft.com/office/powerpoint/2010/main" val="2271181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Henrik Halen, I am a rendering engineer working at a research division within Electronic Arts called SEED. While our group is geographically diverse, the authors of this paper are based in California</a:t>
            </a:r>
          </a:p>
        </p:txBody>
      </p:sp>
      <p:sp>
        <p:nvSpPr>
          <p:cNvPr id="4" name="Slide Number Placeholder 3"/>
          <p:cNvSpPr>
            <a:spLocks noGrp="1"/>
          </p:cNvSpPr>
          <p:nvPr>
            <p:ph type="sldNum" sz="quarter" idx="5"/>
          </p:nvPr>
        </p:nvSpPr>
        <p:spPr/>
        <p:txBody>
          <a:bodyPr/>
          <a:lstStyle/>
          <a:p>
            <a:fld id="{50D59D30-65EB-46F1-A112-B4781695FC2F}" type="slidenum">
              <a:rPr lang="en-US" smtClean="0"/>
              <a:t>1</a:t>
            </a:fld>
            <a:endParaRPr lang="en-US"/>
          </a:p>
        </p:txBody>
      </p:sp>
    </p:spTree>
    <p:extLst>
      <p:ext uri="{BB962C8B-B14F-4D97-AF65-F5344CB8AC3E}">
        <p14:creationId xmlns:p14="http://schemas.microsoft.com/office/powerpoint/2010/main" val="92836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This is a high level description of the ambient occlusion model we are using.</a:t>
            </a:r>
          </a:p>
          <a:p>
            <a:pPr marL="0" indent="0">
              <a:buFontTx/>
              <a:buNone/>
            </a:pPr>
            <a:r>
              <a:rPr lang="en-US" dirty="0"/>
              <a:t>On a very high level you can see our model as one that takes the state of the skeleton as input, and outputs per vertex ambient occlusion.</a:t>
            </a:r>
          </a:p>
          <a:p>
            <a:pPr marL="0" indent="0">
              <a:buFontTx/>
              <a:buNone/>
            </a:pPr>
            <a:r>
              <a:rPr lang="en-US" dirty="0"/>
              <a:t>Essentially we have a skeleton, on that skeleton a number of proxy spheres are placed.</a:t>
            </a:r>
          </a:p>
          <a:p>
            <a:pPr marL="0" indent="0">
              <a:buFontTx/>
              <a:buNone/>
            </a:pPr>
            <a:r>
              <a:rPr lang="en-US" dirty="0"/>
              <a:t>We also place what we call key points, which are represented as points with a position and a normal.</a:t>
            </a:r>
          </a:p>
          <a:p>
            <a:pPr marL="0" indent="0">
              <a:buFontTx/>
              <a:buNone/>
            </a:pPr>
            <a:r>
              <a:rPr lang="en-US" dirty="0"/>
              <a:t>The proxy spheres cast occlusion onto the key points.</a:t>
            </a:r>
          </a:p>
          <a:p>
            <a:pPr marL="0" indent="0">
              <a:buFontTx/>
              <a:buNone/>
            </a:pPr>
            <a:r>
              <a:rPr lang="en-US" dirty="0"/>
              <a:t>Each vertex receives occlusion from a number of key points.</a:t>
            </a:r>
          </a:p>
          <a:p>
            <a:pPr marL="0" indent="0">
              <a:buFontTx/>
              <a:buNone/>
            </a:pPr>
            <a:r>
              <a:rPr lang="en-US" dirty="0"/>
              <a:t>So what we train here is the positions and radiuses of the proxy spheres. They positions and normal of the key points, and the weights per vertex for how each key point effects that vertex.</a:t>
            </a:r>
          </a:p>
          <a:p>
            <a:pPr marL="174708" indent="-174708">
              <a:buFontTx/>
              <a:buChar char="-"/>
            </a:pPr>
            <a:endParaRPr lang="en-US" dirty="0"/>
          </a:p>
          <a:p>
            <a:pPr marL="174708" indent="-174708">
              <a:buFontTx/>
              <a:buChar char="-"/>
            </a:pPr>
            <a:r>
              <a:rPr lang="en-US" dirty="0"/>
              <a:t>May hide this slide if presentation time is tight.</a:t>
            </a:r>
          </a:p>
          <a:p>
            <a:pPr marL="174708" indent="-174708">
              <a:buFontTx/>
              <a:buChar char="-"/>
            </a:pPr>
            <a:r>
              <a:rPr lang="en-US" dirty="0"/>
              <a:t>Do not need to talk about details (see in our paper).</a:t>
            </a:r>
          </a:p>
          <a:p>
            <a:pPr marL="174708" indent="-174708">
              <a:buFontTx/>
              <a:buChar char="-"/>
            </a:pPr>
            <a:r>
              <a:rPr lang="en-US" dirty="0"/>
              <a:t>Key message is: training is fully automatic.</a:t>
            </a:r>
          </a:p>
        </p:txBody>
      </p:sp>
      <p:sp>
        <p:nvSpPr>
          <p:cNvPr id="4" name="Slide Number Placeholder 3"/>
          <p:cNvSpPr>
            <a:spLocks noGrp="1"/>
          </p:cNvSpPr>
          <p:nvPr>
            <p:ph type="sldNum" sz="quarter" idx="5"/>
          </p:nvPr>
        </p:nvSpPr>
        <p:spPr/>
        <p:txBody>
          <a:bodyPr/>
          <a:lstStyle/>
          <a:p>
            <a:fld id="{50D59D30-65EB-46F1-A112-B4781695FC2F}" type="slidenum">
              <a:rPr lang="en-US" smtClean="0"/>
              <a:t>10</a:t>
            </a:fld>
            <a:endParaRPr lang="en-US"/>
          </a:p>
        </p:txBody>
      </p:sp>
    </p:spTree>
    <p:extLst>
      <p:ext uri="{BB962C8B-B14F-4D97-AF65-F5344CB8AC3E}">
        <p14:creationId xmlns:p14="http://schemas.microsoft.com/office/powerpoint/2010/main" val="623760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proxy spheres are rigidly skinned, while the key points don’t need to be rigid.</a:t>
            </a:r>
          </a:p>
        </p:txBody>
      </p:sp>
      <p:sp>
        <p:nvSpPr>
          <p:cNvPr id="4" name="Slide Number Placeholder 3"/>
          <p:cNvSpPr>
            <a:spLocks noGrp="1"/>
          </p:cNvSpPr>
          <p:nvPr>
            <p:ph type="sldNum" sz="quarter" idx="5"/>
          </p:nvPr>
        </p:nvSpPr>
        <p:spPr/>
        <p:txBody>
          <a:bodyPr/>
          <a:lstStyle/>
          <a:p>
            <a:fld id="{50D59D30-65EB-46F1-A112-B4781695FC2F}" type="slidenum">
              <a:rPr lang="en-US" smtClean="0"/>
              <a:t>11</a:t>
            </a:fld>
            <a:endParaRPr lang="en-US"/>
          </a:p>
        </p:txBody>
      </p:sp>
    </p:spTree>
    <p:extLst>
      <p:ext uri="{BB962C8B-B14F-4D97-AF65-F5344CB8AC3E}">
        <p14:creationId xmlns:p14="http://schemas.microsoft.com/office/powerpoint/2010/main" val="1021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model contains two layers:</a:t>
            </a:r>
          </a:p>
          <a:p>
            <a:pPr marL="174708" indent="-174708">
              <a:buFontTx/>
              <a:buChar char="-"/>
            </a:pPr>
            <a:r>
              <a:rPr lang="en-US" dirty="0"/>
              <a:t>A dense, non-linear layer on top.</a:t>
            </a:r>
          </a:p>
          <a:p>
            <a:pPr marL="174708" indent="-174708">
              <a:buFontTx/>
              <a:buChar char="-"/>
            </a:pPr>
            <a:r>
              <a:rPr lang="en-US" dirty="0"/>
              <a:t>A sparse, linear layer at the bottom.</a:t>
            </a:r>
          </a:p>
        </p:txBody>
      </p:sp>
      <p:sp>
        <p:nvSpPr>
          <p:cNvPr id="4" name="Slide Number Placeholder 3"/>
          <p:cNvSpPr>
            <a:spLocks noGrp="1"/>
          </p:cNvSpPr>
          <p:nvPr>
            <p:ph type="sldNum" sz="quarter" idx="5"/>
          </p:nvPr>
        </p:nvSpPr>
        <p:spPr/>
        <p:txBody>
          <a:bodyPr/>
          <a:lstStyle/>
          <a:p>
            <a:fld id="{50D59D30-65EB-46F1-A112-B4781695FC2F}" type="slidenum">
              <a:rPr lang="en-US" smtClean="0"/>
              <a:t>12</a:t>
            </a:fld>
            <a:endParaRPr lang="en-US"/>
          </a:p>
        </p:txBody>
      </p:sp>
    </p:spTree>
    <p:extLst>
      <p:ext uri="{BB962C8B-B14F-4D97-AF65-F5344CB8AC3E}">
        <p14:creationId xmlns:p14="http://schemas.microsoft.com/office/powerpoint/2010/main" val="3586267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input of the model is bone transformations (M).</a:t>
            </a:r>
          </a:p>
          <a:p>
            <a:r>
              <a:rPr lang="en-US" dirty="0"/>
              <a:t>They drive transformations of proxy spheres, resulting the changes in their centers (o tilde).</a:t>
            </a:r>
          </a:p>
          <a:p>
            <a:r>
              <a:rPr lang="en-US" dirty="0"/>
              <a:t>Notice that bone transformations are rigid so the radii of spheres (r) do not change</a:t>
            </a:r>
          </a:p>
        </p:txBody>
      </p:sp>
      <p:sp>
        <p:nvSpPr>
          <p:cNvPr id="4" name="Slide Number Placeholder 3"/>
          <p:cNvSpPr>
            <a:spLocks noGrp="1"/>
          </p:cNvSpPr>
          <p:nvPr>
            <p:ph type="sldNum" sz="quarter" idx="5"/>
          </p:nvPr>
        </p:nvSpPr>
        <p:spPr/>
        <p:txBody>
          <a:bodyPr/>
          <a:lstStyle/>
          <a:p>
            <a:fld id="{50D59D30-65EB-46F1-A112-B4781695FC2F}" type="slidenum">
              <a:rPr lang="en-US" smtClean="0"/>
              <a:t>13</a:t>
            </a:fld>
            <a:endParaRPr lang="en-US"/>
          </a:p>
        </p:txBody>
      </p:sp>
    </p:spTree>
    <p:extLst>
      <p:ext uri="{BB962C8B-B14F-4D97-AF65-F5344CB8AC3E}">
        <p14:creationId xmlns:p14="http://schemas.microsoft.com/office/powerpoint/2010/main" val="199946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bone transformations also drive transformations of key points,</a:t>
            </a:r>
          </a:p>
          <a:p>
            <a:r>
              <a:rPr lang="en-US" dirty="0"/>
              <a:t>resulting changes of their positions (c tilde)and normals (u tilde)</a:t>
            </a:r>
          </a:p>
        </p:txBody>
      </p:sp>
      <p:sp>
        <p:nvSpPr>
          <p:cNvPr id="4" name="Slide Number Placeholder 3"/>
          <p:cNvSpPr>
            <a:spLocks noGrp="1"/>
          </p:cNvSpPr>
          <p:nvPr>
            <p:ph type="sldNum" sz="quarter" idx="5"/>
          </p:nvPr>
        </p:nvSpPr>
        <p:spPr/>
        <p:txBody>
          <a:bodyPr/>
          <a:lstStyle/>
          <a:p>
            <a:fld id="{50D59D30-65EB-46F1-A112-B4781695FC2F}" type="slidenum">
              <a:rPr lang="en-US" smtClean="0"/>
              <a:t>14</a:t>
            </a:fld>
            <a:endParaRPr lang="en-US"/>
          </a:p>
        </p:txBody>
      </p:sp>
    </p:spTree>
    <p:extLst>
      <p:ext uri="{BB962C8B-B14F-4D97-AF65-F5344CB8AC3E}">
        <p14:creationId xmlns:p14="http://schemas.microsoft.com/office/powerpoint/2010/main" val="3149777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the non-linear layer at runtime, we have transformed proxy spheres and transformed key points.</a:t>
            </a:r>
          </a:p>
        </p:txBody>
      </p:sp>
      <p:sp>
        <p:nvSpPr>
          <p:cNvPr id="4" name="Slide Number Placeholder 3"/>
          <p:cNvSpPr>
            <a:spLocks noGrp="1"/>
          </p:cNvSpPr>
          <p:nvPr>
            <p:ph type="sldNum" sz="quarter" idx="5"/>
          </p:nvPr>
        </p:nvSpPr>
        <p:spPr/>
        <p:txBody>
          <a:bodyPr/>
          <a:lstStyle/>
          <a:p>
            <a:fld id="{50D59D30-65EB-46F1-A112-B4781695FC2F}" type="slidenum">
              <a:rPr lang="en-US" smtClean="0"/>
              <a:t>15</a:t>
            </a:fld>
            <a:endParaRPr lang="en-US"/>
          </a:p>
        </p:txBody>
      </p:sp>
    </p:spTree>
    <p:extLst>
      <p:ext uri="{BB962C8B-B14F-4D97-AF65-F5344CB8AC3E}">
        <p14:creationId xmlns:p14="http://schemas.microsoft.com/office/powerpoint/2010/main" val="3703049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key point receives contributions from all spheres.</a:t>
            </a:r>
          </a:p>
          <a:p>
            <a:r>
              <a:rPr lang="en-US" dirty="0"/>
              <a:t>These Nonlinear dense connections carry global effects but it is costly. </a:t>
            </a:r>
          </a:p>
          <a:p>
            <a:r>
              <a:rPr lang="en-US" dirty="0"/>
              <a:t>Therefore, we only use small numbers of spheres and key points, typically about 50 spheres and 500 key points.</a:t>
            </a:r>
          </a:p>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16</a:t>
            </a:fld>
            <a:endParaRPr lang="en-US"/>
          </a:p>
        </p:txBody>
      </p:sp>
    </p:spTree>
    <p:extLst>
      <p:ext uri="{BB962C8B-B14F-4D97-AF65-F5344CB8AC3E}">
        <p14:creationId xmlns:p14="http://schemas.microsoft.com/office/powerpoint/2010/main" val="956499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shadow cast on each key point is the sum of the shadows cast by all spheres onto that key point.</a:t>
            </a:r>
          </a:p>
          <a:p>
            <a:r>
              <a:rPr lang="en-US" dirty="0"/>
              <a:t>The shadow from any given sphere onto any key point is the product of the solid angle of there sphere, and a front/back visibility function.</a:t>
            </a:r>
          </a:p>
          <a:p>
            <a:r>
              <a:rPr lang="en-US" dirty="0"/>
              <a:t>For a point with a normal, the visibility ratio is defined as the ration of the sphere that is visible inside the hemisphere of the key point as defined by it’s normal.</a:t>
            </a:r>
          </a:p>
          <a:p>
            <a:endParaRPr lang="en-US" dirty="0"/>
          </a:p>
          <a:p>
            <a:r>
              <a:rPr lang="en-US" dirty="0"/>
              <a:t>Shadow cast on key point k is summed from all spheres h=1..s</a:t>
            </a:r>
          </a:p>
          <a:p>
            <a:r>
              <a:rPr lang="en-US" dirty="0"/>
              <a:t>Each shadow cast from a sphere to a key point is the product of solid angle and a front/back visibility function.</a:t>
            </a:r>
          </a:p>
          <a:p>
            <a:r>
              <a:rPr lang="en-US" dirty="0"/>
              <a:t>Notice these calculations have closed-form solutions. However, they are not differentiable in the whole range. Thus, difficult to train the model.</a:t>
            </a:r>
          </a:p>
          <a:p>
            <a:r>
              <a:rPr lang="en-US" dirty="0"/>
              <a:t>Therefore, we made some approximation.</a:t>
            </a:r>
          </a:p>
          <a:p>
            <a:r>
              <a:rPr lang="en-US" dirty="0"/>
              <a:t>Our approximated functions are shown in red curves.</a:t>
            </a:r>
          </a:p>
          <a:p>
            <a:r>
              <a:rPr lang="en-US" dirty="0"/>
              <a:t>See more details in our paper.</a:t>
            </a:r>
          </a:p>
        </p:txBody>
      </p:sp>
      <p:sp>
        <p:nvSpPr>
          <p:cNvPr id="4" name="Slide Number Placeholder 3"/>
          <p:cNvSpPr>
            <a:spLocks noGrp="1"/>
          </p:cNvSpPr>
          <p:nvPr>
            <p:ph type="sldNum" sz="quarter" idx="5"/>
          </p:nvPr>
        </p:nvSpPr>
        <p:spPr/>
        <p:txBody>
          <a:bodyPr/>
          <a:lstStyle/>
          <a:p>
            <a:fld id="{50D59D30-65EB-46F1-A112-B4781695FC2F}" type="slidenum">
              <a:rPr lang="en-US" smtClean="0"/>
              <a:t>17</a:t>
            </a:fld>
            <a:endParaRPr lang="en-US"/>
          </a:p>
        </p:txBody>
      </p:sp>
    </p:spTree>
    <p:extLst>
      <p:ext uri="{BB962C8B-B14F-4D97-AF65-F5344CB8AC3E}">
        <p14:creationId xmlns:p14="http://schemas.microsoft.com/office/powerpoint/2010/main" val="1451824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both the solid angle function and the visibility functions have closed form solutions. However, these solutions are not differentiable in the whole range. We want to compute gradients using these functions during regression training, so these functions are unsuitable for our needs.</a:t>
            </a:r>
          </a:p>
          <a:p>
            <a:r>
              <a:rPr lang="en-US" dirty="0"/>
              <a:t>which makes them unsuitable for the regression training we use. </a:t>
            </a:r>
          </a:p>
          <a:p>
            <a:r>
              <a:rPr lang="en-US" dirty="0"/>
              <a:t>For that reason we created two approximate functions that closely match the closed for solutions, but are differentiable through the full range. </a:t>
            </a:r>
          </a:p>
          <a:p>
            <a:endParaRPr lang="en-US" dirty="0"/>
          </a:p>
          <a:p>
            <a:r>
              <a:rPr lang="en-US" dirty="0"/>
              <a:t>Shadow cast on key point k is summed from all spheres h=1..s</a:t>
            </a:r>
          </a:p>
          <a:p>
            <a:r>
              <a:rPr lang="en-US" dirty="0"/>
              <a:t>Each shadow cast from a sphere to a key point is the product of solid angle and a front/back visibility function.</a:t>
            </a:r>
          </a:p>
          <a:p>
            <a:r>
              <a:rPr lang="en-US" dirty="0"/>
              <a:t>Notice these calculations have closed-form solutions. However, they are not differentiable in the whole range. Thus, difficult to train the model.</a:t>
            </a:r>
          </a:p>
          <a:p>
            <a:r>
              <a:rPr lang="en-US" dirty="0"/>
              <a:t>Therefore, we made some approximation.</a:t>
            </a:r>
          </a:p>
          <a:p>
            <a:r>
              <a:rPr lang="en-US" dirty="0"/>
              <a:t>Our approximated functions are shown in red curves.</a:t>
            </a:r>
          </a:p>
          <a:p>
            <a:r>
              <a:rPr lang="en-US" dirty="0"/>
              <a:t>See more details in our paper.</a:t>
            </a:r>
          </a:p>
        </p:txBody>
      </p:sp>
      <p:sp>
        <p:nvSpPr>
          <p:cNvPr id="4" name="Slide Number Placeholder 3"/>
          <p:cNvSpPr>
            <a:spLocks noGrp="1"/>
          </p:cNvSpPr>
          <p:nvPr>
            <p:ph type="sldNum" sz="quarter" idx="5"/>
          </p:nvPr>
        </p:nvSpPr>
        <p:spPr/>
        <p:txBody>
          <a:bodyPr/>
          <a:lstStyle/>
          <a:p>
            <a:fld id="{50D59D30-65EB-46F1-A112-B4781695FC2F}" type="slidenum">
              <a:rPr lang="en-US" smtClean="0"/>
              <a:t>18</a:t>
            </a:fld>
            <a:endParaRPr lang="en-US"/>
          </a:p>
        </p:txBody>
      </p:sp>
    </p:spTree>
    <p:extLst>
      <p:ext uri="{BB962C8B-B14F-4D97-AF65-F5344CB8AC3E}">
        <p14:creationId xmlns:p14="http://schemas.microsoft.com/office/powerpoint/2010/main" val="741636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lines here represent our approximate functions</a:t>
            </a:r>
          </a:p>
        </p:txBody>
      </p:sp>
      <p:sp>
        <p:nvSpPr>
          <p:cNvPr id="4" name="Slide Number Placeholder 3"/>
          <p:cNvSpPr>
            <a:spLocks noGrp="1"/>
          </p:cNvSpPr>
          <p:nvPr>
            <p:ph type="sldNum" sz="quarter" idx="5"/>
          </p:nvPr>
        </p:nvSpPr>
        <p:spPr/>
        <p:txBody>
          <a:bodyPr/>
          <a:lstStyle/>
          <a:p>
            <a:fld id="{50D59D30-65EB-46F1-A112-B4781695FC2F}" type="slidenum">
              <a:rPr lang="en-US" smtClean="0"/>
              <a:t>19</a:t>
            </a:fld>
            <a:endParaRPr lang="en-US"/>
          </a:p>
        </p:txBody>
      </p:sp>
    </p:spTree>
    <p:extLst>
      <p:ext uri="{BB962C8B-B14F-4D97-AF65-F5344CB8AC3E}">
        <p14:creationId xmlns:p14="http://schemas.microsoft.com/office/powerpoint/2010/main" val="206304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paper presents a method computing an approximation of ambient occlusion in object space, using a custom machine learning regression approach.</a:t>
            </a:r>
          </a:p>
        </p:txBody>
      </p:sp>
      <p:sp>
        <p:nvSpPr>
          <p:cNvPr id="4" name="Slide Number Placeholder 3"/>
          <p:cNvSpPr>
            <a:spLocks noGrp="1"/>
          </p:cNvSpPr>
          <p:nvPr>
            <p:ph type="sldNum" sz="quarter" idx="5"/>
          </p:nvPr>
        </p:nvSpPr>
        <p:spPr/>
        <p:txBody>
          <a:bodyPr/>
          <a:lstStyle/>
          <a:p>
            <a:fld id="{50D59D30-65EB-46F1-A112-B4781695FC2F}" type="slidenum">
              <a:rPr lang="en-US" smtClean="0"/>
              <a:t>2</a:t>
            </a:fld>
            <a:endParaRPr lang="en-US"/>
          </a:p>
        </p:txBody>
      </p:sp>
    </p:spTree>
    <p:extLst>
      <p:ext uri="{BB962C8B-B14F-4D97-AF65-F5344CB8AC3E}">
        <p14:creationId xmlns:p14="http://schemas.microsoft.com/office/powerpoint/2010/main" val="1389054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as the observant listener would have noticed, the solid angle projection onto the key points can produce over-shadowing when the solid angle of two or more spheres overlap from the point of view of a key point. To alleviate this we compute the output of the non-linear layer using a gamma-norm function. This works by emphasizing the contribution from the spheres with the largest shadow contribution, or in other words we </a:t>
            </a:r>
            <a:r>
              <a:rPr lang="en-US" dirty="0" err="1"/>
              <a:t>sparsify</a:t>
            </a:r>
            <a:r>
              <a:rPr lang="en-US" dirty="0"/>
              <a:t> the contribution vector similar to the maximum norm. While this is not an analytically correct solution, it saves us from the computationally heavy approach of doing multiple passes.</a:t>
            </a:r>
          </a:p>
        </p:txBody>
      </p:sp>
      <p:sp>
        <p:nvSpPr>
          <p:cNvPr id="4" name="Slide Number Placeholder 3"/>
          <p:cNvSpPr>
            <a:spLocks noGrp="1"/>
          </p:cNvSpPr>
          <p:nvPr>
            <p:ph type="sldNum" sz="quarter" idx="5"/>
          </p:nvPr>
        </p:nvSpPr>
        <p:spPr/>
        <p:txBody>
          <a:bodyPr/>
          <a:lstStyle/>
          <a:p>
            <a:fld id="{50D59D30-65EB-46F1-A112-B4781695FC2F}" type="slidenum">
              <a:rPr lang="en-US" smtClean="0"/>
              <a:t>20</a:t>
            </a:fld>
            <a:endParaRPr lang="en-US"/>
          </a:p>
        </p:txBody>
      </p:sp>
    </p:spTree>
    <p:extLst>
      <p:ext uri="{BB962C8B-B14F-4D97-AF65-F5344CB8AC3E}">
        <p14:creationId xmlns:p14="http://schemas.microsoft.com/office/powerpoint/2010/main" val="2639781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21</a:t>
            </a:fld>
            <a:endParaRPr lang="en-US"/>
          </a:p>
        </p:txBody>
      </p:sp>
    </p:spTree>
    <p:extLst>
      <p:ext uri="{BB962C8B-B14F-4D97-AF65-F5344CB8AC3E}">
        <p14:creationId xmlns:p14="http://schemas.microsoft.com/office/powerpoint/2010/main" val="884805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the AO calculated for each key point, in the linear layer we compute the final per-vertex AO as a linear combination of the shadow received by a number of key points.</a:t>
            </a:r>
          </a:p>
        </p:txBody>
      </p:sp>
      <p:sp>
        <p:nvSpPr>
          <p:cNvPr id="4" name="Slide Number Placeholder 3"/>
          <p:cNvSpPr>
            <a:spLocks noGrp="1"/>
          </p:cNvSpPr>
          <p:nvPr>
            <p:ph type="sldNum" sz="quarter" idx="5"/>
          </p:nvPr>
        </p:nvSpPr>
        <p:spPr/>
        <p:txBody>
          <a:bodyPr/>
          <a:lstStyle/>
          <a:p>
            <a:fld id="{50D59D30-65EB-46F1-A112-B4781695FC2F}" type="slidenum">
              <a:rPr lang="en-US" smtClean="0"/>
              <a:t>22</a:t>
            </a:fld>
            <a:endParaRPr lang="en-US"/>
          </a:p>
        </p:txBody>
      </p:sp>
    </p:spTree>
    <p:extLst>
      <p:ext uri="{BB962C8B-B14F-4D97-AF65-F5344CB8AC3E}">
        <p14:creationId xmlns:p14="http://schemas.microsoft.com/office/powerpoint/2010/main" val="144720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each vertex only receives contribution from some local key points.</a:t>
            </a:r>
          </a:p>
          <a:p>
            <a:r>
              <a:rPr lang="en-US" dirty="0"/>
              <a:t>This sparse linear connect helps to reduce computing cost both during training and in runtime.</a:t>
            </a:r>
          </a:p>
          <a:p>
            <a:r>
              <a:rPr lang="en-US" dirty="0"/>
              <a:t>As can be seen in the formula we include both a weight, alpha, as well as a bias Beta in order to encode local detail at the vertex.</a:t>
            </a:r>
          </a:p>
          <a:p>
            <a:r>
              <a:rPr lang="en-US" dirty="0"/>
              <a:t>It is similar to skinning so it could be effectively implemented in GPU’s shaders.</a:t>
            </a:r>
          </a:p>
          <a:p>
            <a:r>
              <a:rPr lang="en-US" dirty="0"/>
              <a:t>We implement this as a sparse operation on the GPU as well.</a:t>
            </a:r>
          </a:p>
        </p:txBody>
      </p:sp>
      <p:sp>
        <p:nvSpPr>
          <p:cNvPr id="4" name="Slide Number Placeholder 3"/>
          <p:cNvSpPr>
            <a:spLocks noGrp="1"/>
          </p:cNvSpPr>
          <p:nvPr>
            <p:ph type="sldNum" sz="quarter" idx="5"/>
          </p:nvPr>
        </p:nvSpPr>
        <p:spPr/>
        <p:txBody>
          <a:bodyPr/>
          <a:lstStyle/>
          <a:p>
            <a:fld id="{50D59D30-65EB-46F1-A112-B4781695FC2F}" type="slidenum">
              <a:rPr lang="en-US" smtClean="0"/>
              <a:t>23</a:t>
            </a:fld>
            <a:endParaRPr lang="en-US"/>
          </a:p>
        </p:txBody>
      </p:sp>
    </p:spTree>
    <p:extLst>
      <p:ext uri="{BB962C8B-B14F-4D97-AF65-F5344CB8AC3E}">
        <p14:creationId xmlns:p14="http://schemas.microsoft.com/office/powerpoint/2010/main" val="3608811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of our training is to minimize the error for all training poses with regard to a ground truth ambient occlusion. </a:t>
            </a:r>
          </a:p>
          <a:p>
            <a:r>
              <a:rPr lang="en-US" dirty="0"/>
              <a:t>The parameters we modify during fitting are broken down into the layer they are associated with.</a:t>
            </a:r>
          </a:p>
          <a:p>
            <a:endParaRPr lang="en-US" dirty="0"/>
          </a:p>
          <a:p>
            <a:r>
              <a:rPr lang="en-US" dirty="0"/>
              <a:t>We perform block coordinate descent to minimize the objective function:</a:t>
            </a:r>
          </a:p>
          <a:p>
            <a:r>
              <a:rPr lang="en-US" dirty="0"/>
              <a:t>For a number of iterations, we alternate between updating the parameters for the non-linear and linear layers separately</a:t>
            </a:r>
          </a:p>
          <a:p>
            <a:r>
              <a:rPr lang="en-US" dirty="0"/>
              <a:t>For the non-linear layer, we update the associated parameters using </a:t>
            </a:r>
            <a:r>
              <a:rPr lang="en-US" dirty="0" err="1"/>
              <a:t>Broyden</a:t>
            </a:r>
            <a:r>
              <a:rPr lang="en-US" dirty="0"/>
              <a:t>-Fletcher-Goldfarb-</a:t>
            </a:r>
            <a:r>
              <a:rPr lang="en-US" dirty="0" err="1"/>
              <a:t>Shanno</a:t>
            </a:r>
            <a:r>
              <a:rPr lang="en-US" dirty="0"/>
              <a:t> method. We choose BFGS because of it’s quadratic convergence rate and because it’s requirements for </a:t>
            </a:r>
            <a:r>
              <a:rPr lang="en-US" dirty="0" err="1"/>
              <a:t>convergance</a:t>
            </a:r>
            <a:r>
              <a:rPr lang="en-US" dirty="0"/>
              <a:t> fits our model nicely.</a:t>
            </a:r>
          </a:p>
          <a:p>
            <a:r>
              <a:rPr lang="en-US" dirty="0"/>
              <a:t>For the linear layer we use constrained least squares to update the weights and biases</a:t>
            </a:r>
          </a:p>
          <a:p>
            <a:endParaRPr lang="en-US" dirty="0"/>
          </a:p>
          <a:p>
            <a:endParaRPr lang="en-US" dirty="0"/>
          </a:p>
          <a:p>
            <a:r>
              <a:rPr lang="en-US" dirty="0"/>
              <a:t>The parameters we optimize for are as follows</a:t>
            </a:r>
          </a:p>
          <a:p>
            <a:r>
              <a:rPr lang="en-US" dirty="0"/>
              <a:t>For the Non-Linear layer, we update rest positions and radii of spheres, rest positions and normals of key points, as well as their skinning weights</a:t>
            </a:r>
          </a:p>
          <a:p>
            <a:r>
              <a:rPr lang="en-US" dirty="0"/>
              <a:t>For the linear layer we optimize the weights and biases for the linear combination of key point shadow onto final vertex ambient occlusion</a:t>
            </a:r>
          </a:p>
          <a:p>
            <a:endParaRPr lang="en-US" dirty="0"/>
          </a:p>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24</a:t>
            </a:fld>
            <a:endParaRPr lang="en-US"/>
          </a:p>
        </p:txBody>
      </p:sp>
    </p:spTree>
    <p:extLst>
      <p:ext uri="{BB962C8B-B14F-4D97-AF65-F5344CB8AC3E}">
        <p14:creationId xmlns:p14="http://schemas.microsoft.com/office/powerpoint/2010/main" val="2435968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of our training is to minimize the error for all training poses with regard to a ground truth ambient occlusion. </a:t>
            </a:r>
          </a:p>
          <a:p>
            <a:r>
              <a:rPr lang="en-US" dirty="0"/>
              <a:t>The parameters we modify during fitting are broken down into the layer they are associated with.</a:t>
            </a:r>
          </a:p>
          <a:p>
            <a:endParaRPr lang="en-US" dirty="0"/>
          </a:p>
          <a:p>
            <a:r>
              <a:rPr lang="en-US" dirty="0"/>
              <a:t>We perform block coordinate descent to minimize the objective function:</a:t>
            </a:r>
          </a:p>
          <a:p>
            <a:r>
              <a:rPr lang="en-US" dirty="0"/>
              <a:t>For a number of iterations, we alternate between updating the parameters for the non-linear and linear layers separately</a:t>
            </a:r>
          </a:p>
          <a:p>
            <a:r>
              <a:rPr lang="en-US" dirty="0"/>
              <a:t>For the non-linear layer, we update the associated parameters using </a:t>
            </a:r>
            <a:r>
              <a:rPr lang="en-US" dirty="0" err="1"/>
              <a:t>Broyden</a:t>
            </a:r>
            <a:r>
              <a:rPr lang="en-US" dirty="0"/>
              <a:t>-Fletcher-Goldfarb-</a:t>
            </a:r>
            <a:r>
              <a:rPr lang="en-US" dirty="0" err="1"/>
              <a:t>Shanno</a:t>
            </a:r>
            <a:r>
              <a:rPr lang="en-US" dirty="0"/>
              <a:t> method. We choose BFGS because of it’s quadratic convergence rate and because it’s requirements for </a:t>
            </a:r>
            <a:r>
              <a:rPr lang="en-US" dirty="0" err="1"/>
              <a:t>convergance</a:t>
            </a:r>
            <a:r>
              <a:rPr lang="en-US" dirty="0"/>
              <a:t> fits our model nicely.</a:t>
            </a:r>
          </a:p>
          <a:p>
            <a:r>
              <a:rPr lang="en-US" dirty="0"/>
              <a:t>For the linear layer we use constrained least squares to update the weights and biases</a:t>
            </a:r>
          </a:p>
          <a:p>
            <a:endParaRPr lang="en-US" dirty="0"/>
          </a:p>
          <a:p>
            <a:endParaRPr lang="en-US" dirty="0"/>
          </a:p>
          <a:p>
            <a:r>
              <a:rPr lang="en-US" dirty="0"/>
              <a:t>The parameters we optimize for are as follows</a:t>
            </a:r>
          </a:p>
          <a:p>
            <a:r>
              <a:rPr lang="en-US" dirty="0"/>
              <a:t>For the Non-Linear layer, we update rest positions and radii of spheres, rest positions and normals of key points, as well as their skinning weights</a:t>
            </a:r>
          </a:p>
          <a:p>
            <a:r>
              <a:rPr lang="en-US" dirty="0"/>
              <a:t>For the linear layer we optimize the weights and biases for the linear combination of key point shadow onto final vertex ambient occlusion</a:t>
            </a:r>
          </a:p>
          <a:p>
            <a:endParaRPr lang="en-US" dirty="0"/>
          </a:p>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25</a:t>
            </a:fld>
            <a:endParaRPr lang="en-US"/>
          </a:p>
        </p:txBody>
      </p:sp>
    </p:spTree>
    <p:extLst>
      <p:ext uri="{BB962C8B-B14F-4D97-AF65-F5344CB8AC3E}">
        <p14:creationId xmlns:p14="http://schemas.microsoft.com/office/powerpoint/2010/main" val="1994887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of our training is to minimize the error for all training poses with regard to a ground truth ambient occlusion. </a:t>
            </a:r>
          </a:p>
          <a:p>
            <a:r>
              <a:rPr lang="en-US" dirty="0"/>
              <a:t>The parameters we modify during fitting are broken down into the layer they are associated with.</a:t>
            </a:r>
          </a:p>
          <a:p>
            <a:endParaRPr lang="en-US" dirty="0"/>
          </a:p>
          <a:p>
            <a:r>
              <a:rPr lang="en-US" dirty="0"/>
              <a:t>We perform block coordinate descent to minimize the objective function:</a:t>
            </a:r>
          </a:p>
          <a:p>
            <a:r>
              <a:rPr lang="en-US" dirty="0"/>
              <a:t>For a number of iterations, we alternate between updating the parameters for the non-linear and linear layers separately</a:t>
            </a:r>
          </a:p>
          <a:p>
            <a:r>
              <a:rPr lang="en-US" dirty="0"/>
              <a:t>For the non-linear layer, we update the associated parameters using </a:t>
            </a:r>
            <a:r>
              <a:rPr lang="en-US" dirty="0" err="1"/>
              <a:t>Broyden</a:t>
            </a:r>
            <a:r>
              <a:rPr lang="en-US" dirty="0"/>
              <a:t>-Fletcher-Goldfarb-</a:t>
            </a:r>
            <a:r>
              <a:rPr lang="en-US" dirty="0" err="1"/>
              <a:t>Shanno</a:t>
            </a:r>
            <a:r>
              <a:rPr lang="en-US" dirty="0"/>
              <a:t> method.</a:t>
            </a:r>
          </a:p>
          <a:p>
            <a:r>
              <a:rPr lang="en-US" dirty="0"/>
              <a:t>For the linear layer we use constrained least squares to update the weights and biases</a:t>
            </a:r>
          </a:p>
          <a:p>
            <a:endParaRPr lang="en-US" dirty="0"/>
          </a:p>
          <a:p>
            <a:endParaRPr lang="en-US" dirty="0"/>
          </a:p>
          <a:p>
            <a:r>
              <a:rPr lang="en-US" dirty="0"/>
              <a:t>The parameters we optimize for are as follows</a:t>
            </a:r>
          </a:p>
          <a:p>
            <a:r>
              <a:rPr lang="en-US" dirty="0"/>
              <a:t>For the Non-Linear layer, we update rest positions and radii of spheres, rest positions and normals of key points, as well as their skinning weights</a:t>
            </a:r>
          </a:p>
          <a:p>
            <a:r>
              <a:rPr lang="en-US" dirty="0"/>
              <a:t>For the linear layer we optimize the weights and biases for the linear combination of key point shadow onto final vertex ambient occlusion</a:t>
            </a:r>
          </a:p>
          <a:p>
            <a:endParaRPr lang="en-US" dirty="0"/>
          </a:p>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26</a:t>
            </a:fld>
            <a:endParaRPr lang="en-US"/>
          </a:p>
        </p:txBody>
      </p:sp>
    </p:spTree>
    <p:extLst>
      <p:ext uri="{BB962C8B-B14F-4D97-AF65-F5344CB8AC3E}">
        <p14:creationId xmlns:p14="http://schemas.microsoft.com/office/powerpoint/2010/main" val="1034999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non-linear layer we have the sphere parameters</a:t>
            </a:r>
          </a:p>
        </p:txBody>
      </p:sp>
      <p:sp>
        <p:nvSpPr>
          <p:cNvPr id="4" name="Slide Number Placeholder 3"/>
          <p:cNvSpPr>
            <a:spLocks noGrp="1"/>
          </p:cNvSpPr>
          <p:nvPr>
            <p:ph type="sldNum" sz="quarter" idx="5"/>
          </p:nvPr>
        </p:nvSpPr>
        <p:spPr/>
        <p:txBody>
          <a:bodyPr/>
          <a:lstStyle/>
          <a:p>
            <a:fld id="{50D59D30-65EB-46F1-A112-B4781695FC2F}" type="slidenum">
              <a:rPr lang="en-US" smtClean="0"/>
              <a:t>27</a:t>
            </a:fld>
            <a:endParaRPr lang="en-US"/>
          </a:p>
        </p:txBody>
      </p:sp>
    </p:spTree>
    <p:extLst>
      <p:ext uri="{BB962C8B-B14F-4D97-AF65-F5344CB8AC3E}">
        <p14:creationId xmlns:p14="http://schemas.microsoft.com/office/powerpoint/2010/main" val="278740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parameters consist of positions and radii of the spheres</a:t>
            </a:r>
          </a:p>
        </p:txBody>
      </p:sp>
      <p:sp>
        <p:nvSpPr>
          <p:cNvPr id="4" name="Slide Number Placeholder 3"/>
          <p:cNvSpPr>
            <a:spLocks noGrp="1"/>
          </p:cNvSpPr>
          <p:nvPr>
            <p:ph type="sldNum" sz="quarter" idx="5"/>
          </p:nvPr>
        </p:nvSpPr>
        <p:spPr/>
        <p:txBody>
          <a:bodyPr/>
          <a:lstStyle/>
          <a:p>
            <a:fld id="{50D59D30-65EB-46F1-A112-B4781695FC2F}" type="slidenum">
              <a:rPr lang="en-US" smtClean="0"/>
              <a:t>28</a:t>
            </a:fld>
            <a:endParaRPr lang="en-US"/>
          </a:p>
        </p:txBody>
      </p:sp>
    </p:spTree>
    <p:extLst>
      <p:ext uri="{BB962C8B-B14F-4D97-AF65-F5344CB8AC3E}">
        <p14:creationId xmlns:p14="http://schemas.microsoft.com/office/powerpoint/2010/main" val="3407323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for the non-linear layer, we update the key point parameters</a:t>
            </a:r>
          </a:p>
        </p:txBody>
      </p:sp>
      <p:sp>
        <p:nvSpPr>
          <p:cNvPr id="4" name="Slide Number Placeholder 3"/>
          <p:cNvSpPr>
            <a:spLocks noGrp="1"/>
          </p:cNvSpPr>
          <p:nvPr>
            <p:ph type="sldNum" sz="quarter" idx="5"/>
          </p:nvPr>
        </p:nvSpPr>
        <p:spPr/>
        <p:txBody>
          <a:bodyPr/>
          <a:lstStyle/>
          <a:p>
            <a:fld id="{50D59D30-65EB-46F1-A112-B4781695FC2F}" type="slidenum">
              <a:rPr lang="en-US" smtClean="0"/>
              <a:t>29</a:t>
            </a:fld>
            <a:endParaRPr lang="en-US"/>
          </a:p>
        </p:txBody>
      </p:sp>
    </p:spTree>
    <p:extLst>
      <p:ext uri="{BB962C8B-B14F-4D97-AF65-F5344CB8AC3E}">
        <p14:creationId xmlns:p14="http://schemas.microsoft.com/office/powerpoint/2010/main" val="327888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ambient occlusion for any given point in a 3D scene can be defined as it’s exposure to ambient lighting, or in other words the opposite of shadow cast from all other points in the scene.</a:t>
            </a:r>
          </a:p>
          <a:p>
            <a:endParaRPr lang="en-US" dirty="0"/>
          </a:p>
          <a:p>
            <a:r>
              <a:rPr lang="en-US" dirty="0"/>
              <a:t>Note: fig on the right visualizes points (black) cast shadow on red point</a:t>
            </a:r>
          </a:p>
        </p:txBody>
      </p:sp>
      <p:sp>
        <p:nvSpPr>
          <p:cNvPr id="4" name="Slide Number Placeholder 3"/>
          <p:cNvSpPr>
            <a:spLocks noGrp="1"/>
          </p:cNvSpPr>
          <p:nvPr>
            <p:ph type="sldNum" sz="quarter" idx="5"/>
          </p:nvPr>
        </p:nvSpPr>
        <p:spPr/>
        <p:txBody>
          <a:bodyPr/>
          <a:lstStyle/>
          <a:p>
            <a:fld id="{50D59D30-65EB-46F1-A112-B4781695FC2F}" type="slidenum">
              <a:rPr lang="en-US" smtClean="0"/>
              <a:t>3</a:t>
            </a:fld>
            <a:endParaRPr lang="en-US"/>
          </a:p>
        </p:txBody>
      </p:sp>
    </p:spTree>
    <p:extLst>
      <p:ext uri="{BB962C8B-B14F-4D97-AF65-F5344CB8AC3E}">
        <p14:creationId xmlns:p14="http://schemas.microsoft.com/office/powerpoint/2010/main" val="2324176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are, positions, </a:t>
            </a:r>
            <a:r>
              <a:rPr lang="en-US" dirty="0" err="1"/>
              <a:t>normals</a:t>
            </a:r>
            <a:r>
              <a:rPr lang="en-US" dirty="0"/>
              <a:t> and skinning weights. </a:t>
            </a:r>
          </a:p>
        </p:txBody>
      </p:sp>
      <p:sp>
        <p:nvSpPr>
          <p:cNvPr id="4" name="Slide Number Placeholder 3"/>
          <p:cNvSpPr>
            <a:spLocks noGrp="1"/>
          </p:cNvSpPr>
          <p:nvPr>
            <p:ph type="sldNum" sz="quarter" idx="5"/>
          </p:nvPr>
        </p:nvSpPr>
        <p:spPr/>
        <p:txBody>
          <a:bodyPr/>
          <a:lstStyle/>
          <a:p>
            <a:fld id="{50D59D30-65EB-46F1-A112-B4781695FC2F}" type="slidenum">
              <a:rPr lang="en-US" smtClean="0"/>
              <a:t>30</a:t>
            </a:fld>
            <a:endParaRPr lang="en-US"/>
          </a:p>
        </p:txBody>
      </p:sp>
    </p:spTree>
    <p:extLst>
      <p:ext uri="{BB962C8B-B14F-4D97-AF65-F5344CB8AC3E}">
        <p14:creationId xmlns:p14="http://schemas.microsoft.com/office/powerpoint/2010/main" val="1425645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other part of block coordinate descent, we optimize the linear layer using least squares</a:t>
            </a:r>
          </a:p>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31</a:t>
            </a:fld>
            <a:endParaRPr lang="en-US"/>
          </a:p>
        </p:txBody>
      </p:sp>
    </p:spTree>
    <p:extLst>
      <p:ext uri="{BB962C8B-B14F-4D97-AF65-F5344CB8AC3E}">
        <p14:creationId xmlns:p14="http://schemas.microsoft.com/office/powerpoint/2010/main" val="3400018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parameters consist of the weights for how each key point effects each vertex, as well as a local bias</a:t>
            </a:r>
          </a:p>
        </p:txBody>
      </p:sp>
      <p:sp>
        <p:nvSpPr>
          <p:cNvPr id="4" name="Slide Number Placeholder 3"/>
          <p:cNvSpPr>
            <a:spLocks noGrp="1"/>
          </p:cNvSpPr>
          <p:nvPr>
            <p:ph type="sldNum" sz="quarter" idx="5"/>
          </p:nvPr>
        </p:nvSpPr>
        <p:spPr/>
        <p:txBody>
          <a:bodyPr/>
          <a:lstStyle/>
          <a:p>
            <a:fld id="{50D59D30-65EB-46F1-A112-B4781695FC2F}" type="slidenum">
              <a:rPr lang="en-US" smtClean="0"/>
              <a:t>32</a:t>
            </a:fld>
            <a:endParaRPr lang="en-US"/>
          </a:p>
        </p:txBody>
      </p:sp>
    </p:spTree>
    <p:extLst>
      <p:ext uri="{BB962C8B-B14F-4D97-AF65-F5344CB8AC3E}">
        <p14:creationId xmlns:p14="http://schemas.microsoft.com/office/powerpoint/2010/main" val="1213104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quadratic convergence rate of BFGS, our use of block coordinate descent allows us to perform further optimization of our training process.</a:t>
            </a:r>
          </a:p>
          <a:p>
            <a:r>
              <a:rPr lang="en-US" dirty="0"/>
              <a:t>When performing the update for the relevant layer, block coordinate descent allows us to fix the parameters of the other layer, which means we can precompute these parameters.</a:t>
            </a:r>
          </a:p>
          <a:p>
            <a:r>
              <a:rPr lang="en-US" dirty="0"/>
              <a:t>In our case, this precomputation allowed for a speedup of 2 orders of magnitude</a:t>
            </a:r>
          </a:p>
        </p:txBody>
      </p:sp>
      <p:sp>
        <p:nvSpPr>
          <p:cNvPr id="4" name="Slide Number Placeholder 3"/>
          <p:cNvSpPr>
            <a:spLocks noGrp="1"/>
          </p:cNvSpPr>
          <p:nvPr>
            <p:ph type="sldNum" sz="quarter" idx="5"/>
          </p:nvPr>
        </p:nvSpPr>
        <p:spPr/>
        <p:txBody>
          <a:bodyPr/>
          <a:lstStyle/>
          <a:p>
            <a:fld id="{50D59D30-65EB-46F1-A112-B4781695FC2F}" type="slidenum">
              <a:rPr lang="en-US" smtClean="0"/>
              <a:t>33</a:t>
            </a:fld>
            <a:endParaRPr lang="en-US"/>
          </a:p>
        </p:txBody>
      </p:sp>
    </p:spTree>
    <p:extLst>
      <p:ext uri="{BB962C8B-B14F-4D97-AF65-F5344CB8AC3E}">
        <p14:creationId xmlns:p14="http://schemas.microsoft.com/office/powerpoint/2010/main" val="1350096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first comparisons are related to different types of techniques. On top you can see the static baked AO, which cannot update when the pose changes. This is opposed to the most commonly used real time technique in screen space ambient occlusion. On the bottom we see our method as well as the ground truth ray traced ambient occlusion.</a:t>
            </a:r>
          </a:p>
        </p:txBody>
      </p:sp>
      <p:sp>
        <p:nvSpPr>
          <p:cNvPr id="4" name="Slide Number Placeholder 3"/>
          <p:cNvSpPr>
            <a:spLocks noGrp="1"/>
          </p:cNvSpPr>
          <p:nvPr>
            <p:ph type="sldNum" sz="quarter" idx="5"/>
          </p:nvPr>
        </p:nvSpPr>
        <p:spPr/>
        <p:txBody>
          <a:bodyPr/>
          <a:lstStyle/>
          <a:p>
            <a:fld id="{50D59D30-65EB-46F1-A112-B4781695FC2F}" type="slidenum">
              <a:rPr lang="en-US" smtClean="0"/>
              <a:t>34</a:t>
            </a:fld>
            <a:endParaRPr lang="en-US"/>
          </a:p>
        </p:txBody>
      </p:sp>
    </p:spTree>
    <p:extLst>
      <p:ext uri="{BB962C8B-B14F-4D97-AF65-F5344CB8AC3E}">
        <p14:creationId xmlns:p14="http://schemas.microsoft.com/office/powerpoint/2010/main" val="3712313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comparisons with other object space techniques. In these examples the runtime poses are the same as the poses in the training data.</a:t>
            </a:r>
          </a:p>
        </p:txBody>
      </p:sp>
      <p:sp>
        <p:nvSpPr>
          <p:cNvPr id="4" name="Slide Number Placeholder 3"/>
          <p:cNvSpPr>
            <a:spLocks noGrp="1"/>
          </p:cNvSpPr>
          <p:nvPr>
            <p:ph type="sldNum" sz="quarter" idx="5"/>
          </p:nvPr>
        </p:nvSpPr>
        <p:spPr/>
        <p:txBody>
          <a:bodyPr/>
          <a:lstStyle/>
          <a:p>
            <a:fld id="{50D59D30-65EB-46F1-A112-B4781695FC2F}" type="slidenum">
              <a:rPr lang="en-US" smtClean="0"/>
              <a:t>35</a:t>
            </a:fld>
            <a:endParaRPr lang="en-US"/>
          </a:p>
        </p:txBody>
      </p:sp>
    </p:spTree>
    <p:extLst>
      <p:ext uri="{BB962C8B-B14F-4D97-AF65-F5344CB8AC3E}">
        <p14:creationId xmlns:p14="http://schemas.microsoft.com/office/powerpoint/2010/main" val="1148678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we can see the error visualized compared to the ground truth data.</a:t>
            </a:r>
          </a:p>
        </p:txBody>
      </p:sp>
      <p:sp>
        <p:nvSpPr>
          <p:cNvPr id="4" name="Slide Number Placeholder 3"/>
          <p:cNvSpPr>
            <a:spLocks noGrp="1"/>
          </p:cNvSpPr>
          <p:nvPr>
            <p:ph type="sldNum" sz="quarter" idx="5"/>
          </p:nvPr>
        </p:nvSpPr>
        <p:spPr/>
        <p:txBody>
          <a:bodyPr/>
          <a:lstStyle/>
          <a:p>
            <a:fld id="{50D59D30-65EB-46F1-A112-B4781695FC2F}" type="slidenum">
              <a:rPr lang="en-US" smtClean="0"/>
              <a:t>36</a:t>
            </a:fld>
            <a:endParaRPr lang="en-US"/>
          </a:p>
        </p:txBody>
      </p:sp>
    </p:spTree>
    <p:extLst>
      <p:ext uri="{BB962C8B-B14F-4D97-AF65-F5344CB8AC3E}">
        <p14:creationId xmlns:p14="http://schemas.microsoft.com/office/powerpoint/2010/main" val="3235253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talk more about the differences here.</a:t>
            </a:r>
          </a:p>
          <a:p>
            <a:endParaRPr lang="en-US" dirty="0"/>
          </a:p>
          <a:p>
            <a:r>
              <a:rPr lang="en-US" dirty="0"/>
              <a:t>In these examples we show how well the method handles generalization, that is to say the poses are different from the training data. We can see in this case our model can still closely match the ground truth data.</a:t>
            </a:r>
          </a:p>
        </p:txBody>
      </p:sp>
      <p:sp>
        <p:nvSpPr>
          <p:cNvPr id="4" name="Slide Number Placeholder 3"/>
          <p:cNvSpPr>
            <a:spLocks noGrp="1"/>
          </p:cNvSpPr>
          <p:nvPr>
            <p:ph type="sldNum" sz="quarter" idx="5"/>
          </p:nvPr>
        </p:nvSpPr>
        <p:spPr/>
        <p:txBody>
          <a:bodyPr/>
          <a:lstStyle/>
          <a:p>
            <a:fld id="{50D59D30-65EB-46F1-A112-B4781695FC2F}" type="slidenum">
              <a:rPr lang="en-US" smtClean="0"/>
              <a:t>37</a:t>
            </a:fld>
            <a:endParaRPr lang="en-US"/>
          </a:p>
        </p:txBody>
      </p:sp>
    </p:spTree>
    <p:extLst>
      <p:ext uri="{BB962C8B-B14F-4D97-AF65-F5344CB8AC3E}">
        <p14:creationId xmlns:p14="http://schemas.microsoft.com/office/powerpoint/2010/main" val="275917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that the error compared is higher on all models for this generalized case</a:t>
            </a:r>
          </a:p>
        </p:txBody>
      </p:sp>
      <p:sp>
        <p:nvSpPr>
          <p:cNvPr id="4" name="Slide Number Placeholder 3"/>
          <p:cNvSpPr>
            <a:spLocks noGrp="1"/>
          </p:cNvSpPr>
          <p:nvPr>
            <p:ph type="sldNum" sz="quarter" idx="5"/>
          </p:nvPr>
        </p:nvSpPr>
        <p:spPr/>
        <p:txBody>
          <a:bodyPr/>
          <a:lstStyle/>
          <a:p>
            <a:fld id="{50D59D30-65EB-46F1-A112-B4781695FC2F}" type="slidenum">
              <a:rPr lang="en-US" smtClean="0"/>
              <a:t>38</a:t>
            </a:fld>
            <a:endParaRPr lang="en-US"/>
          </a:p>
        </p:txBody>
      </p:sp>
    </p:spTree>
    <p:extLst>
      <p:ext uri="{BB962C8B-B14F-4D97-AF65-F5344CB8AC3E}">
        <p14:creationId xmlns:p14="http://schemas.microsoft.com/office/powerpoint/2010/main" val="276897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Interpretability also allows us to case occlusion onto the character, with high quality, from any proxy sphere. This allows us to for example very easily add an occlusion term cast by the ground by attaching a proxy sphere that is always below the ground.</a:t>
            </a:r>
          </a:p>
          <a:p>
            <a:endParaRPr lang="en-US" dirty="0"/>
          </a:p>
          <a:p>
            <a:r>
              <a:rPr lang="en-US" dirty="0"/>
              <a:t>IMPORTANT NOTE, SHOULD MENTION: Can be done very quick, thanks to the Interpretability of our model.</a:t>
            </a:r>
          </a:p>
          <a:p>
            <a:r>
              <a:rPr lang="en-US" dirty="0"/>
              <a:t>Manually add a proxy sphere and connect x-y translation to root bone of the character.</a:t>
            </a:r>
          </a:p>
        </p:txBody>
      </p:sp>
      <p:sp>
        <p:nvSpPr>
          <p:cNvPr id="4" name="Slide Number Placeholder 3"/>
          <p:cNvSpPr>
            <a:spLocks noGrp="1"/>
          </p:cNvSpPr>
          <p:nvPr>
            <p:ph type="sldNum" sz="quarter" idx="5"/>
          </p:nvPr>
        </p:nvSpPr>
        <p:spPr/>
        <p:txBody>
          <a:bodyPr/>
          <a:lstStyle/>
          <a:p>
            <a:fld id="{50D59D30-65EB-46F1-A112-B4781695FC2F}" type="slidenum">
              <a:rPr lang="en-US" smtClean="0"/>
              <a:t>39</a:t>
            </a:fld>
            <a:endParaRPr lang="en-US"/>
          </a:p>
        </p:txBody>
      </p:sp>
    </p:spTree>
    <p:extLst>
      <p:ext uri="{BB962C8B-B14F-4D97-AF65-F5344CB8AC3E}">
        <p14:creationId xmlns:p14="http://schemas.microsoft.com/office/powerpoint/2010/main" val="7449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done correctly this is an expensive problem to solve. Essentially for every given point in the scene, you need to know how occluded it is by all the other points.</a:t>
            </a:r>
          </a:p>
        </p:txBody>
      </p:sp>
      <p:sp>
        <p:nvSpPr>
          <p:cNvPr id="4" name="Slide Number Placeholder 3"/>
          <p:cNvSpPr>
            <a:spLocks noGrp="1"/>
          </p:cNvSpPr>
          <p:nvPr>
            <p:ph type="sldNum" sz="quarter" idx="5"/>
          </p:nvPr>
        </p:nvSpPr>
        <p:spPr/>
        <p:txBody>
          <a:bodyPr/>
          <a:lstStyle/>
          <a:p>
            <a:fld id="{50D59D30-65EB-46F1-A112-B4781695FC2F}" type="slidenum">
              <a:rPr lang="en-US" smtClean="0"/>
              <a:t>4</a:t>
            </a:fld>
            <a:endParaRPr lang="en-US"/>
          </a:p>
        </p:txBody>
      </p:sp>
    </p:spTree>
    <p:extLst>
      <p:ext uri="{BB962C8B-B14F-4D97-AF65-F5344CB8AC3E}">
        <p14:creationId xmlns:p14="http://schemas.microsoft.com/office/powerpoint/2010/main" val="3106901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good interpretability of our model. We only train the model on individual characters, with no knowledge of interaction with other characters or objects. By connecting the proxy spheres of one character to the other, we can allow for ambient occlusion interaction. The system is robust enough to handle this in an agreeable way even though this interaction is not part of the training set.</a:t>
            </a:r>
          </a:p>
          <a:p>
            <a:endParaRPr lang="en-US" dirty="0"/>
          </a:p>
          <a:p>
            <a:r>
              <a:rPr lang="en-US" dirty="0"/>
              <a:t>Another example of Interpretability:</a:t>
            </a:r>
          </a:p>
          <a:p>
            <a:r>
              <a:rPr lang="en-US" dirty="0"/>
              <a:t>Train independent models for each character, connect proxy spheres to create shadow casting between characters.</a:t>
            </a:r>
          </a:p>
        </p:txBody>
      </p:sp>
      <p:sp>
        <p:nvSpPr>
          <p:cNvPr id="4" name="Slide Number Placeholder 3"/>
          <p:cNvSpPr>
            <a:spLocks noGrp="1"/>
          </p:cNvSpPr>
          <p:nvPr>
            <p:ph type="sldNum" sz="quarter" idx="5"/>
          </p:nvPr>
        </p:nvSpPr>
        <p:spPr/>
        <p:txBody>
          <a:bodyPr/>
          <a:lstStyle/>
          <a:p>
            <a:fld id="{50D59D30-65EB-46F1-A112-B4781695FC2F}" type="slidenum">
              <a:rPr lang="en-US" smtClean="0"/>
              <a:t>40</a:t>
            </a:fld>
            <a:endParaRPr lang="en-US"/>
          </a:p>
        </p:txBody>
      </p:sp>
    </p:spTree>
    <p:extLst>
      <p:ext uri="{BB962C8B-B14F-4D97-AF65-F5344CB8AC3E}">
        <p14:creationId xmlns:p14="http://schemas.microsoft.com/office/powerpoint/2010/main" val="3703748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As an example of the real-time aspects of this model, we have a scene here with one hundred characters, where the nearest characters all cast occlusion onto each other. We can see that the characters that are more closely bunched up receive more general occlusion than the ones that are spaced out further. In this example the linear layer is computed on the GPU, however the non-linear layer is calculated on the CPU. Most of the frame time is taken up by this CPU calculation of the non-linear layer, so if this was moved to the GPU we predict things would be quite a bit faster.</a:t>
            </a:r>
          </a:p>
          <a:p>
            <a:pPr marL="174708" indent="-174708">
              <a:buFontTx/>
              <a:buChar char="-"/>
            </a:pPr>
            <a:endParaRPr lang="en-US" dirty="0"/>
          </a:p>
          <a:p>
            <a:pPr marL="174708" indent="-174708">
              <a:buFontTx/>
              <a:buChar char="-"/>
            </a:pPr>
            <a:r>
              <a:rPr lang="en-US" dirty="0"/>
              <a:t>100 characters</a:t>
            </a:r>
          </a:p>
          <a:p>
            <a:pPr marL="174708" indent="-174708">
              <a:buFontTx/>
              <a:buChar char="-"/>
            </a:pPr>
            <a:r>
              <a:rPr lang="en-US" dirty="0"/>
              <a:t>AO for each character casted from itself and 4 neighbors</a:t>
            </a:r>
          </a:p>
          <a:p>
            <a:pPr marL="174708" indent="-174708">
              <a:buFontTx/>
              <a:buChar char="-"/>
            </a:pPr>
            <a:r>
              <a:rPr lang="en-US" dirty="0"/>
              <a:t>AO effect on near characters </a:t>
            </a:r>
            <a:r>
              <a:rPr lang="en-US" dirty="0" err="1"/>
              <a:t>v.s</a:t>
            </a:r>
            <a:r>
              <a:rPr lang="en-US" dirty="0"/>
              <a:t>. distant characters</a:t>
            </a:r>
          </a:p>
        </p:txBody>
      </p:sp>
      <p:sp>
        <p:nvSpPr>
          <p:cNvPr id="4" name="Slide Number Placeholder 3"/>
          <p:cNvSpPr>
            <a:spLocks noGrp="1"/>
          </p:cNvSpPr>
          <p:nvPr>
            <p:ph type="sldNum" sz="quarter" idx="5"/>
          </p:nvPr>
        </p:nvSpPr>
        <p:spPr/>
        <p:txBody>
          <a:bodyPr/>
          <a:lstStyle/>
          <a:p>
            <a:fld id="{50D59D30-65EB-46F1-A112-B4781695FC2F}" type="slidenum">
              <a:rPr lang="en-US" smtClean="0"/>
              <a:t>41</a:t>
            </a:fld>
            <a:endParaRPr lang="en-US"/>
          </a:p>
        </p:txBody>
      </p:sp>
    </p:spTree>
    <p:extLst>
      <p:ext uri="{BB962C8B-B14F-4D97-AF65-F5344CB8AC3E}">
        <p14:creationId xmlns:p14="http://schemas.microsoft.com/office/powerpoint/2010/main" val="2111378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42</a:t>
            </a:fld>
            <a:endParaRPr lang="en-US"/>
          </a:p>
        </p:txBody>
      </p:sp>
    </p:spTree>
    <p:extLst>
      <p:ext uri="{BB962C8B-B14F-4D97-AF65-F5344CB8AC3E}">
        <p14:creationId xmlns:p14="http://schemas.microsoft.com/office/powerpoint/2010/main" val="80149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59D30-65EB-46F1-A112-B4781695FC2F}" type="slidenum">
              <a:rPr lang="en-US" smtClean="0"/>
              <a:t>43</a:t>
            </a:fld>
            <a:endParaRPr lang="en-US"/>
          </a:p>
        </p:txBody>
      </p:sp>
    </p:spTree>
    <p:extLst>
      <p:ext uri="{BB962C8B-B14F-4D97-AF65-F5344CB8AC3E}">
        <p14:creationId xmlns:p14="http://schemas.microsoft.com/office/powerpoint/2010/main" val="671684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45</a:t>
            </a:fld>
            <a:endParaRPr lang="en-US"/>
          </a:p>
        </p:txBody>
      </p:sp>
    </p:spTree>
    <p:extLst>
      <p:ext uri="{BB962C8B-B14F-4D97-AF65-F5344CB8AC3E}">
        <p14:creationId xmlns:p14="http://schemas.microsoft.com/office/powerpoint/2010/main" val="730540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59D30-65EB-46F1-A112-B4781695FC2F}" type="slidenum">
              <a:rPr lang="en-US" smtClean="0"/>
              <a:t>46</a:t>
            </a:fld>
            <a:endParaRPr lang="en-US"/>
          </a:p>
        </p:txBody>
      </p:sp>
    </p:spTree>
    <p:extLst>
      <p:ext uri="{BB962C8B-B14F-4D97-AF65-F5344CB8AC3E}">
        <p14:creationId xmlns:p14="http://schemas.microsoft.com/office/powerpoint/2010/main" val="3480113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59D30-65EB-46F1-A112-B4781695FC2F}" type="slidenum">
              <a:rPr lang="en-US" smtClean="0"/>
              <a:t>47</a:t>
            </a:fld>
            <a:endParaRPr lang="en-US"/>
          </a:p>
        </p:txBody>
      </p:sp>
    </p:spTree>
    <p:extLst>
      <p:ext uri="{BB962C8B-B14F-4D97-AF65-F5344CB8AC3E}">
        <p14:creationId xmlns:p14="http://schemas.microsoft.com/office/powerpoint/2010/main" val="2090166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59D30-65EB-46F1-A112-B4781695FC2F}" type="slidenum">
              <a:rPr lang="en-US" smtClean="0"/>
              <a:t>48</a:t>
            </a:fld>
            <a:endParaRPr lang="en-US"/>
          </a:p>
        </p:txBody>
      </p:sp>
    </p:spTree>
    <p:extLst>
      <p:ext uri="{BB962C8B-B14F-4D97-AF65-F5344CB8AC3E}">
        <p14:creationId xmlns:p14="http://schemas.microsoft.com/office/powerpoint/2010/main" val="4046690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59D30-65EB-46F1-A112-B4781695FC2F}" type="slidenum">
              <a:rPr lang="en-US" smtClean="0"/>
              <a:t>49</a:t>
            </a:fld>
            <a:endParaRPr lang="en-US"/>
          </a:p>
        </p:txBody>
      </p:sp>
    </p:spTree>
    <p:extLst>
      <p:ext uri="{BB962C8B-B14F-4D97-AF65-F5344CB8AC3E}">
        <p14:creationId xmlns:p14="http://schemas.microsoft.com/office/powerpoint/2010/main" val="3671979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quadratic convergence rate of BFGS, our use of block coordinate descent allows us to perform further optimization of our training process.</a:t>
            </a:r>
          </a:p>
          <a:p>
            <a:r>
              <a:rPr lang="en-US" dirty="0"/>
              <a:t>When performing the update for the relevant layer, block coordinate descent allows us to fix the parameters of the other layer, which means we can precompute these parameters.</a:t>
            </a:r>
          </a:p>
          <a:p>
            <a:r>
              <a:rPr lang="en-US" dirty="0"/>
              <a:t>In our case, this precomputation allowed for a speedup of 2 orders of magnitude</a:t>
            </a:r>
          </a:p>
        </p:txBody>
      </p:sp>
      <p:sp>
        <p:nvSpPr>
          <p:cNvPr id="4" name="Slide Number Placeholder 3"/>
          <p:cNvSpPr>
            <a:spLocks noGrp="1"/>
          </p:cNvSpPr>
          <p:nvPr>
            <p:ph type="sldNum" sz="quarter" idx="5"/>
          </p:nvPr>
        </p:nvSpPr>
        <p:spPr/>
        <p:txBody>
          <a:bodyPr/>
          <a:lstStyle/>
          <a:p>
            <a:fld id="{50D59D30-65EB-46F1-A112-B4781695FC2F}" type="slidenum">
              <a:rPr lang="en-US" smtClean="0"/>
              <a:t>50</a:t>
            </a:fld>
            <a:endParaRPr lang="en-US"/>
          </a:p>
        </p:txBody>
      </p:sp>
    </p:spTree>
    <p:extLst>
      <p:ext uri="{BB962C8B-B14F-4D97-AF65-F5344CB8AC3E}">
        <p14:creationId xmlns:p14="http://schemas.microsoft.com/office/powerpoint/2010/main" val="188968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Precomputed ambient occlusion has existed for quite some time. This can provide a high quality occlusion term, stored in for example textures, or per vertex of polygonal objects. However, since it’s baked, it can’t change in runtime, and as such does not work for dynamic objects or animated characters, and does not change depending on changes in the scene.</a:t>
            </a:r>
          </a:p>
          <a:p>
            <a:endParaRPr lang="en-US" dirty="0"/>
          </a:p>
          <a:p>
            <a:r>
              <a:rPr lang="en-US" dirty="0"/>
              <a:t>S. Zhukov, A. </a:t>
            </a:r>
            <a:r>
              <a:rPr lang="en-US" dirty="0" err="1"/>
              <a:t>Iones</a:t>
            </a:r>
            <a:r>
              <a:rPr lang="en-US" dirty="0"/>
              <a:t>, and G. </a:t>
            </a:r>
            <a:r>
              <a:rPr lang="en-US" dirty="0" err="1"/>
              <a:t>Kronin</a:t>
            </a:r>
            <a:r>
              <a:rPr lang="en-US" dirty="0"/>
              <a:t>. 1998. An ambient light illumination model. In Rendering Techniques ’98. 45–55.</a:t>
            </a:r>
          </a:p>
          <a:p>
            <a:r>
              <a:rPr lang="en-US" dirty="0" err="1"/>
              <a:t>Ladislav</a:t>
            </a:r>
            <a:r>
              <a:rPr lang="en-US" dirty="0"/>
              <a:t> </a:t>
            </a:r>
            <a:r>
              <a:rPr lang="en-US" dirty="0" err="1"/>
              <a:t>Kavan</a:t>
            </a:r>
            <a:r>
              <a:rPr lang="en-US" dirty="0"/>
              <a:t>, Adam W. </a:t>
            </a:r>
            <a:r>
              <a:rPr lang="en-US" dirty="0" err="1"/>
              <a:t>Bargteil</a:t>
            </a:r>
            <a:r>
              <a:rPr lang="en-US" dirty="0"/>
              <a:t>, and Peter-Pike Sloan. 2011. Least Squares Vertex Baking. In Proceedings of the 22nd </a:t>
            </a:r>
            <a:r>
              <a:rPr lang="en-US" dirty="0" err="1"/>
              <a:t>Eurographics</a:t>
            </a:r>
            <a:r>
              <a:rPr lang="en-US" dirty="0"/>
              <a:t> Conference on Rendering (EGSR ’11). 1319–1326.</a:t>
            </a:r>
          </a:p>
          <a:p>
            <a:r>
              <a:rPr lang="en-US" dirty="0"/>
              <a:t>Peter-Pike Sloan, Jason </a:t>
            </a:r>
            <a:r>
              <a:rPr lang="en-US" dirty="0" err="1"/>
              <a:t>Tranchida</a:t>
            </a:r>
            <a:r>
              <a:rPr lang="en-US" dirty="0"/>
              <a:t>, Hao Chen, and </a:t>
            </a:r>
            <a:r>
              <a:rPr lang="en-US" dirty="0" err="1"/>
              <a:t>Ladislav</a:t>
            </a:r>
            <a:r>
              <a:rPr lang="en-US" dirty="0"/>
              <a:t> </a:t>
            </a:r>
            <a:r>
              <a:rPr lang="en-US" dirty="0" err="1"/>
              <a:t>Kavan</a:t>
            </a:r>
            <a:r>
              <a:rPr lang="en-US" dirty="0"/>
              <a:t>. 2013. Ambient </a:t>
            </a:r>
            <a:r>
              <a:rPr lang="en-US" dirty="0" err="1"/>
              <a:t>obscurance</a:t>
            </a:r>
            <a:r>
              <a:rPr lang="en-US" dirty="0"/>
              <a:t> baking on the GPU. In </a:t>
            </a:r>
            <a:r>
              <a:rPr lang="en-US" i="1" dirty="0"/>
              <a:t>SIGGRAPH Asia 2013 Technical Briefs</a:t>
            </a:r>
            <a:r>
              <a:rPr lang="en-US" dirty="0"/>
              <a:t> (SA '13).</a:t>
            </a:r>
          </a:p>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5</a:t>
            </a:fld>
            <a:endParaRPr lang="en-US"/>
          </a:p>
        </p:txBody>
      </p:sp>
    </p:spTree>
    <p:extLst>
      <p:ext uri="{BB962C8B-B14F-4D97-AF65-F5344CB8AC3E}">
        <p14:creationId xmlns:p14="http://schemas.microsoft.com/office/powerpoint/2010/main" val="1160671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59D30-65EB-46F1-A112-B4781695FC2F}" type="slidenum">
              <a:rPr lang="en-US" smtClean="0"/>
              <a:t>51</a:t>
            </a:fld>
            <a:endParaRPr lang="en-US"/>
          </a:p>
        </p:txBody>
      </p:sp>
    </p:spTree>
    <p:extLst>
      <p:ext uri="{BB962C8B-B14F-4D97-AF65-F5344CB8AC3E}">
        <p14:creationId xmlns:p14="http://schemas.microsoft.com/office/powerpoint/2010/main" val="2814798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59D30-65EB-46F1-A112-B4781695FC2F}" type="slidenum">
              <a:rPr lang="en-US" smtClean="0"/>
              <a:t>52</a:t>
            </a:fld>
            <a:endParaRPr lang="en-US"/>
          </a:p>
        </p:txBody>
      </p:sp>
    </p:spTree>
    <p:extLst>
      <p:ext uri="{BB962C8B-B14F-4D97-AF65-F5344CB8AC3E}">
        <p14:creationId xmlns:p14="http://schemas.microsoft.com/office/powerpoint/2010/main" val="1462337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59D30-65EB-46F1-A112-B4781695FC2F}" type="slidenum">
              <a:rPr lang="en-US" smtClean="0"/>
              <a:t>53</a:t>
            </a:fld>
            <a:endParaRPr lang="en-US"/>
          </a:p>
        </p:txBody>
      </p:sp>
    </p:spTree>
    <p:extLst>
      <p:ext uri="{BB962C8B-B14F-4D97-AF65-F5344CB8AC3E}">
        <p14:creationId xmlns:p14="http://schemas.microsoft.com/office/powerpoint/2010/main" val="4212722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54</a:t>
            </a:fld>
            <a:endParaRPr lang="en-US"/>
          </a:p>
        </p:txBody>
      </p:sp>
    </p:spTree>
    <p:extLst>
      <p:ext uri="{BB962C8B-B14F-4D97-AF65-F5344CB8AC3E}">
        <p14:creationId xmlns:p14="http://schemas.microsoft.com/office/powerpoint/2010/main" val="3893213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55</a:t>
            </a:fld>
            <a:endParaRPr lang="en-US"/>
          </a:p>
        </p:txBody>
      </p:sp>
    </p:spTree>
    <p:extLst>
      <p:ext uri="{BB962C8B-B14F-4D97-AF65-F5344CB8AC3E}">
        <p14:creationId xmlns:p14="http://schemas.microsoft.com/office/powerpoint/2010/main" val="16458125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56</a:t>
            </a:fld>
            <a:endParaRPr lang="en-US"/>
          </a:p>
        </p:txBody>
      </p:sp>
    </p:spTree>
    <p:extLst>
      <p:ext uri="{BB962C8B-B14F-4D97-AF65-F5344CB8AC3E}">
        <p14:creationId xmlns:p14="http://schemas.microsoft.com/office/powerpoint/2010/main" val="4144627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57</a:t>
            </a:fld>
            <a:endParaRPr lang="en-US"/>
          </a:p>
        </p:txBody>
      </p:sp>
    </p:spTree>
    <p:extLst>
      <p:ext uri="{BB962C8B-B14F-4D97-AF65-F5344CB8AC3E}">
        <p14:creationId xmlns:p14="http://schemas.microsoft.com/office/powerpoint/2010/main" val="225829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a commonly used approach for games is real time screen space ambient occlusion. There are many different approaches to this, and work continues to improve quality. However, screen space ambient occlusion has a handicap in that has a lack of information to work with, it can only infer occlusion from what is visible on screen. This means that even for the state of the art methods, assumptions have to be made, and often those assumptions are incorrect.</a:t>
            </a:r>
          </a:p>
          <a:p>
            <a:endParaRPr lang="en-US" dirty="0"/>
          </a:p>
          <a:p>
            <a:r>
              <a:rPr lang="en-US" dirty="0"/>
              <a:t>Martin </a:t>
            </a:r>
            <a:r>
              <a:rPr lang="en-US" dirty="0" err="1"/>
              <a:t>Mittring</a:t>
            </a:r>
            <a:r>
              <a:rPr lang="en-US" dirty="0"/>
              <a:t>. 2007. Finding Next Gen: CryEngine 2. In ACM SIGGRAPH 2007 Courses (SIGGRAPH ’07). 97–121.</a:t>
            </a:r>
          </a:p>
          <a:p>
            <a:r>
              <a:rPr lang="en-US" dirty="0"/>
              <a:t>Tobias </a:t>
            </a:r>
            <a:r>
              <a:rPr lang="en-US" dirty="0" err="1"/>
              <a:t>Ritschel</a:t>
            </a:r>
            <a:r>
              <a:rPr lang="en-US" dirty="0"/>
              <a:t>, Thorsten Grosch, and Hans-Peter Seidel. 2009. Approximating dynamic global illumination in image space. In </a:t>
            </a:r>
            <a:r>
              <a:rPr lang="en-US" i="1" dirty="0"/>
              <a:t>Proceedings of the 2009 symposium on Interactive 3D graphics and games</a:t>
            </a:r>
            <a:r>
              <a:rPr lang="en-US" dirty="0"/>
              <a:t> (I3D '09).</a:t>
            </a:r>
          </a:p>
          <a:p>
            <a:r>
              <a:rPr lang="en-US" dirty="0"/>
              <a:t>Louis </a:t>
            </a:r>
            <a:r>
              <a:rPr lang="en-US" dirty="0" err="1"/>
              <a:t>Bavoil</a:t>
            </a:r>
            <a:r>
              <a:rPr lang="en-US" dirty="0"/>
              <a:t>, Miguel </a:t>
            </a:r>
            <a:r>
              <a:rPr lang="en-US" dirty="0" err="1"/>
              <a:t>Sainz</a:t>
            </a:r>
            <a:r>
              <a:rPr lang="en-US" dirty="0"/>
              <a:t>, and </a:t>
            </a:r>
            <a:r>
              <a:rPr lang="en-US" dirty="0" err="1"/>
              <a:t>Rouslan</a:t>
            </a:r>
            <a:r>
              <a:rPr lang="en-US" dirty="0"/>
              <a:t> Dimitrov. 2008. Image-space horizon-based ambient occlusion. In </a:t>
            </a:r>
            <a:r>
              <a:rPr lang="en-US" i="1" dirty="0"/>
              <a:t>ACM SIGGRAPH 2008 talks</a:t>
            </a:r>
            <a:r>
              <a:rPr lang="en-US" dirty="0"/>
              <a:t> (SIGGRAPH '08). ACM, New York, NY, USA, Article 22</a:t>
            </a:r>
          </a:p>
          <a:p>
            <a:endParaRPr lang="en-US" dirty="0"/>
          </a:p>
          <a:p>
            <a:r>
              <a:rPr lang="en-US" dirty="0"/>
              <a:t>NOTE: bottom right corner was rendered with Maya’s SSAO.</a:t>
            </a:r>
          </a:p>
          <a:p>
            <a:r>
              <a:rPr lang="en-US" dirty="0"/>
              <a:t>In contrast, a commonly used approach for games is real time screen space ambient occlusion. There are many different approaches to this, and continued work has continued to improve the quality of the results. However, screen space AO inherently has a lack of information to work with. It can only know what’s on screen. This not only presents problems where geometry that is outside of the view frustum should cast occlusion, but the algorithms also has to make guesses when geometry is within the frustum, but occluded from the camera. Depending on the technique the screen space search radius can present a situation where a compromise needs to be reached between performance and quality.</a:t>
            </a:r>
          </a:p>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6</a:t>
            </a:fld>
            <a:endParaRPr lang="en-US"/>
          </a:p>
        </p:txBody>
      </p:sp>
    </p:spTree>
    <p:extLst>
      <p:ext uri="{BB962C8B-B14F-4D97-AF65-F5344CB8AC3E}">
        <p14:creationId xmlns:p14="http://schemas.microsoft.com/office/powerpoint/2010/main" val="3726431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solutions suitable for dynamic geometry, and characters in particular, are object space solutions. The previous work in this area generally focuses on using regression for an accurate object space solution for Ambient Occlusion. These models use regression to train parameters using some form of high quality Ambient Occlusion as ground truth. This allows for a fast and accurate runtime model. The previous work in this area works well for matching ground truth for poses that are in the training set, and as such can be seen as a form of data compression, but they do not generalize well. Our model is an approach in this category.</a:t>
            </a:r>
          </a:p>
          <a:p>
            <a:endParaRPr lang="en-US" dirty="0"/>
          </a:p>
          <a:p>
            <a:r>
              <a:rPr lang="en-US" dirty="0"/>
              <a:t>Note: these works only focused on character but not general dynamic scenes.</a:t>
            </a:r>
          </a:p>
          <a:p>
            <a:r>
              <a:rPr lang="en-US" dirty="0"/>
              <a:t>However, characters make up most of dynamic scenes so the solutions are still useful.</a:t>
            </a:r>
          </a:p>
          <a:p>
            <a:r>
              <a:rPr lang="en-US" dirty="0"/>
              <a:t>Our work also focus on the same thing.</a:t>
            </a:r>
          </a:p>
          <a:p>
            <a:r>
              <a:rPr lang="en-US" dirty="0"/>
              <a:t>Generalization is the key limitation of these works.</a:t>
            </a:r>
          </a:p>
          <a:p>
            <a:endParaRPr lang="en-US" dirty="0"/>
          </a:p>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7</a:t>
            </a:fld>
            <a:endParaRPr lang="en-US"/>
          </a:p>
        </p:txBody>
      </p:sp>
    </p:spTree>
    <p:extLst>
      <p:ext uri="{BB962C8B-B14F-4D97-AF65-F5344CB8AC3E}">
        <p14:creationId xmlns:p14="http://schemas.microsoft.com/office/powerpoint/2010/main" val="332143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is a data driven approach, and includes a fully automated training setup. </a:t>
            </a:r>
          </a:p>
          <a:p>
            <a:r>
              <a:rPr lang="en-US" dirty="0"/>
              <a:t>It is a Bi-level object space approach which produces high quality global effects.</a:t>
            </a:r>
          </a:p>
          <a:p>
            <a:r>
              <a:rPr lang="en-US" dirty="0"/>
              <a:t>It’s a skinning-like model, which lends itself to fast, simple and GPU friendly implementation. </a:t>
            </a:r>
          </a:p>
          <a:p>
            <a:r>
              <a:rPr lang="en-US" dirty="0"/>
              <a:t>It handles poses well that are not in the training set, and it’s interpretability allow for modes of operation that have not been seen during training, such as character to character interaction and ground-character interaction.</a:t>
            </a:r>
          </a:p>
          <a:p>
            <a:endParaRPr lang="en-US" dirty="0"/>
          </a:p>
        </p:txBody>
      </p:sp>
      <p:sp>
        <p:nvSpPr>
          <p:cNvPr id="4" name="Slide Number Placeholder 3"/>
          <p:cNvSpPr>
            <a:spLocks noGrp="1"/>
          </p:cNvSpPr>
          <p:nvPr>
            <p:ph type="sldNum" sz="quarter" idx="5"/>
          </p:nvPr>
        </p:nvSpPr>
        <p:spPr/>
        <p:txBody>
          <a:bodyPr/>
          <a:lstStyle/>
          <a:p>
            <a:fld id="{50D59D30-65EB-46F1-A112-B4781695FC2F}" type="slidenum">
              <a:rPr lang="en-US" smtClean="0"/>
              <a:t>8</a:t>
            </a:fld>
            <a:endParaRPr lang="en-US"/>
          </a:p>
        </p:txBody>
      </p:sp>
    </p:spTree>
    <p:extLst>
      <p:ext uri="{BB962C8B-B14F-4D97-AF65-F5344CB8AC3E}">
        <p14:creationId xmlns:p14="http://schemas.microsoft.com/office/powerpoint/2010/main" val="2032493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training, we automatically generate training data by individually rotating each joint to a set number of positions. </a:t>
            </a:r>
          </a:p>
          <a:p>
            <a:r>
              <a:rPr lang="en-US" dirty="0"/>
              <a:t>The ground truth can be generated with whichever method you prefer, we use Nvidia </a:t>
            </a:r>
            <a:r>
              <a:rPr lang="en-US" dirty="0" err="1"/>
              <a:t>optiX</a:t>
            </a:r>
            <a:r>
              <a:rPr lang="en-US" dirty="0"/>
              <a:t> to provide high quality ray traced ambient occlusion for training.</a:t>
            </a:r>
          </a:p>
          <a:p>
            <a:r>
              <a:rPr lang="en-US" dirty="0"/>
              <a:t>The way we generate poses is purely for automation, but any set of poses can be used for the training, and as such artist generated poses can also be used.</a:t>
            </a:r>
          </a:p>
        </p:txBody>
      </p:sp>
      <p:sp>
        <p:nvSpPr>
          <p:cNvPr id="4" name="Slide Number Placeholder 3"/>
          <p:cNvSpPr>
            <a:spLocks noGrp="1"/>
          </p:cNvSpPr>
          <p:nvPr>
            <p:ph type="sldNum" sz="quarter" idx="5"/>
          </p:nvPr>
        </p:nvSpPr>
        <p:spPr/>
        <p:txBody>
          <a:bodyPr/>
          <a:lstStyle/>
          <a:p>
            <a:fld id="{50D59D30-65EB-46F1-A112-B4781695FC2F}" type="slidenum">
              <a:rPr lang="en-US" smtClean="0"/>
              <a:t>9</a:t>
            </a:fld>
            <a:endParaRPr lang="en-US"/>
          </a:p>
        </p:txBody>
      </p:sp>
    </p:spTree>
    <p:extLst>
      <p:ext uri="{BB962C8B-B14F-4D97-AF65-F5344CB8AC3E}">
        <p14:creationId xmlns:p14="http://schemas.microsoft.com/office/powerpoint/2010/main" val="308293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565B-50E5-4581-8044-70AE081EFC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7B9FD2-32A0-4DDA-B3C6-885E489E33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465526-C9A0-463D-AE48-09D731564B3F}"/>
              </a:ext>
            </a:extLst>
          </p:cNvPr>
          <p:cNvSpPr>
            <a:spLocks noGrp="1"/>
          </p:cNvSpPr>
          <p:nvPr>
            <p:ph type="dt" sz="half" idx="10"/>
          </p:nvPr>
        </p:nvSpPr>
        <p:spPr/>
        <p:txBody>
          <a:bodyPr/>
          <a:lstStyle/>
          <a:p>
            <a:fld id="{8D65DF8B-0971-4C1B-95B7-5229012C96E7}" type="datetime1">
              <a:rPr lang="en-US" smtClean="0"/>
              <a:t>8/3/2019</a:t>
            </a:fld>
            <a:endParaRPr lang="en-US"/>
          </a:p>
        </p:txBody>
      </p:sp>
      <p:sp>
        <p:nvSpPr>
          <p:cNvPr id="5" name="Footer Placeholder 4">
            <a:extLst>
              <a:ext uri="{FF2B5EF4-FFF2-40B4-BE49-F238E27FC236}">
                <a16:creationId xmlns:a16="http://schemas.microsoft.com/office/drawing/2014/main" id="{2A658AF6-AAB7-48FB-8049-8B5181F56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4C81F-240F-455F-AEBD-57710E3DB0A9}"/>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333233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B2A3-3D8A-4FFE-97C2-E07EF36FB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91C3B-97B4-4D9F-B328-2F3E22CFDB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2BAA2-6BEA-4A60-8E0F-D9AA028BC1F6}"/>
              </a:ext>
            </a:extLst>
          </p:cNvPr>
          <p:cNvSpPr>
            <a:spLocks noGrp="1"/>
          </p:cNvSpPr>
          <p:nvPr>
            <p:ph type="dt" sz="half" idx="10"/>
          </p:nvPr>
        </p:nvSpPr>
        <p:spPr/>
        <p:txBody>
          <a:bodyPr/>
          <a:lstStyle/>
          <a:p>
            <a:fld id="{8D37812F-8ABA-44AA-8668-7ED2A4E75B94}" type="datetime1">
              <a:rPr lang="en-US" smtClean="0"/>
              <a:t>8/3/2019</a:t>
            </a:fld>
            <a:endParaRPr lang="en-US"/>
          </a:p>
        </p:txBody>
      </p:sp>
      <p:sp>
        <p:nvSpPr>
          <p:cNvPr id="5" name="Footer Placeholder 4">
            <a:extLst>
              <a:ext uri="{FF2B5EF4-FFF2-40B4-BE49-F238E27FC236}">
                <a16:creationId xmlns:a16="http://schemas.microsoft.com/office/drawing/2014/main" id="{0E20C10A-37B4-4774-80AB-2D32B0DAC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72A3B-FFC5-4935-8AAF-7E7955522B0F}"/>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187888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78B3E-7B0E-4279-8D21-A238889539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893991-7840-45ED-A77C-BCADFED5EA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75928-ACCE-4D5C-823C-290F2CE8229C}"/>
              </a:ext>
            </a:extLst>
          </p:cNvPr>
          <p:cNvSpPr>
            <a:spLocks noGrp="1"/>
          </p:cNvSpPr>
          <p:nvPr>
            <p:ph type="dt" sz="half" idx="10"/>
          </p:nvPr>
        </p:nvSpPr>
        <p:spPr/>
        <p:txBody>
          <a:bodyPr/>
          <a:lstStyle/>
          <a:p>
            <a:fld id="{1DB70A99-4442-4614-A045-FDEFD981565F}" type="datetime1">
              <a:rPr lang="en-US" smtClean="0"/>
              <a:t>8/3/2019</a:t>
            </a:fld>
            <a:endParaRPr lang="en-US"/>
          </a:p>
        </p:txBody>
      </p:sp>
      <p:sp>
        <p:nvSpPr>
          <p:cNvPr id="5" name="Footer Placeholder 4">
            <a:extLst>
              <a:ext uri="{FF2B5EF4-FFF2-40B4-BE49-F238E27FC236}">
                <a16:creationId xmlns:a16="http://schemas.microsoft.com/office/drawing/2014/main" id="{BE480FAE-8CE8-4BEF-AE7B-B5F38530E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95376-8860-40BA-AB3E-C7B4BCDD87C1}"/>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200540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A5A1-745C-40E9-B9F4-34FFC9EBC230}"/>
              </a:ext>
            </a:extLst>
          </p:cNvPr>
          <p:cNvSpPr>
            <a:spLocks noGrp="1"/>
          </p:cNvSpPr>
          <p:nvPr>
            <p:ph type="title"/>
          </p:nvPr>
        </p:nvSpPr>
        <p:spPr>
          <a:xfrm>
            <a:off x="838200" y="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4CF720C-AF72-415E-AFEA-5FA835DD6E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58F5D-1429-44C8-B218-E318430C9177}"/>
              </a:ext>
            </a:extLst>
          </p:cNvPr>
          <p:cNvSpPr>
            <a:spLocks noGrp="1"/>
          </p:cNvSpPr>
          <p:nvPr>
            <p:ph type="dt" sz="half" idx="10"/>
          </p:nvPr>
        </p:nvSpPr>
        <p:spPr/>
        <p:txBody>
          <a:bodyPr/>
          <a:lstStyle/>
          <a:p>
            <a:fld id="{B502389A-7FF5-4035-B6E0-03C1AB543B92}" type="datetime1">
              <a:rPr lang="en-US" smtClean="0"/>
              <a:t>8/3/2019</a:t>
            </a:fld>
            <a:endParaRPr lang="en-US"/>
          </a:p>
        </p:txBody>
      </p:sp>
      <p:sp>
        <p:nvSpPr>
          <p:cNvPr id="5" name="Footer Placeholder 4">
            <a:extLst>
              <a:ext uri="{FF2B5EF4-FFF2-40B4-BE49-F238E27FC236}">
                <a16:creationId xmlns:a16="http://schemas.microsoft.com/office/drawing/2014/main" id="{0E2B1395-C38B-4894-AF87-F51AF22A40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974E21-2408-4361-8420-2123C3738F21}"/>
              </a:ext>
            </a:extLst>
          </p:cNvPr>
          <p:cNvSpPr>
            <a:spLocks noGrp="1"/>
          </p:cNvSpPr>
          <p:nvPr>
            <p:ph type="sldNum" sz="quarter" idx="12"/>
          </p:nvPr>
        </p:nvSpPr>
        <p:spPr/>
        <p:txBody>
          <a:bodyPr/>
          <a:lstStyle/>
          <a:p>
            <a:fld id="{76DA96AD-B173-4575-AD37-A6B5F0DAFF46}" type="slidenum">
              <a:rPr lang="en-US" smtClean="0"/>
              <a:pPr/>
              <a:t>‹#›</a:t>
            </a:fld>
            <a:endParaRPr lang="en-US" dirty="0"/>
          </a:p>
        </p:txBody>
      </p:sp>
    </p:spTree>
    <p:extLst>
      <p:ext uri="{BB962C8B-B14F-4D97-AF65-F5344CB8AC3E}">
        <p14:creationId xmlns:p14="http://schemas.microsoft.com/office/powerpoint/2010/main" val="88744629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3F4D-7D6B-409D-AB1F-3636DBBD4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67650A-5DBB-41DC-82BC-95286D268A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39A1E-1F93-465D-A234-FAE9D89E373C}"/>
              </a:ext>
            </a:extLst>
          </p:cNvPr>
          <p:cNvSpPr>
            <a:spLocks noGrp="1"/>
          </p:cNvSpPr>
          <p:nvPr>
            <p:ph type="dt" sz="half" idx="10"/>
          </p:nvPr>
        </p:nvSpPr>
        <p:spPr/>
        <p:txBody>
          <a:bodyPr/>
          <a:lstStyle/>
          <a:p>
            <a:fld id="{AA4708EE-2B5A-42C0-8D1E-264E16C5AF2C}" type="datetime1">
              <a:rPr lang="en-US" smtClean="0"/>
              <a:t>8/3/2019</a:t>
            </a:fld>
            <a:endParaRPr lang="en-US"/>
          </a:p>
        </p:txBody>
      </p:sp>
      <p:sp>
        <p:nvSpPr>
          <p:cNvPr id="5" name="Footer Placeholder 4">
            <a:extLst>
              <a:ext uri="{FF2B5EF4-FFF2-40B4-BE49-F238E27FC236}">
                <a16:creationId xmlns:a16="http://schemas.microsoft.com/office/drawing/2014/main" id="{F7EB7896-4C9C-4D7F-B7E5-B90E219CA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EC2C-AE38-41E0-AF05-1571E79D4604}"/>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101243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D0A9-FE3F-4259-8506-494567F876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70FA0-7791-4D77-97D8-B708C80BAA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02DF53-C452-49CA-8A61-28C4F80D24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36DABA-BCDA-4CDB-9F50-51D15FFCCE05}"/>
              </a:ext>
            </a:extLst>
          </p:cNvPr>
          <p:cNvSpPr>
            <a:spLocks noGrp="1"/>
          </p:cNvSpPr>
          <p:nvPr>
            <p:ph type="dt" sz="half" idx="10"/>
          </p:nvPr>
        </p:nvSpPr>
        <p:spPr/>
        <p:txBody>
          <a:bodyPr/>
          <a:lstStyle/>
          <a:p>
            <a:fld id="{B62CF289-A387-4FFF-AEB9-4827D429C4FD}" type="datetime1">
              <a:rPr lang="en-US" smtClean="0"/>
              <a:t>8/3/2019</a:t>
            </a:fld>
            <a:endParaRPr lang="en-US"/>
          </a:p>
        </p:txBody>
      </p:sp>
      <p:sp>
        <p:nvSpPr>
          <p:cNvPr id="6" name="Footer Placeholder 5">
            <a:extLst>
              <a:ext uri="{FF2B5EF4-FFF2-40B4-BE49-F238E27FC236}">
                <a16:creationId xmlns:a16="http://schemas.microsoft.com/office/drawing/2014/main" id="{47807D47-7ACC-4C28-B7C9-71740B21D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698DD-C774-4A0E-9C47-90106AF79192}"/>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1010413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A0D9-3635-400E-B389-21D3706303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EA871-3D11-4482-AE78-4D26A81F7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FC03CE-7449-410B-97F7-E08798ADEC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B6CC7D-D6CF-4DB2-9175-52407E69A5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3383F4-A43A-48E6-9A12-9BDFC8FD3F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EBA737-D6A0-422F-B3BE-D102C64D84EE}"/>
              </a:ext>
            </a:extLst>
          </p:cNvPr>
          <p:cNvSpPr>
            <a:spLocks noGrp="1"/>
          </p:cNvSpPr>
          <p:nvPr>
            <p:ph type="dt" sz="half" idx="10"/>
          </p:nvPr>
        </p:nvSpPr>
        <p:spPr/>
        <p:txBody>
          <a:bodyPr/>
          <a:lstStyle/>
          <a:p>
            <a:fld id="{345855C8-3A8D-4199-AE15-F37672CFEBDC}" type="datetime1">
              <a:rPr lang="en-US" smtClean="0"/>
              <a:t>8/3/2019</a:t>
            </a:fld>
            <a:endParaRPr lang="en-US"/>
          </a:p>
        </p:txBody>
      </p:sp>
      <p:sp>
        <p:nvSpPr>
          <p:cNvPr id="8" name="Footer Placeholder 7">
            <a:extLst>
              <a:ext uri="{FF2B5EF4-FFF2-40B4-BE49-F238E27FC236}">
                <a16:creationId xmlns:a16="http://schemas.microsoft.com/office/drawing/2014/main" id="{AD928774-B543-4D1B-B41F-F8DCCE1040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D6A77B-5DE4-40E6-B4C3-78213202CFCC}"/>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2753209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D8F2-3439-4991-B312-316202CF01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A0D612-D128-430D-9CE3-6A71EE0D819D}"/>
              </a:ext>
            </a:extLst>
          </p:cNvPr>
          <p:cNvSpPr>
            <a:spLocks noGrp="1"/>
          </p:cNvSpPr>
          <p:nvPr>
            <p:ph type="dt" sz="half" idx="10"/>
          </p:nvPr>
        </p:nvSpPr>
        <p:spPr/>
        <p:txBody>
          <a:bodyPr/>
          <a:lstStyle/>
          <a:p>
            <a:fld id="{562B41DC-D880-4C40-BF48-D2366360BA66}" type="datetime1">
              <a:rPr lang="en-US" smtClean="0"/>
              <a:t>8/3/2019</a:t>
            </a:fld>
            <a:endParaRPr lang="en-US"/>
          </a:p>
        </p:txBody>
      </p:sp>
      <p:sp>
        <p:nvSpPr>
          <p:cNvPr id="4" name="Footer Placeholder 3">
            <a:extLst>
              <a:ext uri="{FF2B5EF4-FFF2-40B4-BE49-F238E27FC236}">
                <a16:creationId xmlns:a16="http://schemas.microsoft.com/office/drawing/2014/main" id="{11D462C4-0AB3-41AC-91F5-BDC6316BB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64A403-0DC9-4629-8FA6-53C788506F88}"/>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2833656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392243-A619-4FE3-BCAF-9167D5A8B2E8}"/>
              </a:ext>
            </a:extLst>
          </p:cNvPr>
          <p:cNvSpPr>
            <a:spLocks noGrp="1"/>
          </p:cNvSpPr>
          <p:nvPr>
            <p:ph type="dt" sz="half" idx="10"/>
          </p:nvPr>
        </p:nvSpPr>
        <p:spPr/>
        <p:txBody>
          <a:bodyPr/>
          <a:lstStyle/>
          <a:p>
            <a:fld id="{F77D9AFF-599D-46F4-973C-D00E2862D752}" type="datetime1">
              <a:rPr lang="en-US" smtClean="0"/>
              <a:t>8/3/2019</a:t>
            </a:fld>
            <a:endParaRPr lang="en-US"/>
          </a:p>
        </p:txBody>
      </p:sp>
      <p:sp>
        <p:nvSpPr>
          <p:cNvPr id="3" name="Footer Placeholder 2">
            <a:extLst>
              <a:ext uri="{FF2B5EF4-FFF2-40B4-BE49-F238E27FC236}">
                <a16:creationId xmlns:a16="http://schemas.microsoft.com/office/drawing/2014/main" id="{208EAB55-2566-4E35-8474-ACC7374FDE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F6DD2C-F1EB-4B6F-BCC7-408A0BE8F431}"/>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287943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A69A-73BA-4DC7-A555-5A3C6480FE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1C35F3-15B9-4118-B224-513EDA81BB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4A6E9-5924-411E-93AC-35558D6DD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221E6-465B-4BAA-8A7C-739774907810}"/>
              </a:ext>
            </a:extLst>
          </p:cNvPr>
          <p:cNvSpPr>
            <a:spLocks noGrp="1"/>
          </p:cNvSpPr>
          <p:nvPr>
            <p:ph type="dt" sz="half" idx="10"/>
          </p:nvPr>
        </p:nvSpPr>
        <p:spPr/>
        <p:txBody>
          <a:bodyPr/>
          <a:lstStyle/>
          <a:p>
            <a:fld id="{17DA6959-5A5F-4142-BD03-20A6C9A606ED}" type="datetime1">
              <a:rPr lang="en-US" smtClean="0"/>
              <a:t>8/3/2019</a:t>
            </a:fld>
            <a:endParaRPr lang="en-US"/>
          </a:p>
        </p:txBody>
      </p:sp>
      <p:sp>
        <p:nvSpPr>
          <p:cNvPr id="6" name="Footer Placeholder 5">
            <a:extLst>
              <a:ext uri="{FF2B5EF4-FFF2-40B4-BE49-F238E27FC236}">
                <a16:creationId xmlns:a16="http://schemas.microsoft.com/office/drawing/2014/main" id="{A3C7BBB1-C1A1-496A-986A-CA682886C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244D54-57E5-4C28-BCDA-57A2E8093521}"/>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409037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C1C6-B37F-46E8-9E69-62465BB9D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9391EA-E1FA-49DC-BCEC-B820DE7FCA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86E237-65D2-4A15-97D9-266DFB377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1D810-00C8-4E27-87BB-87CBEB5BC766}"/>
              </a:ext>
            </a:extLst>
          </p:cNvPr>
          <p:cNvSpPr>
            <a:spLocks noGrp="1"/>
          </p:cNvSpPr>
          <p:nvPr>
            <p:ph type="dt" sz="half" idx="10"/>
          </p:nvPr>
        </p:nvSpPr>
        <p:spPr/>
        <p:txBody>
          <a:bodyPr/>
          <a:lstStyle/>
          <a:p>
            <a:fld id="{E957C386-5B0E-40AE-9F35-47A3EA631AE8}" type="datetime1">
              <a:rPr lang="en-US" smtClean="0"/>
              <a:t>8/3/2019</a:t>
            </a:fld>
            <a:endParaRPr lang="en-US"/>
          </a:p>
        </p:txBody>
      </p:sp>
      <p:sp>
        <p:nvSpPr>
          <p:cNvPr id="6" name="Footer Placeholder 5">
            <a:extLst>
              <a:ext uri="{FF2B5EF4-FFF2-40B4-BE49-F238E27FC236}">
                <a16:creationId xmlns:a16="http://schemas.microsoft.com/office/drawing/2014/main" id="{83AE7846-B20B-4110-A950-CF87C81179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9A8247-638E-4C5C-B4CF-F9B9BCC6BC00}"/>
              </a:ext>
            </a:extLst>
          </p:cNvPr>
          <p:cNvSpPr>
            <a:spLocks noGrp="1"/>
          </p:cNvSpPr>
          <p:nvPr>
            <p:ph type="sldNum" sz="quarter" idx="12"/>
          </p:nvPr>
        </p:nvSpPr>
        <p:spPr/>
        <p:txBody>
          <a:bodyPr/>
          <a:lstStyle/>
          <a:p>
            <a:fld id="{D0B33F80-3FC3-4698-9100-C1267709D233}" type="slidenum">
              <a:rPr lang="en-US" smtClean="0"/>
              <a:t>‹#›</a:t>
            </a:fld>
            <a:endParaRPr lang="en-US"/>
          </a:p>
        </p:txBody>
      </p:sp>
    </p:spTree>
    <p:extLst>
      <p:ext uri="{BB962C8B-B14F-4D97-AF65-F5344CB8AC3E}">
        <p14:creationId xmlns:p14="http://schemas.microsoft.com/office/powerpoint/2010/main" val="306575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BF4859-DE8C-4098-8AE7-58DC34248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D8FF8C-F596-4A49-8E45-240F1853E1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D6EAE-1E8C-4183-AF65-0F831967F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CA6F9-6054-4E0C-BEE4-994A7D1DD11C}" type="datetime1">
              <a:rPr lang="en-US" smtClean="0"/>
              <a:t>8/3/2019</a:t>
            </a:fld>
            <a:endParaRPr lang="en-US"/>
          </a:p>
        </p:txBody>
      </p:sp>
      <p:sp>
        <p:nvSpPr>
          <p:cNvPr id="5" name="Footer Placeholder 4">
            <a:extLst>
              <a:ext uri="{FF2B5EF4-FFF2-40B4-BE49-F238E27FC236}">
                <a16:creationId xmlns:a16="http://schemas.microsoft.com/office/drawing/2014/main" id="{1D7DD5DB-1C2C-4831-8071-05619DEAC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FC4BF0-6914-448D-813D-71F65C6716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33F80-3FC3-4698-9100-C1267709D233}" type="slidenum">
              <a:rPr lang="en-US" smtClean="0"/>
              <a:t>‹#›</a:t>
            </a:fld>
            <a:endParaRPr lang="en-US"/>
          </a:p>
        </p:txBody>
      </p:sp>
    </p:spTree>
    <p:extLst>
      <p:ext uri="{BB962C8B-B14F-4D97-AF65-F5344CB8AC3E}">
        <p14:creationId xmlns:p14="http://schemas.microsoft.com/office/powerpoint/2010/main" val="519535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ea.com/seed/news/i3d2019-dynamic-a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enk/Documents/AO-full/2-Method.mp4" TargetMode="External"/><Relationship Id="rId1" Type="http://schemas.microsoft.com/office/2007/relationships/media" Target="file:////Users/henk/Documents/AO-full/2-Method.mp4" TargetMode="External"/><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9.w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0.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2.w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24.wmf"/><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1.bin"/><Relationship Id="rId5" Type="http://schemas.openxmlformats.org/officeDocument/2006/relationships/image" Target="../media/image25.w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7.xml"/><Relationship Id="rId7"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5.wmf"/><Relationship Id="rId5" Type="http://schemas.openxmlformats.org/officeDocument/2006/relationships/oleObject" Target="../embeddings/oleObject12.bin"/><Relationship Id="rId4" Type="http://schemas.openxmlformats.org/officeDocument/2006/relationships/image" Target="../media/image26.emf"/><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18.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0.emf"/><Relationship Id="rId5" Type="http://schemas.openxmlformats.org/officeDocument/2006/relationships/image" Target="../media/image25.wmf"/><Relationship Id="rId10" Type="http://schemas.openxmlformats.org/officeDocument/2006/relationships/image" Target="../media/image27.emf"/><Relationship Id="rId4" Type="http://schemas.openxmlformats.org/officeDocument/2006/relationships/oleObject" Target="../embeddings/oleObject12.bin"/><Relationship Id="rId9"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3.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2.emf"/><Relationship Id="rId5" Type="http://schemas.openxmlformats.org/officeDocument/2006/relationships/image" Target="../media/image25.w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4.png"/><Relationship Id="rId7"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enk/Documents/AO-full/3-Interaction-cmp.mp4" TargetMode="External"/><Relationship Id="rId1" Type="http://schemas.microsoft.com/office/2007/relationships/media" Target="file:////Users/henk/Documents/AO-full/3-Interaction-cmp.mp4" TargetMode="External"/><Relationship Id="rId5" Type="http://schemas.openxmlformats.org/officeDocument/2006/relationships/image" Target="../media/image3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4.bin"/><Relationship Id="rId5" Type="http://schemas.openxmlformats.org/officeDocument/2006/relationships/image" Target="../media/image40.wmf"/><Relationship Id="rId4" Type="http://schemas.openxmlformats.org/officeDocument/2006/relationships/oleObject" Target="../embeddings/oleObject13.bin"/></Relationships>
</file>

<file path=ppt/slides/_rels/slide2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23.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6.bin"/><Relationship Id="rId5" Type="http://schemas.openxmlformats.org/officeDocument/2006/relationships/image" Target="../media/image40.wmf"/><Relationship Id="rId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5.bin"/><Relationship Id="rId5" Type="http://schemas.openxmlformats.org/officeDocument/2006/relationships/image" Target="../media/image20.wmf"/><Relationship Id="rId4" Type="http://schemas.openxmlformats.org/officeDocument/2006/relationships/oleObject" Target="../embeddings/oleObject17.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1.wmf"/><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7.bin"/><Relationship Id="rId5" Type="http://schemas.openxmlformats.org/officeDocument/2006/relationships/image" Target="../media/image22.w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22.wmf"/><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14.bin"/><Relationship Id="rId5" Type="http://schemas.openxmlformats.org/officeDocument/2006/relationships/image" Target="../media/image40.wmf"/><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41.wmf"/><Relationship Id="rId4" Type="http://schemas.openxmlformats.org/officeDocument/2006/relationships/oleObject" Target="../embeddings/oleObject14.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enk/Documents/AO-full/3-Comparisons-1.mp4" TargetMode="External"/><Relationship Id="rId1" Type="http://schemas.microsoft.com/office/2007/relationships/media" Target="file:////Users/henk/Documents/AO-full/3-Comparisons-1.mp4" TargetMode="External"/><Relationship Id="rId5" Type="http://schemas.openxmlformats.org/officeDocument/2006/relationships/image" Target="../media/image4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enk/Documents/AO-full/3-Comparisons-2-2.mp4" TargetMode="External"/><Relationship Id="rId1" Type="http://schemas.microsoft.com/office/2007/relationships/media" Target="file:////Users/henk/Documents/AO-full/3-Comparisons-2-2.mp4" TargetMode="External"/><Relationship Id="rId5" Type="http://schemas.openxmlformats.org/officeDocument/2006/relationships/image" Target="../media/image4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enk/Documents/AO-full/3-Comparisons-3-1.mp4" TargetMode="External"/><Relationship Id="rId1" Type="http://schemas.microsoft.com/office/2007/relationships/media" Target="file:////Users/henk/Documents/AO-full/3-Comparisons-3-1.mp4" TargetMode="External"/><Relationship Id="rId5" Type="http://schemas.openxmlformats.org/officeDocument/2006/relationships/image" Target="../media/image4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enk/Documents/AO-full/3-Comparisons-3-2.mp4" TargetMode="External"/><Relationship Id="rId1" Type="http://schemas.microsoft.com/office/2007/relationships/media" Target="file:////Users/henk/Documents/AO-full/3-Comparisons-3-2.mp4" TargetMode="External"/><Relationship Id="rId5" Type="http://schemas.openxmlformats.org/officeDocument/2006/relationships/image" Target="../media/image4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enk/Documents/AO-full/3-GroundAO.mp4" TargetMode="External"/><Relationship Id="rId1" Type="http://schemas.microsoft.com/office/2007/relationships/media" Target="file:////Users/henk/Documents/AO-full/3-GroundAO.mp4" TargetMode="External"/><Relationship Id="rId5" Type="http://schemas.openxmlformats.org/officeDocument/2006/relationships/image" Target="../media/image4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enk/Documents/AO-full/3-Interaction.mp4" TargetMode="External"/><Relationship Id="rId1" Type="http://schemas.microsoft.com/office/2007/relationships/media" Target="file:////Users/henk/Documents/AO-full/3-Interaction.mp4" TargetMode="External"/><Relationship Id="rId5" Type="http://schemas.openxmlformats.org/officeDocument/2006/relationships/image" Target="../media/image5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colin\Downloads\AO-slides-20190802T212032Z-001\AO-slides\4-Halcyon.mp4" TargetMode="External"/><Relationship Id="rId1" Type="http://schemas.microsoft.com/office/2007/relationships/media" Target="file:///C:\Users\colin\Downloads\AO-slides-20190802T212032Z-001\AO-slides\4-Halcyon.mp4" TargetMode="External"/><Relationship Id="rId5" Type="http://schemas.openxmlformats.org/officeDocument/2006/relationships/image" Target="../media/image5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halen\Desktop\Remember\AO-full\3-Interaction-none.mp4" TargetMode="External"/><Relationship Id="rId1" Type="http://schemas.microsoft.com/office/2007/relationships/media" Target="file:///C:\Users\hhalen\Desktop\Remember\AO-full\3-Interaction-none.mp4" TargetMode="External"/><Relationship Id="rId5" Type="http://schemas.openxmlformats.org/officeDocument/2006/relationships/image" Target="../media/image54.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halen\Desktop\Remember\AO-full\3-Interaction-2shadow.mp4" TargetMode="External"/><Relationship Id="rId1" Type="http://schemas.microsoft.com/office/2007/relationships/media" Target="file:///C:\Users\hhalen\Desktop\Remember\AO-full\3-Interaction-2shadow.mp4" TargetMode="External"/><Relationship Id="rId5" Type="http://schemas.openxmlformats.org/officeDocument/2006/relationships/image" Target="../media/image5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halen\Desktop\Remember\AO-full\3-Interaction.mp4" TargetMode="External"/><Relationship Id="rId1" Type="http://schemas.microsoft.com/office/2007/relationships/media" Target="file:///C:\Users\hhalen\Desktop\Remember\AO-full\3-Interaction.mp4" TargetMode="External"/><Relationship Id="rId5" Type="http://schemas.openxmlformats.org/officeDocument/2006/relationships/image" Target="../media/image50.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halen\Desktop\Remember\AO-full\3-Interaction-cmp.mp4" TargetMode="External"/><Relationship Id="rId1" Type="http://schemas.microsoft.com/office/2007/relationships/media" Target="file:///C:\Users\hhalen\Desktop\Remember\AO-full\3-Interaction-cmp.mp4" TargetMode="External"/><Relationship Id="rId5" Type="http://schemas.openxmlformats.org/officeDocument/2006/relationships/image" Target="../media/image39.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57.wmf"/><Relationship Id="rId4" Type="http://schemas.openxmlformats.org/officeDocument/2006/relationships/oleObject" Target="../embeddings/oleObject18.bin"/></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8.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enk/Documents/AO-full/1-TrainingData.mp4" TargetMode="External"/><Relationship Id="rId1" Type="http://schemas.microsoft.com/office/2007/relationships/media" Target="file:////Users/henk/Documents/AO-full/1-TrainingData.mp4" TargetMode="External"/><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0153-A437-42F5-A317-C10AD31A2618}"/>
              </a:ext>
            </a:extLst>
          </p:cNvPr>
          <p:cNvSpPr>
            <a:spLocks noGrp="1"/>
          </p:cNvSpPr>
          <p:nvPr>
            <p:ph type="ctrTitle"/>
          </p:nvPr>
        </p:nvSpPr>
        <p:spPr>
          <a:xfrm>
            <a:off x="0" y="2823514"/>
            <a:ext cx="12192000" cy="1193071"/>
          </a:xfrm>
        </p:spPr>
        <p:txBody>
          <a:bodyPr>
            <a:noAutofit/>
          </a:bodyPr>
          <a:lstStyle/>
          <a:p>
            <a:r>
              <a:rPr lang="en-US" sz="3600" b="1" dirty="0"/>
              <a:t>High-Quality Object-Space Dynamic Ambient Occlusion for</a:t>
            </a:r>
            <a:br>
              <a:rPr lang="en-US" sz="3600" b="1" dirty="0"/>
            </a:br>
            <a:r>
              <a:rPr lang="en-US" sz="3600" b="1" dirty="0"/>
              <a:t>Characters using Bi-level Regression</a:t>
            </a:r>
            <a:endParaRPr lang="en-US" sz="3600" dirty="0"/>
          </a:p>
        </p:txBody>
      </p:sp>
      <p:sp>
        <p:nvSpPr>
          <p:cNvPr id="3" name="Subtitle 2">
            <a:extLst>
              <a:ext uri="{FF2B5EF4-FFF2-40B4-BE49-F238E27FC236}">
                <a16:creationId xmlns:a16="http://schemas.microsoft.com/office/drawing/2014/main" id="{6CF97FB3-8673-4D61-812B-D83C576A6F41}"/>
              </a:ext>
            </a:extLst>
          </p:cNvPr>
          <p:cNvSpPr>
            <a:spLocks noGrp="1"/>
          </p:cNvSpPr>
          <p:nvPr>
            <p:ph type="subTitle" idx="1"/>
          </p:nvPr>
        </p:nvSpPr>
        <p:spPr>
          <a:xfrm>
            <a:off x="1524000" y="4721753"/>
            <a:ext cx="9144000" cy="352124"/>
          </a:xfrm>
        </p:spPr>
        <p:txBody>
          <a:bodyPr>
            <a:normAutofit fontScale="92500" lnSpcReduction="20000"/>
          </a:bodyPr>
          <a:lstStyle/>
          <a:p>
            <a:r>
              <a:rPr lang="en-US" dirty="0"/>
              <a:t>Binh </a:t>
            </a:r>
            <a:r>
              <a:rPr lang="en-US" dirty="0" err="1"/>
              <a:t>Huy</a:t>
            </a:r>
            <a:r>
              <a:rPr lang="en-US" dirty="0"/>
              <a:t> Le          Henrik Halen</a:t>
            </a:r>
            <a:r>
              <a:rPr lang="en-US" baseline="30000" dirty="0"/>
              <a:t>(*)</a:t>
            </a:r>
            <a:r>
              <a:rPr lang="en-US" dirty="0"/>
              <a:t>          Carlos Gonzalez-Ochoa          JP Lewis</a:t>
            </a:r>
          </a:p>
        </p:txBody>
      </p:sp>
      <p:pic>
        <p:nvPicPr>
          <p:cNvPr id="4" name="Picture 3">
            <a:extLst>
              <a:ext uri="{FF2B5EF4-FFF2-40B4-BE49-F238E27FC236}">
                <a16:creationId xmlns:a16="http://schemas.microsoft.com/office/drawing/2014/main" id="{AC3A2A3E-0846-41FE-849A-39C79D72F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64" y="544566"/>
            <a:ext cx="1193071" cy="1193071"/>
          </a:xfrm>
          <a:prstGeom prst="rect">
            <a:avLst/>
          </a:prstGeom>
        </p:spPr>
      </p:pic>
      <p:sp>
        <p:nvSpPr>
          <p:cNvPr id="5" name="Subtitle 2">
            <a:extLst>
              <a:ext uri="{FF2B5EF4-FFF2-40B4-BE49-F238E27FC236}">
                <a16:creationId xmlns:a16="http://schemas.microsoft.com/office/drawing/2014/main" id="{9300DC77-C1DE-4110-8457-8E3F9248CD55}"/>
              </a:ext>
            </a:extLst>
          </p:cNvPr>
          <p:cNvSpPr txBox="1">
            <a:spLocks/>
          </p:cNvSpPr>
          <p:nvPr/>
        </p:nvSpPr>
        <p:spPr>
          <a:xfrm>
            <a:off x="2763414" y="1826005"/>
            <a:ext cx="6665172" cy="312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cs typeface="Arial" panose="020B0604020202020204" pitchFamily="34" charset="0"/>
              </a:rPr>
              <a:t>SEED // Electronic Arts</a:t>
            </a:r>
          </a:p>
          <a:p>
            <a:endParaRPr lang="en-US" sz="2200" dirty="0">
              <a:cs typeface="Arial" panose="020B0604020202020204" pitchFamily="34" charset="0"/>
            </a:endParaRPr>
          </a:p>
        </p:txBody>
      </p:sp>
      <p:sp>
        <p:nvSpPr>
          <p:cNvPr id="6" name="Subtitle 2">
            <a:extLst>
              <a:ext uri="{FF2B5EF4-FFF2-40B4-BE49-F238E27FC236}">
                <a16:creationId xmlns:a16="http://schemas.microsoft.com/office/drawing/2014/main" id="{EC2F3C9E-E39C-4A89-A06E-794466643DC8}"/>
              </a:ext>
            </a:extLst>
          </p:cNvPr>
          <p:cNvSpPr txBox="1">
            <a:spLocks/>
          </p:cNvSpPr>
          <p:nvPr/>
        </p:nvSpPr>
        <p:spPr>
          <a:xfrm>
            <a:off x="7731211" y="6395450"/>
            <a:ext cx="4267200" cy="3060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i="1" dirty="0">
                <a:hlinkClick r:id="rId4">
                  <a:extLst>
                    <a:ext uri="{A12FA001-AC4F-418D-AE19-62706E023703}">
                      <ahyp:hlinkClr xmlns:ahyp="http://schemas.microsoft.com/office/drawing/2018/hyperlinkcolor" val="tx"/>
                    </a:ext>
                  </a:extLst>
                </a:hlinkClick>
              </a:rPr>
              <a:t>https://www.ea.com/seed/news/i3d2019-dynamic-ao</a:t>
            </a:r>
            <a:endParaRPr lang="en-US" sz="1400" i="1" dirty="0"/>
          </a:p>
          <a:p>
            <a:endParaRPr lang="en-US" sz="1400" dirty="0"/>
          </a:p>
        </p:txBody>
      </p:sp>
      <p:sp>
        <p:nvSpPr>
          <p:cNvPr id="7" name="Subtitle 2">
            <a:extLst>
              <a:ext uri="{FF2B5EF4-FFF2-40B4-BE49-F238E27FC236}">
                <a16:creationId xmlns:a16="http://schemas.microsoft.com/office/drawing/2014/main" id="{541069B1-76D7-4556-9E23-47E74BE0E338}"/>
              </a:ext>
            </a:extLst>
          </p:cNvPr>
          <p:cNvSpPr txBox="1">
            <a:spLocks/>
          </p:cNvSpPr>
          <p:nvPr/>
        </p:nvSpPr>
        <p:spPr>
          <a:xfrm>
            <a:off x="193589" y="6395449"/>
            <a:ext cx="1011195" cy="30605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baseline="30000" dirty="0"/>
              <a:t>(*) </a:t>
            </a:r>
            <a:r>
              <a:rPr lang="en-US" sz="1400" dirty="0"/>
              <a:t>presenter</a:t>
            </a:r>
          </a:p>
        </p:txBody>
      </p:sp>
    </p:spTree>
    <p:extLst>
      <p:ext uri="{BB962C8B-B14F-4D97-AF65-F5344CB8AC3E}">
        <p14:creationId xmlns:p14="http://schemas.microsoft.com/office/powerpoint/2010/main" val="2555978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A6F30-0F25-4939-B02E-14BE06B7A08B}"/>
              </a:ext>
            </a:extLst>
          </p:cNvPr>
          <p:cNvSpPr>
            <a:spLocks noGrp="1"/>
          </p:cNvSpPr>
          <p:nvPr>
            <p:ph type="title"/>
          </p:nvPr>
        </p:nvSpPr>
        <p:spPr/>
        <p:txBody>
          <a:bodyPr/>
          <a:lstStyle/>
          <a:p>
            <a:r>
              <a:rPr lang="en-US" dirty="0"/>
              <a:t>Model</a:t>
            </a:r>
          </a:p>
        </p:txBody>
      </p:sp>
      <p:sp>
        <p:nvSpPr>
          <p:cNvPr id="4" name="Slide Number Placeholder 3">
            <a:extLst>
              <a:ext uri="{FF2B5EF4-FFF2-40B4-BE49-F238E27FC236}">
                <a16:creationId xmlns:a16="http://schemas.microsoft.com/office/drawing/2014/main" id="{A2096CE9-64AA-4B50-AA65-D239E46BF304}"/>
              </a:ext>
            </a:extLst>
          </p:cNvPr>
          <p:cNvSpPr>
            <a:spLocks noGrp="1"/>
          </p:cNvSpPr>
          <p:nvPr>
            <p:ph type="sldNum" sz="quarter" idx="12"/>
          </p:nvPr>
        </p:nvSpPr>
        <p:spPr/>
        <p:txBody>
          <a:bodyPr/>
          <a:lstStyle/>
          <a:p>
            <a:fld id="{76DA96AD-B173-4575-AD37-A6B5F0DAFF46}" type="slidenum">
              <a:rPr lang="en-US" smtClean="0"/>
              <a:pPr/>
              <a:t>10</a:t>
            </a:fld>
            <a:endParaRPr lang="en-US" dirty="0"/>
          </a:p>
        </p:txBody>
      </p:sp>
      <p:pic>
        <p:nvPicPr>
          <p:cNvPr id="6" name="Picture 5">
            <a:extLst>
              <a:ext uri="{FF2B5EF4-FFF2-40B4-BE49-F238E27FC236}">
                <a16:creationId xmlns:a16="http://schemas.microsoft.com/office/drawing/2014/main" id="{79CC45D4-221A-4742-BF00-E9EEACC9BF0A}"/>
              </a:ext>
            </a:extLst>
          </p:cNvPr>
          <p:cNvPicPr>
            <a:picLocks noChangeAspect="1"/>
          </p:cNvPicPr>
          <p:nvPr/>
        </p:nvPicPr>
        <p:blipFill rotWithShape="1">
          <a:blip r:embed="rId3">
            <a:extLst>
              <a:ext uri="{28A0092B-C50C-407E-A947-70E740481C1C}">
                <a14:useLocalDpi xmlns:a14="http://schemas.microsoft.com/office/drawing/2010/main" val="0"/>
              </a:ext>
            </a:extLst>
          </a:blip>
          <a:srcRect t="30613" b="14422"/>
          <a:stretch/>
        </p:blipFill>
        <p:spPr>
          <a:xfrm>
            <a:off x="0" y="1325563"/>
            <a:ext cx="12192000" cy="3769567"/>
          </a:xfrm>
          <a:prstGeom prst="rect">
            <a:avLst/>
          </a:prstGeom>
        </p:spPr>
      </p:pic>
      <p:grpSp>
        <p:nvGrpSpPr>
          <p:cNvPr id="3" name="Group 2">
            <a:extLst>
              <a:ext uri="{FF2B5EF4-FFF2-40B4-BE49-F238E27FC236}">
                <a16:creationId xmlns:a16="http://schemas.microsoft.com/office/drawing/2014/main" id="{B55EB167-B7EC-4E4A-B832-907E1F2BEE2B}"/>
              </a:ext>
            </a:extLst>
          </p:cNvPr>
          <p:cNvGrpSpPr/>
          <p:nvPr/>
        </p:nvGrpSpPr>
        <p:grpSpPr>
          <a:xfrm>
            <a:off x="835721" y="5124705"/>
            <a:ext cx="10946423" cy="1609317"/>
            <a:chOff x="835721" y="5124705"/>
            <a:chExt cx="10946423" cy="1609317"/>
          </a:xfrm>
        </p:grpSpPr>
        <p:sp>
          <p:nvSpPr>
            <p:cNvPr id="7" name="TextBox 6">
              <a:extLst>
                <a:ext uri="{FF2B5EF4-FFF2-40B4-BE49-F238E27FC236}">
                  <a16:creationId xmlns:a16="http://schemas.microsoft.com/office/drawing/2014/main" id="{15D6D459-B78C-4DBF-A6BE-C912D72EDD3B}"/>
                </a:ext>
              </a:extLst>
            </p:cNvPr>
            <p:cNvSpPr txBox="1"/>
            <p:nvPr/>
          </p:nvSpPr>
          <p:spPr>
            <a:xfrm>
              <a:off x="835721" y="5209271"/>
              <a:ext cx="1079847" cy="646331"/>
            </a:xfrm>
            <a:prstGeom prst="rect">
              <a:avLst/>
            </a:prstGeom>
            <a:noFill/>
          </p:spPr>
          <p:txBody>
            <a:bodyPr wrap="none" rtlCol="0">
              <a:spAutoFit/>
            </a:bodyPr>
            <a:lstStyle/>
            <a:p>
              <a:pPr algn="ctr"/>
              <a:r>
                <a:rPr lang="en-US" sz="2000" dirty="0">
                  <a:solidFill>
                    <a:srgbClr val="C00000"/>
                  </a:solidFill>
                </a:rPr>
                <a:t>Skeleton</a:t>
              </a:r>
              <a:br>
                <a:rPr lang="en-US" sz="2000" dirty="0">
                  <a:solidFill>
                    <a:srgbClr val="C00000"/>
                  </a:solidFill>
                </a:rPr>
              </a:br>
              <a:r>
                <a:rPr lang="en-US" sz="1600" dirty="0">
                  <a:solidFill>
                    <a:srgbClr val="C00000"/>
                  </a:solidFill>
                </a:rPr>
                <a:t>(input)</a:t>
              </a:r>
            </a:p>
          </p:txBody>
        </p:sp>
        <p:sp>
          <p:nvSpPr>
            <p:cNvPr id="8" name="TextBox 7">
              <a:extLst>
                <a:ext uri="{FF2B5EF4-FFF2-40B4-BE49-F238E27FC236}">
                  <a16:creationId xmlns:a16="http://schemas.microsoft.com/office/drawing/2014/main" id="{629CE4D0-95E0-472F-8B6D-CFBE56C8A823}"/>
                </a:ext>
              </a:extLst>
            </p:cNvPr>
            <p:cNvSpPr txBox="1"/>
            <p:nvPr/>
          </p:nvSpPr>
          <p:spPr>
            <a:xfrm>
              <a:off x="3789885" y="5215024"/>
              <a:ext cx="1648528" cy="892552"/>
            </a:xfrm>
            <a:prstGeom prst="rect">
              <a:avLst/>
            </a:prstGeom>
            <a:noFill/>
          </p:spPr>
          <p:txBody>
            <a:bodyPr wrap="none" rtlCol="0">
              <a:spAutoFit/>
            </a:bodyPr>
            <a:lstStyle/>
            <a:p>
              <a:pPr algn="ctr"/>
              <a:r>
                <a:rPr lang="en-US" sz="2000" dirty="0">
                  <a:solidFill>
                    <a:schemeClr val="accent1"/>
                  </a:solidFill>
                </a:rPr>
                <a:t>Proxy Spheres</a:t>
              </a:r>
              <a:br>
                <a:rPr lang="en-US" dirty="0">
                  <a:solidFill>
                    <a:schemeClr val="accent1"/>
                  </a:solidFill>
                </a:rPr>
              </a:br>
              <a:r>
                <a:rPr lang="en-US" sz="1600" dirty="0">
                  <a:solidFill>
                    <a:srgbClr val="7030A0"/>
                  </a:solidFill>
                </a:rPr>
                <a:t>positions (rest)</a:t>
              </a:r>
            </a:p>
            <a:p>
              <a:pPr algn="ctr"/>
              <a:r>
                <a:rPr lang="en-US" sz="1600" dirty="0">
                  <a:solidFill>
                    <a:srgbClr val="7030A0"/>
                  </a:solidFill>
                </a:rPr>
                <a:t>radii</a:t>
              </a:r>
            </a:p>
          </p:txBody>
        </p:sp>
        <p:sp>
          <p:nvSpPr>
            <p:cNvPr id="9" name="TextBox 8">
              <a:extLst>
                <a:ext uri="{FF2B5EF4-FFF2-40B4-BE49-F238E27FC236}">
                  <a16:creationId xmlns:a16="http://schemas.microsoft.com/office/drawing/2014/main" id="{2C945258-9E6C-44D6-AD5D-2BF42891ADB1}"/>
                </a:ext>
              </a:extLst>
            </p:cNvPr>
            <p:cNvSpPr txBox="1"/>
            <p:nvPr/>
          </p:nvSpPr>
          <p:spPr>
            <a:xfrm>
              <a:off x="6594173" y="5207417"/>
              <a:ext cx="2221891" cy="892552"/>
            </a:xfrm>
            <a:prstGeom prst="rect">
              <a:avLst/>
            </a:prstGeom>
            <a:noFill/>
          </p:spPr>
          <p:txBody>
            <a:bodyPr wrap="none" rtlCol="0">
              <a:spAutoFit/>
            </a:bodyPr>
            <a:lstStyle/>
            <a:p>
              <a:pPr algn="ctr"/>
              <a:r>
                <a:rPr lang="en-US" sz="2000" dirty="0">
                  <a:solidFill>
                    <a:schemeClr val="accent6">
                      <a:lumMod val="75000"/>
                    </a:schemeClr>
                  </a:solidFill>
                </a:rPr>
                <a:t>Key Points</a:t>
              </a:r>
              <a:br>
                <a:rPr lang="en-US" sz="2000" dirty="0">
                  <a:solidFill>
                    <a:schemeClr val="accent6">
                      <a:lumMod val="75000"/>
                    </a:schemeClr>
                  </a:solidFill>
                </a:rPr>
              </a:br>
              <a:r>
                <a:rPr lang="en-US" sz="1600" dirty="0">
                  <a:solidFill>
                    <a:srgbClr val="7030A0"/>
                  </a:solidFill>
                </a:rPr>
                <a:t>positions + normal (rest)</a:t>
              </a:r>
            </a:p>
            <a:p>
              <a:pPr algn="ctr"/>
              <a:r>
                <a:rPr lang="en-US" sz="1600" dirty="0">
                  <a:solidFill>
                    <a:srgbClr val="7030A0"/>
                  </a:solidFill>
                </a:rPr>
                <a:t>blending weights</a:t>
              </a:r>
            </a:p>
          </p:txBody>
        </p:sp>
        <p:sp>
          <p:nvSpPr>
            <p:cNvPr id="10" name="TextBox 9">
              <a:extLst>
                <a:ext uri="{FF2B5EF4-FFF2-40B4-BE49-F238E27FC236}">
                  <a16:creationId xmlns:a16="http://schemas.microsoft.com/office/drawing/2014/main" id="{128A79C2-BD04-4385-A82D-481032AE0912}"/>
                </a:ext>
              </a:extLst>
            </p:cNvPr>
            <p:cNvSpPr txBox="1"/>
            <p:nvPr/>
          </p:nvSpPr>
          <p:spPr>
            <a:xfrm>
              <a:off x="10149518" y="5207417"/>
              <a:ext cx="1632626" cy="646331"/>
            </a:xfrm>
            <a:prstGeom prst="rect">
              <a:avLst/>
            </a:prstGeom>
            <a:noFill/>
          </p:spPr>
          <p:txBody>
            <a:bodyPr wrap="none" rtlCol="0">
              <a:spAutoFit/>
            </a:bodyPr>
            <a:lstStyle/>
            <a:p>
              <a:pPr algn="ctr"/>
              <a:r>
                <a:rPr lang="en-US" sz="2000" dirty="0"/>
                <a:t>Per-vertex AO</a:t>
              </a:r>
            </a:p>
            <a:p>
              <a:pPr algn="ctr"/>
              <a:r>
                <a:rPr lang="en-US" sz="1600" dirty="0"/>
                <a:t>(output)</a:t>
              </a:r>
            </a:p>
          </p:txBody>
        </p:sp>
        <p:sp>
          <p:nvSpPr>
            <p:cNvPr id="13" name="Rectangle 12">
              <a:extLst>
                <a:ext uri="{FF2B5EF4-FFF2-40B4-BE49-F238E27FC236}">
                  <a16:creationId xmlns:a16="http://schemas.microsoft.com/office/drawing/2014/main" id="{F7CB3C48-3665-44DC-BBE3-F5828BAA872C}"/>
                </a:ext>
              </a:extLst>
            </p:cNvPr>
            <p:cNvSpPr/>
            <p:nvPr/>
          </p:nvSpPr>
          <p:spPr>
            <a:xfrm>
              <a:off x="3710354" y="5215024"/>
              <a:ext cx="5105710" cy="86528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F4B8A10C-1D9C-4F40-80BC-E0E1C8691AAA}"/>
                </a:ext>
              </a:extLst>
            </p:cNvPr>
            <p:cNvCxnSpPr>
              <a:cxnSpLocks/>
            </p:cNvCxnSpPr>
            <p:nvPr/>
          </p:nvCxnSpPr>
          <p:spPr>
            <a:xfrm>
              <a:off x="1915568" y="5680962"/>
              <a:ext cx="163779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9CBA9E-E826-4FD1-B7E6-CC9D30682B87}"/>
                </a:ext>
              </a:extLst>
            </p:cNvPr>
            <p:cNvSpPr txBox="1"/>
            <p:nvPr/>
          </p:nvSpPr>
          <p:spPr>
            <a:xfrm>
              <a:off x="2230575" y="5322746"/>
              <a:ext cx="1007776" cy="338554"/>
            </a:xfrm>
            <a:prstGeom prst="rect">
              <a:avLst/>
            </a:prstGeom>
            <a:noFill/>
          </p:spPr>
          <p:txBody>
            <a:bodyPr wrap="square" rtlCol="0">
              <a:spAutoFit/>
            </a:bodyPr>
            <a:lstStyle/>
            <a:p>
              <a:pPr algn="ctr"/>
              <a:r>
                <a:rPr lang="en-US" sz="1600" dirty="0">
                  <a:solidFill>
                    <a:srgbClr val="C00000"/>
                  </a:solidFill>
                </a:rPr>
                <a:t>transform</a:t>
              </a:r>
            </a:p>
          </p:txBody>
        </p:sp>
        <p:cxnSp>
          <p:nvCxnSpPr>
            <p:cNvPr id="19" name="Straight Arrow Connector 18">
              <a:extLst>
                <a:ext uri="{FF2B5EF4-FFF2-40B4-BE49-F238E27FC236}">
                  <a16:creationId xmlns:a16="http://schemas.microsoft.com/office/drawing/2014/main" id="{D9A45F60-1F23-49F4-95CB-5F4AD9BFFA86}"/>
                </a:ext>
              </a:extLst>
            </p:cNvPr>
            <p:cNvCxnSpPr>
              <a:cxnSpLocks/>
            </p:cNvCxnSpPr>
            <p:nvPr/>
          </p:nvCxnSpPr>
          <p:spPr>
            <a:xfrm>
              <a:off x="5539152" y="5422091"/>
              <a:ext cx="1436015"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C396294-C6B9-48FB-8931-8A88331A40A5}"/>
                </a:ext>
              </a:extLst>
            </p:cNvPr>
            <p:cNvSpPr txBox="1"/>
            <p:nvPr/>
          </p:nvSpPr>
          <p:spPr>
            <a:xfrm>
              <a:off x="5590840" y="5124705"/>
              <a:ext cx="1007776" cy="584775"/>
            </a:xfrm>
            <a:prstGeom prst="rect">
              <a:avLst/>
            </a:prstGeom>
            <a:noFill/>
          </p:spPr>
          <p:txBody>
            <a:bodyPr wrap="square" rtlCol="0">
              <a:spAutoFit/>
            </a:bodyPr>
            <a:lstStyle/>
            <a:p>
              <a:pPr algn="ctr"/>
              <a:r>
                <a:rPr lang="en-US" sz="1600" dirty="0">
                  <a:solidFill>
                    <a:schemeClr val="accent1"/>
                  </a:solidFill>
                </a:rPr>
                <a:t>cast</a:t>
              </a:r>
            </a:p>
            <a:p>
              <a:pPr algn="ctr"/>
              <a:r>
                <a:rPr lang="en-US" sz="1600" dirty="0">
                  <a:solidFill>
                    <a:schemeClr val="accent1"/>
                  </a:solidFill>
                </a:rPr>
                <a:t>shadow</a:t>
              </a:r>
            </a:p>
          </p:txBody>
        </p:sp>
        <p:cxnSp>
          <p:nvCxnSpPr>
            <p:cNvPr id="22" name="Straight Arrow Connector 21">
              <a:extLst>
                <a:ext uri="{FF2B5EF4-FFF2-40B4-BE49-F238E27FC236}">
                  <a16:creationId xmlns:a16="http://schemas.microsoft.com/office/drawing/2014/main" id="{FA7BE151-6FCA-4CA0-AFE3-B1C7F133A43A}"/>
                </a:ext>
              </a:extLst>
            </p:cNvPr>
            <p:cNvCxnSpPr>
              <a:cxnSpLocks/>
            </p:cNvCxnSpPr>
            <p:nvPr/>
          </p:nvCxnSpPr>
          <p:spPr>
            <a:xfrm>
              <a:off x="8733692" y="5422091"/>
              <a:ext cx="1436015" cy="0"/>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98E3C8E-086F-46F4-9F42-00F3CD22CE5C}"/>
                </a:ext>
              </a:extLst>
            </p:cNvPr>
            <p:cNvSpPr txBox="1"/>
            <p:nvPr/>
          </p:nvSpPr>
          <p:spPr>
            <a:xfrm>
              <a:off x="8792307" y="5124705"/>
              <a:ext cx="1351023" cy="830997"/>
            </a:xfrm>
            <a:prstGeom prst="rect">
              <a:avLst/>
            </a:prstGeom>
            <a:noFill/>
          </p:spPr>
          <p:txBody>
            <a:bodyPr wrap="square" rtlCol="0">
              <a:spAutoFit/>
            </a:bodyPr>
            <a:lstStyle/>
            <a:p>
              <a:pPr algn="ctr"/>
              <a:r>
                <a:rPr lang="en-US" sz="1600" dirty="0">
                  <a:solidFill>
                    <a:schemeClr val="accent6">
                      <a:lumMod val="75000"/>
                    </a:schemeClr>
                  </a:solidFill>
                </a:rPr>
                <a:t>linear interpolate</a:t>
              </a:r>
              <a:br>
                <a:rPr lang="en-US" sz="1600" dirty="0">
                  <a:solidFill>
                    <a:schemeClr val="accent6">
                      <a:lumMod val="75000"/>
                    </a:schemeClr>
                  </a:solidFill>
                </a:rPr>
              </a:br>
              <a:r>
                <a:rPr lang="en-US" sz="1600" dirty="0">
                  <a:solidFill>
                    <a:srgbClr val="7030A0"/>
                  </a:solidFill>
                </a:rPr>
                <a:t>(weighted)</a:t>
              </a:r>
            </a:p>
          </p:txBody>
        </p:sp>
        <p:sp>
          <p:nvSpPr>
            <p:cNvPr id="28" name="Left Brace 27">
              <a:extLst>
                <a:ext uri="{FF2B5EF4-FFF2-40B4-BE49-F238E27FC236}">
                  <a16:creationId xmlns:a16="http://schemas.microsoft.com/office/drawing/2014/main" id="{76297328-44C5-4A9E-8922-1EC937991350}"/>
                </a:ext>
              </a:extLst>
            </p:cNvPr>
            <p:cNvSpPr/>
            <p:nvPr/>
          </p:nvSpPr>
          <p:spPr>
            <a:xfrm rot="16200000">
              <a:off x="6670306" y="2924331"/>
              <a:ext cx="384119" cy="6561930"/>
            </a:xfrm>
            <a:prstGeom prst="leftBrace">
              <a:avLst>
                <a:gd name="adj1" fmla="val 41275"/>
                <a:gd name="adj2" fmla="val 50000"/>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30981704-03F6-4E62-87CD-DEF6A8CE9041}"/>
                </a:ext>
              </a:extLst>
            </p:cNvPr>
            <p:cNvSpPr txBox="1"/>
            <p:nvPr/>
          </p:nvSpPr>
          <p:spPr>
            <a:xfrm>
              <a:off x="5301761" y="6364690"/>
              <a:ext cx="2951129" cy="369332"/>
            </a:xfrm>
            <a:prstGeom prst="rect">
              <a:avLst/>
            </a:prstGeom>
            <a:noFill/>
          </p:spPr>
          <p:txBody>
            <a:bodyPr wrap="none" rtlCol="0">
              <a:spAutoFit/>
            </a:bodyPr>
            <a:lstStyle/>
            <a:p>
              <a:r>
                <a:rPr lang="en-US" dirty="0">
                  <a:solidFill>
                    <a:srgbClr val="7030A0"/>
                  </a:solidFill>
                </a:rPr>
                <a:t>Parameters trained from data</a:t>
              </a:r>
            </a:p>
          </p:txBody>
        </p:sp>
      </p:grpSp>
    </p:spTree>
    <p:extLst>
      <p:ext uri="{BB962C8B-B14F-4D97-AF65-F5344CB8AC3E}">
        <p14:creationId xmlns:p14="http://schemas.microsoft.com/office/powerpoint/2010/main" val="3953844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A6F30-0F25-4939-B02E-14BE06B7A08B}"/>
              </a:ext>
            </a:extLst>
          </p:cNvPr>
          <p:cNvSpPr>
            <a:spLocks noGrp="1"/>
          </p:cNvSpPr>
          <p:nvPr>
            <p:ph type="title"/>
          </p:nvPr>
        </p:nvSpPr>
        <p:spPr/>
        <p:txBody>
          <a:bodyPr/>
          <a:lstStyle/>
          <a:p>
            <a:r>
              <a:rPr lang="en-US" dirty="0"/>
              <a:t>Model: with Animation</a:t>
            </a:r>
          </a:p>
        </p:txBody>
      </p:sp>
      <p:pic>
        <p:nvPicPr>
          <p:cNvPr id="3" name="2-Method">
            <a:hlinkClick r:id="" action="ppaction://media"/>
            <a:extLst>
              <a:ext uri="{FF2B5EF4-FFF2-40B4-BE49-F238E27FC236}">
                <a16:creationId xmlns:a16="http://schemas.microsoft.com/office/drawing/2014/main" id="{AEADCE59-5B13-46C5-8643-1A344BC213E5}"/>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5"/>
          <a:srcRect t="19329"/>
          <a:stretch/>
        </p:blipFill>
        <p:spPr>
          <a:xfrm>
            <a:off x="0" y="1325562"/>
            <a:ext cx="12192000" cy="5532437"/>
          </a:xfrm>
          <a:prstGeom prst="rect">
            <a:avLst/>
          </a:prstGeom>
        </p:spPr>
      </p:pic>
    </p:spTree>
    <p:extLst>
      <p:ext uri="{BB962C8B-B14F-4D97-AF65-F5344CB8AC3E}">
        <p14:creationId xmlns:p14="http://schemas.microsoft.com/office/powerpoint/2010/main" val="90292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Model: Computing Diagram</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12</a:t>
            </a:fld>
            <a:endParaRPr lang="en-US" dirty="0"/>
          </a:p>
        </p:txBody>
      </p:sp>
      <p:graphicFrame>
        <p:nvGraphicFramePr>
          <p:cNvPr id="9" name="Object 8">
            <a:extLst>
              <a:ext uri="{FF2B5EF4-FFF2-40B4-BE49-F238E27FC236}">
                <a16:creationId xmlns:a16="http://schemas.microsoft.com/office/drawing/2014/main" id="{03770058-5AD1-4137-8547-715434B390C0}"/>
              </a:ext>
            </a:extLst>
          </p:cNvPr>
          <p:cNvGraphicFramePr>
            <a:graphicFrameLocks noChangeAspect="1"/>
          </p:cNvGraphicFramePr>
          <p:nvPr>
            <p:extLst>
              <p:ext uri="{D42A27DB-BD31-4B8C-83A1-F6EECF244321}">
                <p14:modId xmlns:p14="http://schemas.microsoft.com/office/powerpoint/2010/main" val="3102706848"/>
              </p:ext>
            </p:extLst>
          </p:nvPr>
        </p:nvGraphicFramePr>
        <p:xfrm>
          <a:off x="4937760" y="1188720"/>
          <a:ext cx="6400800" cy="5120085"/>
        </p:xfrm>
        <a:graphic>
          <a:graphicData uri="http://schemas.openxmlformats.org/presentationml/2006/ole">
            <mc:AlternateContent xmlns:mc="http://schemas.openxmlformats.org/markup-compatibility/2006">
              <mc:Choice xmlns:v="urn:schemas-microsoft-com:vml" Requires="v">
                <p:oleObj spid="_x0000_s3174" r:id="rId4" imgW="7315200" imgH="5852160" progId="">
                  <p:embed/>
                </p:oleObj>
              </mc:Choice>
              <mc:Fallback>
                <p:oleObj r:id="rId4" imgW="7315200" imgH="5852160" progId="">
                  <p:embed/>
                  <p:pic>
                    <p:nvPicPr>
                      <p:cNvPr id="0" name=""/>
                      <p:cNvPicPr/>
                      <p:nvPr/>
                    </p:nvPicPr>
                    <p:blipFill>
                      <a:blip r:embed="rId5"/>
                      <a:stretch>
                        <a:fillRect/>
                      </a:stretch>
                    </p:blipFill>
                    <p:spPr>
                      <a:xfrm>
                        <a:off x="4937760" y="1188720"/>
                        <a:ext cx="6400800" cy="5120085"/>
                      </a:xfrm>
                      <a:prstGeom prst="rect">
                        <a:avLst/>
                      </a:prstGeom>
                    </p:spPr>
                  </p:pic>
                </p:oleObj>
              </mc:Fallback>
            </mc:AlternateContent>
          </a:graphicData>
        </a:graphic>
      </p:graphicFrame>
    </p:spTree>
    <p:extLst>
      <p:ext uri="{BB962C8B-B14F-4D97-AF65-F5344CB8AC3E}">
        <p14:creationId xmlns:p14="http://schemas.microsoft.com/office/powerpoint/2010/main" val="503342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Model: Computing Diagram</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13</a:t>
            </a:fld>
            <a:endParaRPr lang="en-US" dirty="0"/>
          </a:p>
        </p:txBody>
      </p:sp>
      <p:graphicFrame>
        <p:nvGraphicFramePr>
          <p:cNvPr id="8" name="Object 7">
            <a:extLst>
              <a:ext uri="{FF2B5EF4-FFF2-40B4-BE49-F238E27FC236}">
                <a16:creationId xmlns:a16="http://schemas.microsoft.com/office/drawing/2014/main" id="{0159B1D0-2F71-4524-A35C-BFBCA65764F4}"/>
              </a:ext>
            </a:extLst>
          </p:cNvPr>
          <p:cNvGraphicFramePr>
            <a:graphicFrameLocks noChangeAspect="1"/>
          </p:cNvGraphicFramePr>
          <p:nvPr>
            <p:extLst>
              <p:ext uri="{D42A27DB-BD31-4B8C-83A1-F6EECF244321}">
                <p14:modId xmlns:p14="http://schemas.microsoft.com/office/powerpoint/2010/main" val="166212438"/>
              </p:ext>
            </p:extLst>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4300" r:id="rId4" imgW="6882480" imgH="9180720" progId="">
                  <p:embed/>
                </p:oleObj>
              </mc:Choice>
              <mc:Fallback>
                <p:oleObj r:id="rId4" imgW="6882480" imgH="9180720" progId="">
                  <p:embed/>
                  <p:pic>
                    <p:nvPicPr>
                      <p:cNvPr id="8" name="Object 7">
                        <a:extLst>
                          <a:ext uri="{FF2B5EF4-FFF2-40B4-BE49-F238E27FC236}">
                            <a16:creationId xmlns:a16="http://schemas.microsoft.com/office/drawing/2014/main" id="{0159B1D0-2F71-4524-A35C-BFBCA65764F4}"/>
                          </a:ext>
                        </a:extLst>
                      </p:cNvPr>
                      <p:cNvPicPr/>
                      <p:nvPr/>
                    </p:nvPicPr>
                    <p:blipFill>
                      <a:blip r:embed="rId5"/>
                      <a:stretch>
                        <a:fillRect/>
                      </a:stretch>
                    </p:blipFill>
                    <p:spPr>
                      <a:xfrm>
                        <a:off x="914400" y="914400"/>
                        <a:ext cx="4121632" cy="54864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9886F7B1-12F3-4B96-92FE-85463EA7D40B}"/>
              </a:ext>
            </a:extLst>
          </p:cNvPr>
          <p:cNvGraphicFramePr>
            <a:graphicFrameLocks noChangeAspect="1"/>
          </p:cNvGraphicFramePr>
          <p:nvPr>
            <p:extLst>
              <p:ext uri="{D42A27DB-BD31-4B8C-83A1-F6EECF244321}">
                <p14:modId xmlns:p14="http://schemas.microsoft.com/office/powerpoint/2010/main" val="1858811786"/>
              </p:ext>
            </p:extLst>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4301" r:id="rId6" imgW="7315200" imgH="5852160" progId="">
                  <p:embed/>
                </p:oleObj>
              </mc:Choice>
              <mc:Fallback>
                <p:oleObj r:id="rId6" imgW="7315200" imgH="5852160" progId="">
                  <p:embed/>
                  <p:pic>
                    <p:nvPicPr>
                      <p:cNvPr id="0" name=""/>
                      <p:cNvPicPr/>
                      <p:nvPr/>
                    </p:nvPicPr>
                    <p:blipFill>
                      <a:blip r:embed="rId7"/>
                      <a:stretch>
                        <a:fillRect/>
                      </a:stretch>
                    </p:blipFill>
                    <p:spPr>
                      <a:xfrm>
                        <a:off x="4937760" y="1188720"/>
                        <a:ext cx="6400800" cy="5120084"/>
                      </a:xfrm>
                      <a:prstGeom prst="rect">
                        <a:avLst/>
                      </a:prstGeom>
                    </p:spPr>
                  </p:pic>
                </p:oleObj>
              </mc:Fallback>
            </mc:AlternateContent>
          </a:graphicData>
        </a:graphic>
      </p:graphicFrame>
    </p:spTree>
    <p:extLst>
      <p:ext uri="{BB962C8B-B14F-4D97-AF65-F5344CB8AC3E}">
        <p14:creationId xmlns:p14="http://schemas.microsoft.com/office/powerpoint/2010/main" val="789760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Model: Computing Diagram</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14</a:t>
            </a:fld>
            <a:endParaRPr lang="en-US" dirty="0"/>
          </a:p>
        </p:txBody>
      </p:sp>
      <p:graphicFrame>
        <p:nvGraphicFramePr>
          <p:cNvPr id="5" name="Object 4">
            <a:extLst>
              <a:ext uri="{FF2B5EF4-FFF2-40B4-BE49-F238E27FC236}">
                <a16:creationId xmlns:a16="http://schemas.microsoft.com/office/drawing/2014/main" id="{AE5AD16D-A3D6-464F-AC12-BE6EA21136FF}"/>
              </a:ext>
            </a:extLst>
          </p:cNvPr>
          <p:cNvGraphicFramePr>
            <a:graphicFrameLocks noChangeAspect="1"/>
          </p:cNvGraphicFramePr>
          <p:nvPr>
            <p:extLst>
              <p:ext uri="{D42A27DB-BD31-4B8C-83A1-F6EECF244321}">
                <p14:modId xmlns:p14="http://schemas.microsoft.com/office/powerpoint/2010/main" val="2023955753"/>
              </p:ext>
            </p:extLst>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5324" r:id="rId4" imgW="7315200" imgH="5852160" progId="">
                  <p:embed/>
                </p:oleObj>
              </mc:Choice>
              <mc:Fallback>
                <p:oleObj r:id="rId4" imgW="7315200" imgH="5852160" progId="">
                  <p:embed/>
                  <p:pic>
                    <p:nvPicPr>
                      <p:cNvPr id="0" name=""/>
                      <p:cNvPicPr/>
                      <p:nvPr/>
                    </p:nvPicPr>
                    <p:blipFill>
                      <a:blip r:embed="rId5"/>
                      <a:stretch>
                        <a:fillRect/>
                      </a:stretch>
                    </p:blipFill>
                    <p:spPr>
                      <a:xfrm>
                        <a:off x="4937760" y="1188720"/>
                        <a:ext cx="6400800" cy="5120084"/>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74E0B02-5B5C-4058-987E-9173176BB14B}"/>
              </a:ext>
            </a:extLst>
          </p:cNvPr>
          <p:cNvGraphicFramePr>
            <a:graphicFrameLocks noChangeAspect="1"/>
          </p:cNvGraphicFramePr>
          <p:nvPr>
            <p:extLst>
              <p:ext uri="{D42A27DB-BD31-4B8C-83A1-F6EECF244321}">
                <p14:modId xmlns:p14="http://schemas.microsoft.com/office/powerpoint/2010/main" val="2558475488"/>
              </p:ext>
            </p:extLst>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5325" r:id="rId6" imgW="6882480" imgH="9180720" progId="">
                  <p:embed/>
                </p:oleObj>
              </mc:Choice>
              <mc:Fallback>
                <p:oleObj r:id="rId6" imgW="6882480" imgH="9180720" progId="">
                  <p:embed/>
                  <p:pic>
                    <p:nvPicPr>
                      <p:cNvPr id="0" name=""/>
                      <p:cNvPicPr/>
                      <p:nvPr/>
                    </p:nvPicPr>
                    <p:blipFill>
                      <a:blip r:embed="rId7"/>
                      <a:stretch>
                        <a:fillRect/>
                      </a:stretch>
                    </p:blipFill>
                    <p:spPr>
                      <a:xfrm>
                        <a:off x="914400" y="914400"/>
                        <a:ext cx="4121632" cy="5486400"/>
                      </a:xfrm>
                      <a:prstGeom prst="rect">
                        <a:avLst/>
                      </a:prstGeom>
                    </p:spPr>
                  </p:pic>
                </p:oleObj>
              </mc:Fallback>
            </mc:AlternateContent>
          </a:graphicData>
        </a:graphic>
      </p:graphicFrame>
    </p:spTree>
    <p:extLst>
      <p:ext uri="{BB962C8B-B14F-4D97-AF65-F5344CB8AC3E}">
        <p14:creationId xmlns:p14="http://schemas.microsoft.com/office/powerpoint/2010/main" val="1533113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Model: Computing Diagram</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15</a:t>
            </a:fld>
            <a:endParaRPr lang="en-US" dirty="0"/>
          </a:p>
        </p:txBody>
      </p:sp>
      <p:graphicFrame>
        <p:nvGraphicFramePr>
          <p:cNvPr id="3" name="Object 2">
            <a:extLst>
              <a:ext uri="{FF2B5EF4-FFF2-40B4-BE49-F238E27FC236}">
                <a16:creationId xmlns:a16="http://schemas.microsoft.com/office/drawing/2014/main" id="{2427474D-D9EE-4F04-9646-0A446600D78B}"/>
              </a:ext>
            </a:extLst>
          </p:cNvPr>
          <p:cNvGraphicFramePr>
            <a:graphicFrameLocks noChangeAspect="1"/>
          </p:cNvGraphicFramePr>
          <p:nvPr>
            <p:extLst>
              <p:ext uri="{D42A27DB-BD31-4B8C-83A1-F6EECF244321}">
                <p14:modId xmlns:p14="http://schemas.microsoft.com/office/powerpoint/2010/main" val="955340798"/>
              </p:ext>
            </p:extLst>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6352" r:id="rId4" imgW="7315200" imgH="5852160" progId="">
                  <p:embed/>
                </p:oleObj>
              </mc:Choice>
              <mc:Fallback>
                <p:oleObj r:id="rId4" imgW="7315200" imgH="5852160" progId="">
                  <p:embed/>
                  <p:pic>
                    <p:nvPicPr>
                      <p:cNvPr id="0" name=""/>
                      <p:cNvPicPr/>
                      <p:nvPr/>
                    </p:nvPicPr>
                    <p:blipFill>
                      <a:blip r:embed="rId5"/>
                      <a:stretch>
                        <a:fillRect/>
                      </a:stretch>
                    </p:blipFill>
                    <p:spPr>
                      <a:xfrm>
                        <a:off x="4937760" y="1188720"/>
                        <a:ext cx="6400800" cy="5120084"/>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C475333-C416-41BE-9A02-73DEE831379C}"/>
              </a:ext>
            </a:extLst>
          </p:cNvPr>
          <p:cNvGraphicFramePr>
            <a:graphicFrameLocks noChangeAspect="1"/>
          </p:cNvGraphicFramePr>
          <p:nvPr>
            <p:extLst>
              <p:ext uri="{D42A27DB-BD31-4B8C-83A1-F6EECF244321}">
                <p14:modId xmlns:p14="http://schemas.microsoft.com/office/powerpoint/2010/main" val="1933699055"/>
              </p:ext>
            </p:extLst>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6353" r:id="rId6" imgW="6882480" imgH="9180720" progId="">
                  <p:embed/>
                </p:oleObj>
              </mc:Choice>
              <mc:Fallback>
                <p:oleObj r:id="rId6" imgW="6882480" imgH="9180720" progId="">
                  <p:embed/>
                  <p:pic>
                    <p:nvPicPr>
                      <p:cNvPr id="0" name=""/>
                      <p:cNvPicPr/>
                      <p:nvPr/>
                    </p:nvPicPr>
                    <p:blipFill>
                      <a:blip r:embed="rId7"/>
                      <a:stretch>
                        <a:fillRect/>
                      </a:stretch>
                    </p:blipFill>
                    <p:spPr>
                      <a:xfrm>
                        <a:off x="914400" y="914400"/>
                        <a:ext cx="4121632" cy="5486400"/>
                      </a:xfrm>
                      <a:prstGeom prst="rect">
                        <a:avLst/>
                      </a:prstGeom>
                    </p:spPr>
                  </p:pic>
                </p:oleObj>
              </mc:Fallback>
            </mc:AlternateContent>
          </a:graphicData>
        </a:graphic>
      </p:graphicFrame>
    </p:spTree>
    <p:extLst>
      <p:ext uri="{BB962C8B-B14F-4D97-AF65-F5344CB8AC3E}">
        <p14:creationId xmlns:p14="http://schemas.microsoft.com/office/powerpoint/2010/main" val="2663236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Model: Computing Diagram</a:t>
            </a:r>
          </a:p>
        </p:txBody>
      </p:sp>
      <p:grpSp>
        <p:nvGrpSpPr>
          <p:cNvPr id="45" name="Group 44">
            <a:extLst>
              <a:ext uri="{FF2B5EF4-FFF2-40B4-BE49-F238E27FC236}">
                <a16:creationId xmlns:a16="http://schemas.microsoft.com/office/drawing/2014/main" id="{0F157F09-5E4E-4ABB-B6E2-AE616CA96F9E}"/>
              </a:ext>
            </a:extLst>
          </p:cNvPr>
          <p:cNvGrpSpPr/>
          <p:nvPr/>
        </p:nvGrpSpPr>
        <p:grpSpPr>
          <a:xfrm>
            <a:off x="481380" y="914400"/>
            <a:ext cx="4554652" cy="5486400"/>
            <a:chOff x="481380" y="914400"/>
            <a:chExt cx="4554652" cy="5486400"/>
          </a:xfrm>
        </p:grpSpPr>
        <p:grpSp>
          <p:nvGrpSpPr>
            <p:cNvPr id="42" name="Group 41">
              <a:extLst>
                <a:ext uri="{FF2B5EF4-FFF2-40B4-BE49-F238E27FC236}">
                  <a16:creationId xmlns:a16="http://schemas.microsoft.com/office/drawing/2014/main" id="{1AD33FDD-A49A-476E-AF75-002D998A0521}"/>
                </a:ext>
              </a:extLst>
            </p:cNvPr>
            <p:cNvGrpSpPr/>
            <p:nvPr/>
          </p:nvGrpSpPr>
          <p:grpSpPr>
            <a:xfrm>
              <a:off x="914400" y="914400"/>
              <a:ext cx="4121632" cy="5486400"/>
              <a:chOff x="914400" y="914400"/>
              <a:chExt cx="4121632" cy="5486400"/>
            </a:xfrm>
          </p:grpSpPr>
          <p:graphicFrame>
            <p:nvGraphicFramePr>
              <p:cNvPr id="6" name="Object 5">
                <a:extLst>
                  <a:ext uri="{FF2B5EF4-FFF2-40B4-BE49-F238E27FC236}">
                    <a16:creationId xmlns:a16="http://schemas.microsoft.com/office/drawing/2014/main" id="{FC475333-C416-41BE-9A02-73DEE831379C}"/>
                  </a:ext>
                </a:extLst>
              </p:cNvPr>
              <p:cNvGraphicFramePr>
                <a:graphicFrameLocks noChangeAspect="1"/>
              </p:cNvGraphicFramePr>
              <p:nvPr>
                <p:extLst>
                  <p:ext uri="{D42A27DB-BD31-4B8C-83A1-F6EECF244321}">
                    <p14:modId xmlns:p14="http://schemas.microsoft.com/office/powerpoint/2010/main" val="3556520505"/>
                  </p:ext>
                </p:extLst>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9425" r:id="rId4" imgW="6882480" imgH="9180720" progId="">
                      <p:embed/>
                    </p:oleObj>
                  </mc:Choice>
                  <mc:Fallback>
                    <p:oleObj r:id="rId4" imgW="6882480" imgH="9180720" progId="">
                      <p:embed/>
                      <p:pic>
                        <p:nvPicPr>
                          <p:cNvPr id="6" name="Object 5">
                            <a:extLst>
                              <a:ext uri="{FF2B5EF4-FFF2-40B4-BE49-F238E27FC236}">
                                <a16:creationId xmlns:a16="http://schemas.microsoft.com/office/drawing/2014/main" id="{FC475333-C416-41BE-9A02-73DEE831379C}"/>
                              </a:ext>
                            </a:extLst>
                          </p:cNvPr>
                          <p:cNvPicPr/>
                          <p:nvPr/>
                        </p:nvPicPr>
                        <p:blipFill>
                          <a:blip r:embed="rId5">
                            <a:alphaModFix amt="50000"/>
                          </a:blip>
                          <a:stretch>
                            <a:fillRect/>
                          </a:stretch>
                        </p:blipFill>
                        <p:spPr>
                          <a:xfrm>
                            <a:off x="914400" y="914400"/>
                            <a:ext cx="4121632" cy="5486400"/>
                          </a:xfrm>
                          <a:prstGeom prst="rect">
                            <a:avLst/>
                          </a:prstGeom>
                        </p:spPr>
                      </p:pic>
                    </p:oleObj>
                  </mc:Fallback>
                </mc:AlternateContent>
              </a:graphicData>
            </a:graphic>
          </p:graphicFrame>
          <p:sp>
            <p:nvSpPr>
              <p:cNvPr id="5" name="Oval 4">
                <a:extLst>
                  <a:ext uri="{FF2B5EF4-FFF2-40B4-BE49-F238E27FC236}">
                    <a16:creationId xmlns:a16="http://schemas.microsoft.com/office/drawing/2014/main" id="{38C97325-871B-49BB-8388-AA4A1A423BDC}"/>
                  </a:ext>
                </a:extLst>
              </p:cNvPr>
              <p:cNvSpPr/>
              <p:nvPr/>
            </p:nvSpPr>
            <p:spPr>
              <a:xfrm>
                <a:off x="4137169" y="4962833"/>
                <a:ext cx="88490" cy="958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A36DCEB-33D1-4EB2-AC72-0D1030AC7E6A}"/>
                  </a:ext>
                </a:extLst>
              </p:cNvPr>
              <p:cNvCxnSpPr/>
              <p:nvPr/>
            </p:nvCxnSpPr>
            <p:spPr>
              <a:xfrm flipV="1">
                <a:off x="2654710" y="5058697"/>
                <a:ext cx="1430593" cy="8849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9ADEDE1-C5D5-43BF-B6BD-358F1EA882DC}"/>
                  </a:ext>
                </a:extLst>
              </p:cNvPr>
              <p:cNvCxnSpPr/>
              <p:nvPr/>
            </p:nvCxnSpPr>
            <p:spPr>
              <a:xfrm flipV="1">
                <a:off x="2743200" y="5125065"/>
                <a:ext cx="1187245" cy="553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63FE1CC-855A-4482-BAF7-9980956F4728}"/>
                  </a:ext>
                </a:extLst>
              </p:cNvPr>
              <p:cNvCxnSpPr/>
              <p:nvPr/>
            </p:nvCxnSpPr>
            <p:spPr>
              <a:xfrm flipV="1">
                <a:off x="2735826" y="5058697"/>
                <a:ext cx="1252261" cy="442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B05403-705D-4ACE-A9C7-ABE102A78751}"/>
                  </a:ext>
                </a:extLst>
              </p:cNvPr>
              <p:cNvCxnSpPr/>
              <p:nvPr/>
            </p:nvCxnSpPr>
            <p:spPr>
              <a:xfrm flipV="1">
                <a:off x="2868561" y="5080819"/>
                <a:ext cx="936523" cy="206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262F1A-D285-42E1-9205-956F02B80708}"/>
                  </a:ext>
                </a:extLst>
              </p:cNvPr>
              <p:cNvCxnSpPr/>
              <p:nvPr/>
            </p:nvCxnSpPr>
            <p:spPr>
              <a:xfrm flipV="1">
                <a:off x="2898058" y="5014452"/>
                <a:ext cx="1179871" cy="442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DA8A1F-1907-45A7-BC2A-BB593301124B}"/>
                  </a:ext>
                </a:extLst>
              </p:cNvPr>
              <p:cNvCxnSpPr/>
              <p:nvPr/>
            </p:nvCxnSpPr>
            <p:spPr>
              <a:xfrm>
                <a:off x="3156155" y="4712110"/>
                <a:ext cx="921774" cy="250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DE5354A-FD91-41DF-B834-C49DC1BA6AF7}"/>
                  </a:ext>
                </a:extLst>
              </p:cNvPr>
              <p:cNvCxnSpPr/>
              <p:nvPr/>
            </p:nvCxnSpPr>
            <p:spPr>
              <a:xfrm>
                <a:off x="3340510" y="4358148"/>
                <a:ext cx="648929" cy="523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C27CA88-B02E-4446-9703-A4A4B1D5D02F}"/>
                  </a:ext>
                </a:extLst>
              </p:cNvPr>
              <p:cNvCxnSpPr/>
              <p:nvPr/>
            </p:nvCxnSpPr>
            <p:spPr>
              <a:xfrm>
                <a:off x="3524865" y="4114800"/>
                <a:ext cx="589935" cy="8185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CE43E06-3F85-4169-9132-EC22B80C3AB1}"/>
                  </a:ext>
                </a:extLst>
              </p:cNvPr>
              <p:cNvCxnSpPr/>
              <p:nvPr/>
            </p:nvCxnSpPr>
            <p:spPr>
              <a:xfrm flipH="1" flipV="1">
                <a:off x="4203290" y="5073445"/>
                <a:ext cx="199104" cy="6120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6E4FED2-1D37-4674-BE6F-05DB1BC8A24D}"/>
                  </a:ext>
                </a:extLst>
              </p:cNvPr>
              <p:cNvCxnSpPr/>
              <p:nvPr/>
            </p:nvCxnSpPr>
            <p:spPr>
              <a:xfrm flipV="1">
                <a:off x="2418735" y="5235677"/>
                <a:ext cx="1349478" cy="730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D24B606-C2DC-4D3D-8A82-066BF195EF04}"/>
                  </a:ext>
                </a:extLst>
              </p:cNvPr>
              <p:cNvCxnSpPr/>
              <p:nvPr/>
            </p:nvCxnSpPr>
            <p:spPr>
              <a:xfrm>
                <a:off x="3805084" y="4107426"/>
                <a:ext cx="265471" cy="685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813ABF-64E3-45CA-94F8-E875632E43F0}"/>
                  </a:ext>
                </a:extLst>
              </p:cNvPr>
              <p:cNvCxnSpPr/>
              <p:nvPr/>
            </p:nvCxnSpPr>
            <p:spPr>
              <a:xfrm>
                <a:off x="3576484" y="3738716"/>
                <a:ext cx="405581" cy="958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0249C85-4FE2-4F4E-951E-A1D880557578}"/>
                  </a:ext>
                </a:extLst>
              </p:cNvPr>
              <p:cNvCxnSpPr/>
              <p:nvPr/>
            </p:nvCxnSpPr>
            <p:spPr>
              <a:xfrm>
                <a:off x="3598606" y="3207774"/>
                <a:ext cx="545691" cy="16591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144D0A2-9A36-4D63-9C67-A9633CA1ABDD}"/>
                  </a:ext>
                </a:extLst>
              </p:cNvPr>
              <p:cNvCxnSpPr/>
              <p:nvPr/>
            </p:nvCxnSpPr>
            <p:spPr>
              <a:xfrm>
                <a:off x="2905432" y="3628103"/>
                <a:ext cx="1002891" cy="1128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92007D-2E63-400F-BBDB-BB698CCCC795}"/>
                  </a:ext>
                </a:extLst>
              </p:cNvPr>
              <p:cNvCxnSpPr/>
              <p:nvPr/>
            </p:nvCxnSpPr>
            <p:spPr>
              <a:xfrm>
                <a:off x="2676832" y="3819832"/>
                <a:ext cx="1342103" cy="10176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11DBB8-999D-45CE-8EEE-2B7D6A347F08}"/>
                  </a:ext>
                </a:extLst>
              </p:cNvPr>
              <p:cNvCxnSpPr/>
              <p:nvPr/>
            </p:nvCxnSpPr>
            <p:spPr>
              <a:xfrm>
                <a:off x="3060290" y="3089787"/>
                <a:ext cx="884904" cy="1533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D308238-69E0-41AA-9DF7-082A7DFDE7D0}"/>
                  </a:ext>
                </a:extLst>
              </p:cNvPr>
              <p:cNvCxnSpPr/>
              <p:nvPr/>
            </p:nvCxnSpPr>
            <p:spPr>
              <a:xfrm>
                <a:off x="3237271" y="2964426"/>
                <a:ext cx="818535" cy="1718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5CEF7ADE-E356-4C84-B419-4218F025D388}"/>
                </a:ext>
              </a:extLst>
            </p:cNvPr>
            <p:cNvSpPr txBox="1"/>
            <p:nvPr/>
          </p:nvSpPr>
          <p:spPr>
            <a:xfrm>
              <a:off x="481380" y="1453448"/>
              <a:ext cx="3286833" cy="830997"/>
            </a:xfrm>
            <a:prstGeom prst="rect">
              <a:avLst/>
            </a:prstGeom>
            <a:noFill/>
          </p:spPr>
          <p:txBody>
            <a:bodyPr wrap="square" rtlCol="0">
              <a:spAutoFit/>
            </a:bodyPr>
            <a:lstStyle/>
            <a:p>
              <a:r>
                <a:rPr lang="en-US" sz="2400" dirty="0"/>
                <a:t>Dense connections</a:t>
              </a:r>
            </a:p>
            <a:p>
              <a:r>
                <a:rPr lang="en-US" sz="2400" dirty="0"/>
                <a:t>Global effect</a:t>
              </a:r>
            </a:p>
          </p:txBody>
        </p:sp>
      </p:grpSp>
      <p:graphicFrame>
        <p:nvGraphicFramePr>
          <p:cNvPr id="65" name="Object 64">
            <a:extLst>
              <a:ext uri="{FF2B5EF4-FFF2-40B4-BE49-F238E27FC236}">
                <a16:creationId xmlns:a16="http://schemas.microsoft.com/office/drawing/2014/main" id="{A806C3A0-DEA6-4C3B-8F6D-AAB4468BCCCE}"/>
              </a:ext>
            </a:extLst>
          </p:cNvPr>
          <p:cNvGraphicFramePr>
            <a:graphicFrameLocks noChangeAspect="1"/>
          </p:cNvGraphicFramePr>
          <p:nvPr>
            <p:extLst>
              <p:ext uri="{D42A27DB-BD31-4B8C-83A1-F6EECF244321}">
                <p14:modId xmlns:p14="http://schemas.microsoft.com/office/powerpoint/2010/main" val="294011847"/>
              </p:ext>
            </p:extLst>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9426" r:id="rId6" imgW="7315200" imgH="5852160" progId="">
                  <p:embed/>
                </p:oleObj>
              </mc:Choice>
              <mc:Fallback>
                <p:oleObj r:id="rId6" imgW="7315200" imgH="5852160" progId="">
                  <p:embed/>
                  <p:pic>
                    <p:nvPicPr>
                      <p:cNvPr id="3" name="Object 2">
                        <a:extLst>
                          <a:ext uri="{FF2B5EF4-FFF2-40B4-BE49-F238E27FC236}">
                            <a16:creationId xmlns:a16="http://schemas.microsoft.com/office/drawing/2014/main" id="{2427474D-D9EE-4F04-9646-0A446600D78B}"/>
                          </a:ext>
                        </a:extLst>
                      </p:cNvPr>
                      <p:cNvPicPr/>
                      <p:nvPr/>
                    </p:nvPicPr>
                    <p:blipFill>
                      <a:blip r:embed="rId7"/>
                      <a:stretch>
                        <a:fillRect/>
                      </a:stretch>
                    </p:blipFill>
                    <p:spPr>
                      <a:xfrm>
                        <a:off x="4937760" y="1188720"/>
                        <a:ext cx="6400800" cy="5120084"/>
                      </a:xfrm>
                      <a:prstGeom prst="rect">
                        <a:avLst/>
                      </a:prstGeom>
                    </p:spPr>
                  </p:pic>
                </p:oleObj>
              </mc:Fallback>
            </mc:AlternateContent>
          </a:graphicData>
        </a:graphic>
      </p:graphicFrame>
    </p:spTree>
    <p:extLst>
      <p:ext uri="{BB962C8B-B14F-4D97-AF65-F5344CB8AC3E}">
        <p14:creationId xmlns:p14="http://schemas.microsoft.com/office/powerpoint/2010/main" val="734738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C3C10371-BC6C-4058-AC3D-33523AA4BC86}"/>
              </a:ext>
            </a:extLst>
          </p:cNvPr>
          <p:cNvGrpSpPr/>
          <p:nvPr/>
        </p:nvGrpSpPr>
        <p:grpSpPr>
          <a:xfrm>
            <a:off x="6769959" y="1359755"/>
            <a:ext cx="3681282" cy="1951174"/>
            <a:chOff x="8247937" y="671563"/>
            <a:chExt cx="3462683" cy="1835311"/>
          </a:xfrm>
        </p:grpSpPr>
        <p:pic>
          <p:nvPicPr>
            <p:cNvPr id="50" name="Picture 49">
              <a:extLst>
                <a:ext uri="{FF2B5EF4-FFF2-40B4-BE49-F238E27FC236}">
                  <a16:creationId xmlns:a16="http://schemas.microsoft.com/office/drawing/2014/main" id="{B5DA8E85-76DB-4E07-BE55-97EAB59FB34D}"/>
                </a:ext>
              </a:extLst>
            </p:cNvPr>
            <p:cNvPicPr>
              <a:picLocks noChangeAspect="1"/>
            </p:cNvPicPr>
            <p:nvPr/>
          </p:nvPicPr>
          <p:blipFill>
            <a:blip r:embed="rId4"/>
            <a:stretch>
              <a:fillRect/>
            </a:stretch>
          </p:blipFill>
          <p:spPr>
            <a:xfrm>
              <a:off x="8247937" y="671563"/>
              <a:ext cx="3462683" cy="1835311"/>
            </a:xfrm>
            <a:prstGeom prst="rect">
              <a:avLst/>
            </a:prstGeom>
          </p:spPr>
        </p:pic>
        <p:sp>
          <p:nvSpPr>
            <p:cNvPr id="56" name="Rectangle 55">
              <a:extLst>
                <a:ext uri="{FF2B5EF4-FFF2-40B4-BE49-F238E27FC236}">
                  <a16:creationId xmlns:a16="http://schemas.microsoft.com/office/drawing/2014/main" id="{64E85039-9E69-4477-812F-761DE9C82237}"/>
                </a:ext>
              </a:extLst>
            </p:cNvPr>
            <p:cNvSpPr/>
            <p:nvPr/>
          </p:nvSpPr>
          <p:spPr>
            <a:xfrm>
              <a:off x="8303480" y="1747340"/>
              <a:ext cx="752030" cy="759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Model: Computing Diagram</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17</a:t>
            </a:fld>
            <a:endParaRPr lang="en-US" dirty="0"/>
          </a:p>
        </p:txBody>
      </p:sp>
      <p:grpSp>
        <p:nvGrpSpPr>
          <p:cNvPr id="45" name="Group 44">
            <a:extLst>
              <a:ext uri="{FF2B5EF4-FFF2-40B4-BE49-F238E27FC236}">
                <a16:creationId xmlns:a16="http://schemas.microsoft.com/office/drawing/2014/main" id="{0F157F09-5E4E-4ABB-B6E2-AE616CA96F9E}"/>
              </a:ext>
            </a:extLst>
          </p:cNvPr>
          <p:cNvGrpSpPr/>
          <p:nvPr/>
        </p:nvGrpSpPr>
        <p:grpSpPr>
          <a:xfrm>
            <a:off x="481380" y="914400"/>
            <a:ext cx="4554652" cy="5486400"/>
            <a:chOff x="481380" y="914400"/>
            <a:chExt cx="4554652" cy="5486400"/>
          </a:xfrm>
        </p:grpSpPr>
        <p:grpSp>
          <p:nvGrpSpPr>
            <p:cNvPr id="42" name="Group 41">
              <a:extLst>
                <a:ext uri="{FF2B5EF4-FFF2-40B4-BE49-F238E27FC236}">
                  <a16:creationId xmlns:a16="http://schemas.microsoft.com/office/drawing/2014/main" id="{1AD33FDD-A49A-476E-AF75-002D998A0521}"/>
                </a:ext>
              </a:extLst>
            </p:cNvPr>
            <p:cNvGrpSpPr/>
            <p:nvPr/>
          </p:nvGrpSpPr>
          <p:grpSpPr>
            <a:xfrm>
              <a:off x="914400" y="914400"/>
              <a:ext cx="4121632" cy="5486400"/>
              <a:chOff x="914400" y="914400"/>
              <a:chExt cx="4121632" cy="5486400"/>
            </a:xfrm>
          </p:grpSpPr>
          <p:graphicFrame>
            <p:nvGraphicFramePr>
              <p:cNvPr id="6" name="Object 5">
                <a:extLst>
                  <a:ext uri="{FF2B5EF4-FFF2-40B4-BE49-F238E27FC236}">
                    <a16:creationId xmlns:a16="http://schemas.microsoft.com/office/drawing/2014/main" id="{FC475333-C416-41BE-9A02-73DEE831379C}"/>
                  </a:ext>
                </a:extLst>
              </p:cNvPr>
              <p:cNvGraphicFramePr>
                <a:graphicFrameLocks noChangeAspect="1"/>
              </p:cNvGraphicFramePr>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11366" r:id="rId5" imgW="6882480" imgH="9180720" progId="">
                      <p:embed/>
                    </p:oleObj>
                  </mc:Choice>
                  <mc:Fallback>
                    <p:oleObj r:id="rId5" imgW="6882480" imgH="9180720" progId="">
                      <p:embed/>
                      <p:pic>
                        <p:nvPicPr>
                          <p:cNvPr id="6" name="Object 5">
                            <a:extLst>
                              <a:ext uri="{FF2B5EF4-FFF2-40B4-BE49-F238E27FC236}">
                                <a16:creationId xmlns:a16="http://schemas.microsoft.com/office/drawing/2014/main" id="{FC475333-C416-41BE-9A02-73DEE831379C}"/>
                              </a:ext>
                            </a:extLst>
                          </p:cNvPr>
                          <p:cNvPicPr/>
                          <p:nvPr/>
                        </p:nvPicPr>
                        <p:blipFill>
                          <a:blip r:embed="rId6">
                            <a:alphaModFix amt="50000"/>
                          </a:blip>
                          <a:stretch>
                            <a:fillRect/>
                          </a:stretch>
                        </p:blipFill>
                        <p:spPr>
                          <a:xfrm>
                            <a:off x="914400" y="914400"/>
                            <a:ext cx="4121632" cy="5486400"/>
                          </a:xfrm>
                          <a:prstGeom prst="rect">
                            <a:avLst/>
                          </a:prstGeom>
                        </p:spPr>
                      </p:pic>
                    </p:oleObj>
                  </mc:Fallback>
                </mc:AlternateContent>
              </a:graphicData>
            </a:graphic>
          </p:graphicFrame>
          <p:sp>
            <p:nvSpPr>
              <p:cNvPr id="5" name="Oval 4">
                <a:extLst>
                  <a:ext uri="{FF2B5EF4-FFF2-40B4-BE49-F238E27FC236}">
                    <a16:creationId xmlns:a16="http://schemas.microsoft.com/office/drawing/2014/main" id="{38C97325-871B-49BB-8388-AA4A1A423BDC}"/>
                  </a:ext>
                </a:extLst>
              </p:cNvPr>
              <p:cNvSpPr/>
              <p:nvPr/>
            </p:nvSpPr>
            <p:spPr>
              <a:xfrm>
                <a:off x="4137169" y="4962833"/>
                <a:ext cx="88490" cy="958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A36DCEB-33D1-4EB2-AC72-0D1030AC7E6A}"/>
                  </a:ext>
                </a:extLst>
              </p:cNvPr>
              <p:cNvCxnSpPr/>
              <p:nvPr/>
            </p:nvCxnSpPr>
            <p:spPr>
              <a:xfrm flipV="1">
                <a:off x="2654710" y="5058697"/>
                <a:ext cx="1430593" cy="8849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9ADEDE1-C5D5-43BF-B6BD-358F1EA882DC}"/>
                  </a:ext>
                </a:extLst>
              </p:cNvPr>
              <p:cNvCxnSpPr/>
              <p:nvPr/>
            </p:nvCxnSpPr>
            <p:spPr>
              <a:xfrm flipV="1">
                <a:off x="2743200" y="5125065"/>
                <a:ext cx="1187245" cy="553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63FE1CC-855A-4482-BAF7-9980956F4728}"/>
                  </a:ext>
                </a:extLst>
              </p:cNvPr>
              <p:cNvCxnSpPr/>
              <p:nvPr/>
            </p:nvCxnSpPr>
            <p:spPr>
              <a:xfrm flipV="1">
                <a:off x="2735826" y="5058697"/>
                <a:ext cx="1252261" cy="442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B05403-705D-4ACE-A9C7-ABE102A78751}"/>
                  </a:ext>
                </a:extLst>
              </p:cNvPr>
              <p:cNvCxnSpPr/>
              <p:nvPr/>
            </p:nvCxnSpPr>
            <p:spPr>
              <a:xfrm flipV="1">
                <a:off x="2868561" y="5080819"/>
                <a:ext cx="936523" cy="206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262F1A-D285-42E1-9205-956F02B80708}"/>
                  </a:ext>
                </a:extLst>
              </p:cNvPr>
              <p:cNvCxnSpPr/>
              <p:nvPr/>
            </p:nvCxnSpPr>
            <p:spPr>
              <a:xfrm flipV="1">
                <a:off x="2898058" y="5014452"/>
                <a:ext cx="1179871" cy="442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DA8A1F-1907-45A7-BC2A-BB593301124B}"/>
                  </a:ext>
                </a:extLst>
              </p:cNvPr>
              <p:cNvCxnSpPr/>
              <p:nvPr/>
            </p:nvCxnSpPr>
            <p:spPr>
              <a:xfrm>
                <a:off x="3156155" y="4712110"/>
                <a:ext cx="921774" cy="250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DE5354A-FD91-41DF-B834-C49DC1BA6AF7}"/>
                  </a:ext>
                </a:extLst>
              </p:cNvPr>
              <p:cNvCxnSpPr/>
              <p:nvPr/>
            </p:nvCxnSpPr>
            <p:spPr>
              <a:xfrm>
                <a:off x="3340510" y="4358148"/>
                <a:ext cx="648929" cy="523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C27CA88-B02E-4446-9703-A4A4B1D5D02F}"/>
                  </a:ext>
                </a:extLst>
              </p:cNvPr>
              <p:cNvCxnSpPr/>
              <p:nvPr/>
            </p:nvCxnSpPr>
            <p:spPr>
              <a:xfrm>
                <a:off x="3524865" y="4114800"/>
                <a:ext cx="589935" cy="8185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CE43E06-3F85-4169-9132-EC22B80C3AB1}"/>
                  </a:ext>
                </a:extLst>
              </p:cNvPr>
              <p:cNvCxnSpPr/>
              <p:nvPr/>
            </p:nvCxnSpPr>
            <p:spPr>
              <a:xfrm flipH="1" flipV="1">
                <a:off x="4203290" y="5073445"/>
                <a:ext cx="199104" cy="6120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6E4FED2-1D37-4674-BE6F-05DB1BC8A24D}"/>
                  </a:ext>
                </a:extLst>
              </p:cNvPr>
              <p:cNvCxnSpPr/>
              <p:nvPr/>
            </p:nvCxnSpPr>
            <p:spPr>
              <a:xfrm flipV="1">
                <a:off x="2418735" y="5235677"/>
                <a:ext cx="1349478" cy="730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D24B606-C2DC-4D3D-8A82-066BF195EF04}"/>
                  </a:ext>
                </a:extLst>
              </p:cNvPr>
              <p:cNvCxnSpPr/>
              <p:nvPr/>
            </p:nvCxnSpPr>
            <p:spPr>
              <a:xfrm>
                <a:off x="3805084" y="4107426"/>
                <a:ext cx="265471" cy="685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813ABF-64E3-45CA-94F8-E875632E43F0}"/>
                  </a:ext>
                </a:extLst>
              </p:cNvPr>
              <p:cNvCxnSpPr/>
              <p:nvPr/>
            </p:nvCxnSpPr>
            <p:spPr>
              <a:xfrm>
                <a:off x="3576484" y="3738716"/>
                <a:ext cx="405581" cy="958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0249C85-4FE2-4F4E-951E-A1D880557578}"/>
                  </a:ext>
                </a:extLst>
              </p:cNvPr>
              <p:cNvCxnSpPr/>
              <p:nvPr/>
            </p:nvCxnSpPr>
            <p:spPr>
              <a:xfrm>
                <a:off x="3598606" y="3207774"/>
                <a:ext cx="545691" cy="16591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144D0A2-9A36-4D63-9C67-A9633CA1ABDD}"/>
                  </a:ext>
                </a:extLst>
              </p:cNvPr>
              <p:cNvCxnSpPr/>
              <p:nvPr/>
            </p:nvCxnSpPr>
            <p:spPr>
              <a:xfrm>
                <a:off x="2905432" y="3628103"/>
                <a:ext cx="1002891" cy="1128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92007D-2E63-400F-BBDB-BB698CCCC795}"/>
                  </a:ext>
                </a:extLst>
              </p:cNvPr>
              <p:cNvCxnSpPr/>
              <p:nvPr/>
            </p:nvCxnSpPr>
            <p:spPr>
              <a:xfrm>
                <a:off x="2676832" y="3819832"/>
                <a:ext cx="1342103" cy="10176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11DBB8-999D-45CE-8EEE-2B7D6A347F08}"/>
                  </a:ext>
                </a:extLst>
              </p:cNvPr>
              <p:cNvCxnSpPr/>
              <p:nvPr/>
            </p:nvCxnSpPr>
            <p:spPr>
              <a:xfrm>
                <a:off x="3060290" y="3089787"/>
                <a:ext cx="884904" cy="1533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D308238-69E0-41AA-9DF7-082A7DFDE7D0}"/>
                  </a:ext>
                </a:extLst>
              </p:cNvPr>
              <p:cNvCxnSpPr/>
              <p:nvPr/>
            </p:nvCxnSpPr>
            <p:spPr>
              <a:xfrm>
                <a:off x="3237271" y="2964426"/>
                <a:ext cx="818535" cy="1718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5CEF7ADE-E356-4C84-B419-4218F025D388}"/>
                </a:ext>
              </a:extLst>
            </p:cNvPr>
            <p:cNvSpPr txBox="1"/>
            <p:nvPr/>
          </p:nvSpPr>
          <p:spPr>
            <a:xfrm>
              <a:off x="481380" y="1453448"/>
              <a:ext cx="2626040" cy="830997"/>
            </a:xfrm>
            <a:prstGeom prst="rect">
              <a:avLst/>
            </a:prstGeom>
            <a:noFill/>
          </p:spPr>
          <p:txBody>
            <a:bodyPr wrap="none" rtlCol="0">
              <a:spAutoFit/>
            </a:bodyPr>
            <a:lstStyle/>
            <a:p>
              <a:r>
                <a:rPr lang="en-US" sz="2400" dirty="0"/>
                <a:t>Dense connections</a:t>
              </a:r>
            </a:p>
            <a:p>
              <a:r>
                <a:rPr lang="en-US" sz="2400" dirty="0"/>
                <a:t>Global effect</a:t>
              </a:r>
            </a:p>
          </p:txBody>
        </p:sp>
      </p:grpSp>
      <p:grpSp>
        <p:nvGrpSpPr>
          <p:cNvPr id="55" name="Group 54">
            <a:extLst>
              <a:ext uri="{FF2B5EF4-FFF2-40B4-BE49-F238E27FC236}">
                <a16:creationId xmlns:a16="http://schemas.microsoft.com/office/drawing/2014/main" id="{F8607534-45A1-495E-957F-F3FB508DE2F9}"/>
              </a:ext>
            </a:extLst>
          </p:cNvPr>
          <p:cNvGrpSpPr/>
          <p:nvPr/>
        </p:nvGrpSpPr>
        <p:grpSpPr>
          <a:xfrm>
            <a:off x="9613553" y="3552431"/>
            <a:ext cx="2242077" cy="815624"/>
            <a:chOff x="6034931" y="1509722"/>
            <a:chExt cx="2242077" cy="815624"/>
          </a:xfrm>
        </p:grpSpPr>
        <p:pic>
          <p:nvPicPr>
            <p:cNvPr id="47" name="Picture 46">
              <a:extLst>
                <a:ext uri="{FF2B5EF4-FFF2-40B4-BE49-F238E27FC236}">
                  <a16:creationId xmlns:a16="http://schemas.microsoft.com/office/drawing/2014/main" id="{54928412-5CBB-4CB4-B4A9-117266AA1E3A}"/>
                </a:ext>
              </a:extLst>
            </p:cNvPr>
            <p:cNvPicPr>
              <a:picLocks noChangeAspect="1"/>
            </p:cNvPicPr>
            <p:nvPr/>
          </p:nvPicPr>
          <p:blipFill>
            <a:blip r:embed="rId7"/>
            <a:stretch>
              <a:fillRect/>
            </a:stretch>
          </p:blipFill>
          <p:spPr>
            <a:xfrm>
              <a:off x="6034931" y="1509722"/>
              <a:ext cx="2242077" cy="815624"/>
            </a:xfrm>
            <a:prstGeom prst="rect">
              <a:avLst/>
            </a:prstGeom>
          </p:spPr>
        </p:pic>
        <p:sp>
          <p:nvSpPr>
            <p:cNvPr id="53" name="Rectangle 52">
              <a:extLst>
                <a:ext uri="{FF2B5EF4-FFF2-40B4-BE49-F238E27FC236}">
                  <a16:creationId xmlns:a16="http://schemas.microsoft.com/office/drawing/2014/main" id="{538E4B9F-F5AD-4466-BD88-67BFA25D5197}"/>
                </a:ext>
              </a:extLst>
            </p:cNvPr>
            <p:cNvSpPr/>
            <p:nvPr/>
          </p:nvSpPr>
          <p:spPr>
            <a:xfrm>
              <a:off x="7875639" y="1509722"/>
              <a:ext cx="401369" cy="759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FFD3B0D-922D-41EA-A466-17DD66BC94E1}"/>
                </a:ext>
              </a:extLst>
            </p:cNvPr>
            <p:cNvSpPr/>
            <p:nvPr/>
          </p:nvSpPr>
          <p:spPr>
            <a:xfrm>
              <a:off x="6610350" y="1638299"/>
              <a:ext cx="73819" cy="65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D598BF46-800C-43B6-B934-35CB94EB8735}"/>
              </a:ext>
            </a:extLst>
          </p:cNvPr>
          <p:cNvSpPr txBox="1"/>
          <p:nvPr/>
        </p:nvSpPr>
        <p:spPr>
          <a:xfrm>
            <a:off x="4892673" y="3765253"/>
            <a:ext cx="4792402" cy="461665"/>
          </a:xfrm>
          <a:prstGeom prst="rect">
            <a:avLst/>
          </a:prstGeom>
          <a:noFill/>
        </p:spPr>
        <p:txBody>
          <a:bodyPr wrap="none" rtlCol="0">
            <a:spAutoFit/>
          </a:bodyPr>
          <a:lstStyle/>
          <a:p>
            <a:r>
              <a:rPr lang="en-US" sz="2400" dirty="0"/>
              <a:t>Shadow from spheres on key point k:</a:t>
            </a:r>
          </a:p>
        </p:txBody>
      </p:sp>
      <p:pic>
        <p:nvPicPr>
          <p:cNvPr id="17" name="Picture 16">
            <a:extLst>
              <a:ext uri="{FF2B5EF4-FFF2-40B4-BE49-F238E27FC236}">
                <a16:creationId xmlns:a16="http://schemas.microsoft.com/office/drawing/2014/main" id="{CABECB18-A0D5-4B9D-B867-64EE17F1A83B}"/>
              </a:ext>
            </a:extLst>
          </p:cNvPr>
          <p:cNvPicPr>
            <a:picLocks noChangeAspect="1"/>
          </p:cNvPicPr>
          <p:nvPr/>
        </p:nvPicPr>
        <p:blipFill>
          <a:blip r:embed="rId8"/>
          <a:stretch>
            <a:fillRect/>
          </a:stretch>
        </p:blipFill>
        <p:spPr>
          <a:xfrm>
            <a:off x="6918298" y="4515160"/>
            <a:ext cx="581025" cy="457200"/>
          </a:xfrm>
          <a:prstGeom prst="rect">
            <a:avLst/>
          </a:prstGeom>
        </p:spPr>
      </p:pic>
      <p:sp>
        <p:nvSpPr>
          <p:cNvPr id="69" name="TextBox 68">
            <a:extLst>
              <a:ext uri="{FF2B5EF4-FFF2-40B4-BE49-F238E27FC236}">
                <a16:creationId xmlns:a16="http://schemas.microsoft.com/office/drawing/2014/main" id="{28CEF67E-8E19-4395-9EFC-ADFAF0FB2D7A}"/>
              </a:ext>
            </a:extLst>
          </p:cNvPr>
          <p:cNvSpPr txBox="1"/>
          <p:nvPr/>
        </p:nvSpPr>
        <p:spPr>
          <a:xfrm>
            <a:off x="7576060" y="4501167"/>
            <a:ext cx="3018262" cy="461665"/>
          </a:xfrm>
          <a:prstGeom prst="rect">
            <a:avLst/>
          </a:prstGeom>
          <a:noFill/>
        </p:spPr>
        <p:txBody>
          <a:bodyPr wrap="none" rtlCol="0">
            <a:spAutoFit/>
          </a:bodyPr>
          <a:lstStyle/>
          <a:p>
            <a:r>
              <a:rPr lang="en-US" sz="2400" dirty="0"/>
              <a:t>Normalized solid angle</a:t>
            </a:r>
          </a:p>
        </p:txBody>
      </p:sp>
      <p:pic>
        <p:nvPicPr>
          <p:cNvPr id="19" name="Picture 18">
            <a:extLst>
              <a:ext uri="{FF2B5EF4-FFF2-40B4-BE49-F238E27FC236}">
                <a16:creationId xmlns:a16="http://schemas.microsoft.com/office/drawing/2014/main" id="{6F98D811-B2C5-4FB2-BAB4-7E50B391DE97}"/>
              </a:ext>
            </a:extLst>
          </p:cNvPr>
          <p:cNvPicPr>
            <a:picLocks noChangeAspect="1"/>
          </p:cNvPicPr>
          <p:nvPr/>
        </p:nvPicPr>
        <p:blipFill>
          <a:blip r:embed="rId9"/>
          <a:stretch>
            <a:fillRect/>
          </a:stretch>
        </p:blipFill>
        <p:spPr>
          <a:xfrm>
            <a:off x="6874807" y="5123409"/>
            <a:ext cx="676275" cy="581025"/>
          </a:xfrm>
          <a:prstGeom prst="rect">
            <a:avLst/>
          </a:prstGeom>
        </p:spPr>
      </p:pic>
      <p:sp>
        <p:nvSpPr>
          <p:cNvPr id="70" name="TextBox 69">
            <a:extLst>
              <a:ext uri="{FF2B5EF4-FFF2-40B4-BE49-F238E27FC236}">
                <a16:creationId xmlns:a16="http://schemas.microsoft.com/office/drawing/2014/main" id="{0D9299CB-7A59-492F-9F76-CB52F11CCF65}"/>
              </a:ext>
            </a:extLst>
          </p:cNvPr>
          <p:cNvSpPr txBox="1"/>
          <p:nvPr/>
        </p:nvSpPr>
        <p:spPr>
          <a:xfrm>
            <a:off x="7576060" y="5183088"/>
            <a:ext cx="1885901" cy="461665"/>
          </a:xfrm>
          <a:prstGeom prst="rect">
            <a:avLst/>
          </a:prstGeom>
          <a:noFill/>
        </p:spPr>
        <p:txBody>
          <a:bodyPr wrap="none" rtlCol="0">
            <a:spAutoFit/>
          </a:bodyPr>
          <a:lstStyle/>
          <a:p>
            <a:r>
              <a:rPr lang="en-US" sz="2400" dirty="0"/>
              <a:t>Visibility ratio</a:t>
            </a:r>
          </a:p>
        </p:txBody>
      </p:sp>
      <p:sp>
        <p:nvSpPr>
          <p:cNvPr id="71" name="TextBox 70">
            <a:extLst>
              <a:ext uri="{FF2B5EF4-FFF2-40B4-BE49-F238E27FC236}">
                <a16:creationId xmlns:a16="http://schemas.microsoft.com/office/drawing/2014/main" id="{E6C8202E-4C61-4947-A688-1CC3B04227DC}"/>
              </a:ext>
            </a:extLst>
          </p:cNvPr>
          <p:cNvSpPr txBox="1"/>
          <p:nvPr/>
        </p:nvSpPr>
        <p:spPr>
          <a:xfrm>
            <a:off x="6138064" y="5750619"/>
            <a:ext cx="4945072" cy="830997"/>
          </a:xfrm>
          <a:prstGeom prst="rect">
            <a:avLst/>
          </a:prstGeom>
          <a:noFill/>
        </p:spPr>
        <p:txBody>
          <a:bodyPr wrap="none" rtlCol="0">
            <a:spAutoFit/>
          </a:bodyPr>
          <a:lstStyle/>
          <a:p>
            <a:r>
              <a:rPr lang="en-US" sz="2400" dirty="0"/>
              <a:t>Both can be computed in closed-form </a:t>
            </a:r>
          </a:p>
          <a:p>
            <a:r>
              <a:rPr lang="en-US" sz="2400" dirty="0"/>
              <a:t>[Sloan et al. 2007], [</a:t>
            </a:r>
            <a:r>
              <a:rPr lang="en-US" sz="2400" dirty="0" err="1"/>
              <a:t>Mazonka</a:t>
            </a:r>
            <a:r>
              <a:rPr lang="en-US" sz="2400" dirty="0"/>
              <a:t> 2012]</a:t>
            </a:r>
          </a:p>
        </p:txBody>
      </p:sp>
    </p:spTree>
    <p:extLst>
      <p:ext uri="{BB962C8B-B14F-4D97-AF65-F5344CB8AC3E}">
        <p14:creationId xmlns:p14="http://schemas.microsoft.com/office/powerpoint/2010/main" val="3462519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Model: Computing Diagram</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18</a:t>
            </a:fld>
            <a:endParaRPr lang="en-US" dirty="0"/>
          </a:p>
        </p:txBody>
      </p:sp>
      <p:grpSp>
        <p:nvGrpSpPr>
          <p:cNvPr id="45" name="Group 44">
            <a:extLst>
              <a:ext uri="{FF2B5EF4-FFF2-40B4-BE49-F238E27FC236}">
                <a16:creationId xmlns:a16="http://schemas.microsoft.com/office/drawing/2014/main" id="{0F157F09-5E4E-4ABB-B6E2-AE616CA96F9E}"/>
              </a:ext>
            </a:extLst>
          </p:cNvPr>
          <p:cNvGrpSpPr/>
          <p:nvPr/>
        </p:nvGrpSpPr>
        <p:grpSpPr>
          <a:xfrm>
            <a:off x="481380" y="914400"/>
            <a:ext cx="4554652" cy="5486400"/>
            <a:chOff x="481380" y="914400"/>
            <a:chExt cx="4554652" cy="5486400"/>
          </a:xfrm>
        </p:grpSpPr>
        <p:grpSp>
          <p:nvGrpSpPr>
            <p:cNvPr id="42" name="Group 41">
              <a:extLst>
                <a:ext uri="{FF2B5EF4-FFF2-40B4-BE49-F238E27FC236}">
                  <a16:creationId xmlns:a16="http://schemas.microsoft.com/office/drawing/2014/main" id="{1AD33FDD-A49A-476E-AF75-002D998A0521}"/>
                </a:ext>
              </a:extLst>
            </p:cNvPr>
            <p:cNvGrpSpPr/>
            <p:nvPr/>
          </p:nvGrpSpPr>
          <p:grpSpPr>
            <a:xfrm>
              <a:off x="914400" y="914400"/>
              <a:ext cx="4121632" cy="5486400"/>
              <a:chOff x="914400" y="914400"/>
              <a:chExt cx="4121632" cy="5486400"/>
            </a:xfrm>
          </p:grpSpPr>
          <p:graphicFrame>
            <p:nvGraphicFramePr>
              <p:cNvPr id="6" name="Object 5">
                <a:extLst>
                  <a:ext uri="{FF2B5EF4-FFF2-40B4-BE49-F238E27FC236}">
                    <a16:creationId xmlns:a16="http://schemas.microsoft.com/office/drawing/2014/main" id="{FC475333-C416-41BE-9A02-73DEE831379C}"/>
                  </a:ext>
                </a:extLst>
              </p:cNvPr>
              <p:cNvGraphicFramePr>
                <a:graphicFrameLocks noChangeAspect="1"/>
              </p:cNvGraphicFramePr>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13371" r:id="rId4" imgW="6882480" imgH="9180720" progId="">
                      <p:embed/>
                    </p:oleObj>
                  </mc:Choice>
                  <mc:Fallback>
                    <p:oleObj r:id="rId4" imgW="6882480" imgH="9180720" progId="">
                      <p:embed/>
                      <p:pic>
                        <p:nvPicPr>
                          <p:cNvPr id="6" name="Object 5">
                            <a:extLst>
                              <a:ext uri="{FF2B5EF4-FFF2-40B4-BE49-F238E27FC236}">
                                <a16:creationId xmlns:a16="http://schemas.microsoft.com/office/drawing/2014/main" id="{FC475333-C416-41BE-9A02-73DEE831379C}"/>
                              </a:ext>
                            </a:extLst>
                          </p:cNvPr>
                          <p:cNvPicPr/>
                          <p:nvPr/>
                        </p:nvPicPr>
                        <p:blipFill>
                          <a:blip r:embed="rId5">
                            <a:alphaModFix amt="50000"/>
                          </a:blip>
                          <a:stretch>
                            <a:fillRect/>
                          </a:stretch>
                        </p:blipFill>
                        <p:spPr>
                          <a:xfrm>
                            <a:off x="914400" y="914400"/>
                            <a:ext cx="4121632" cy="5486400"/>
                          </a:xfrm>
                          <a:prstGeom prst="rect">
                            <a:avLst/>
                          </a:prstGeom>
                        </p:spPr>
                      </p:pic>
                    </p:oleObj>
                  </mc:Fallback>
                </mc:AlternateContent>
              </a:graphicData>
            </a:graphic>
          </p:graphicFrame>
          <p:sp>
            <p:nvSpPr>
              <p:cNvPr id="5" name="Oval 4">
                <a:extLst>
                  <a:ext uri="{FF2B5EF4-FFF2-40B4-BE49-F238E27FC236}">
                    <a16:creationId xmlns:a16="http://schemas.microsoft.com/office/drawing/2014/main" id="{38C97325-871B-49BB-8388-AA4A1A423BDC}"/>
                  </a:ext>
                </a:extLst>
              </p:cNvPr>
              <p:cNvSpPr/>
              <p:nvPr/>
            </p:nvSpPr>
            <p:spPr>
              <a:xfrm>
                <a:off x="4137169" y="4962833"/>
                <a:ext cx="88490" cy="958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A36DCEB-33D1-4EB2-AC72-0D1030AC7E6A}"/>
                  </a:ext>
                </a:extLst>
              </p:cNvPr>
              <p:cNvCxnSpPr/>
              <p:nvPr/>
            </p:nvCxnSpPr>
            <p:spPr>
              <a:xfrm flipV="1">
                <a:off x="2654710" y="5058697"/>
                <a:ext cx="1430593" cy="8849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9ADEDE1-C5D5-43BF-B6BD-358F1EA882DC}"/>
                  </a:ext>
                </a:extLst>
              </p:cNvPr>
              <p:cNvCxnSpPr/>
              <p:nvPr/>
            </p:nvCxnSpPr>
            <p:spPr>
              <a:xfrm flipV="1">
                <a:off x="2743200" y="5125065"/>
                <a:ext cx="1187245" cy="553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63FE1CC-855A-4482-BAF7-9980956F4728}"/>
                  </a:ext>
                </a:extLst>
              </p:cNvPr>
              <p:cNvCxnSpPr/>
              <p:nvPr/>
            </p:nvCxnSpPr>
            <p:spPr>
              <a:xfrm flipV="1">
                <a:off x="2735826" y="5058697"/>
                <a:ext cx="1252261" cy="442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B05403-705D-4ACE-A9C7-ABE102A78751}"/>
                  </a:ext>
                </a:extLst>
              </p:cNvPr>
              <p:cNvCxnSpPr/>
              <p:nvPr/>
            </p:nvCxnSpPr>
            <p:spPr>
              <a:xfrm flipV="1">
                <a:off x="2868561" y="5080819"/>
                <a:ext cx="936523" cy="206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262F1A-D285-42E1-9205-956F02B80708}"/>
                  </a:ext>
                </a:extLst>
              </p:cNvPr>
              <p:cNvCxnSpPr/>
              <p:nvPr/>
            </p:nvCxnSpPr>
            <p:spPr>
              <a:xfrm flipV="1">
                <a:off x="2898058" y="5014452"/>
                <a:ext cx="1179871" cy="442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DA8A1F-1907-45A7-BC2A-BB593301124B}"/>
                  </a:ext>
                </a:extLst>
              </p:cNvPr>
              <p:cNvCxnSpPr/>
              <p:nvPr/>
            </p:nvCxnSpPr>
            <p:spPr>
              <a:xfrm>
                <a:off x="3156155" y="4712110"/>
                <a:ext cx="921774" cy="250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DE5354A-FD91-41DF-B834-C49DC1BA6AF7}"/>
                  </a:ext>
                </a:extLst>
              </p:cNvPr>
              <p:cNvCxnSpPr/>
              <p:nvPr/>
            </p:nvCxnSpPr>
            <p:spPr>
              <a:xfrm>
                <a:off x="3340510" y="4358148"/>
                <a:ext cx="648929" cy="523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C27CA88-B02E-4446-9703-A4A4B1D5D02F}"/>
                  </a:ext>
                </a:extLst>
              </p:cNvPr>
              <p:cNvCxnSpPr/>
              <p:nvPr/>
            </p:nvCxnSpPr>
            <p:spPr>
              <a:xfrm>
                <a:off x="3524865" y="4114800"/>
                <a:ext cx="589935" cy="8185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CE43E06-3F85-4169-9132-EC22B80C3AB1}"/>
                  </a:ext>
                </a:extLst>
              </p:cNvPr>
              <p:cNvCxnSpPr/>
              <p:nvPr/>
            </p:nvCxnSpPr>
            <p:spPr>
              <a:xfrm flipH="1" flipV="1">
                <a:off x="4203290" y="5073445"/>
                <a:ext cx="199104" cy="6120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6E4FED2-1D37-4674-BE6F-05DB1BC8A24D}"/>
                  </a:ext>
                </a:extLst>
              </p:cNvPr>
              <p:cNvCxnSpPr/>
              <p:nvPr/>
            </p:nvCxnSpPr>
            <p:spPr>
              <a:xfrm flipV="1">
                <a:off x="2418735" y="5235677"/>
                <a:ext cx="1349478" cy="730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D24B606-C2DC-4D3D-8A82-066BF195EF04}"/>
                  </a:ext>
                </a:extLst>
              </p:cNvPr>
              <p:cNvCxnSpPr/>
              <p:nvPr/>
            </p:nvCxnSpPr>
            <p:spPr>
              <a:xfrm>
                <a:off x="3805084" y="4107426"/>
                <a:ext cx="265471" cy="685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813ABF-64E3-45CA-94F8-E875632E43F0}"/>
                  </a:ext>
                </a:extLst>
              </p:cNvPr>
              <p:cNvCxnSpPr/>
              <p:nvPr/>
            </p:nvCxnSpPr>
            <p:spPr>
              <a:xfrm>
                <a:off x="3576484" y="3738716"/>
                <a:ext cx="405581" cy="958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0249C85-4FE2-4F4E-951E-A1D880557578}"/>
                  </a:ext>
                </a:extLst>
              </p:cNvPr>
              <p:cNvCxnSpPr/>
              <p:nvPr/>
            </p:nvCxnSpPr>
            <p:spPr>
              <a:xfrm>
                <a:off x="3598606" y="3207774"/>
                <a:ext cx="545691" cy="16591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144D0A2-9A36-4D63-9C67-A9633CA1ABDD}"/>
                  </a:ext>
                </a:extLst>
              </p:cNvPr>
              <p:cNvCxnSpPr/>
              <p:nvPr/>
            </p:nvCxnSpPr>
            <p:spPr>
              <a:xfrm>
                <a:off x="2905432" y="3628103"/>
                <a:ext cx="1002891" cy="1128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92007D-2E63-400F-BBDB-BB698CCCC795}"/>
                  </a:ext>
                </a:extLst>
              </p:cNvPr>
              <p:cNvCxnSpPr/>
              <p:nvPr/>
            </p:nvCxnSpPr>
            <p:spPr>
              <a:xfrm>
                <a:off x="2676832" y="3819832"/>
                <a:ext cx="1342103" cy="10176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11DBB8-999D-45CE-8EEE-2B7D6A347F08}"/>
                  </a:ext>
                </a:extLst>
              </p:cNvPr>
              <p:cNvCxnSpPr/>
              <p:nvPr/>
            </p:nvCxnSpPr>
            <p:spPr>
              <a:xfrm>
                <a:off x="3060290" y="3089787"/>
                <a:ext cx="884904" cy="1533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D308238-69E0-41AA-9DF7-082A7DFDE7D0}"/>
                  </a:ext>
                </a:extLst>
              </p:cNvPr>
              <p:cNvCxnSpPr/>
              <p:nvPr/>
            </p:nvCxnSpPr>
            <p:spPr>
              <a:xfrm>
                <a:off x="3237271" y="2964426"/>
                <a:ext cx="818535" cy="1718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5CEF7ADE-E356-4C84-B419-4218F025D388}"/>
                </a:ext>
              </a:extLst>
            </p:cNvPr>
            <p:cNvSpPr txBox="1"/>
            <p:nvPr/>
          </p:nvSpPr>
          <p:spPr>
            <a:xfrm>
              <a:off x="481380" y="1453448"/>
              <a:ext cx="2626040" cy="830997"/>
            </a:xfrm>
            <a:prstGeom prst="rect">
              <a:avLst/>
            </a:prstGeom>
            <a:noFill/>
          </p:spPr>
          <p:txBody>
            <a:bodyPr wrap="none" rtlCol="0">
              <a:spAutoFit/>
            </a:bodyPr>
            <a:lstStyle/>
            <a:p>
              <a:r>
                <a:rPr lang="en-US" sz="2400" dirty="0"/>
                <a:t>Dense connections</a:t>
              </a:r>
            </a:p>
            <a:p>
              <a:r>
                <a:rPr lang="en-US" sz="2400" dirty="0"/>
                <a:t>Global effect</a:t>
              </a:r>
            </a:p>
          </p:txBody>
        </p:sp>
      </p:grpSp>
      <p:pic>
        <p:nvPicPr>
          <p:cNvPr id="48" name="Picture 47">
            <a:extLst>
              <a:ext uri="{FF2B5EF4-FFF2-40B4-BE49-F238E27FC236}">
                <a16:creationId xmlns:a16="http://schemas.microsoft.com/office/drawing/2014/main" id="{4DFBAF3B-C978-4F98-9CA8-C2EB693DE0CB}"/>
              </a:ext>
            </a:extLst>
          </p:cNvPr>
          <p:cNvPicPr>
            <a:picLocks noChangeAspect="1"/>
          </p:cNvPicPr>
          <p:nvPr/>
        </p:nvPicPr>
        <p:blipFill>
          <a:blip r:embed="rId6"/>
          <a:stretch>
            <a:fillRect/>
          </a:stretch>
        </p:blipFill>
        <p:spPr>
          <a:xfrm>
            <a:off x="5318278" y="3054014"/>
            <a:ext cx="2842895" cy="1649618"/>
          </a:xfrm>
          <a:prstGeom prst="rect">
            <a:avLst/>
          </a:prstGeom>
        </p:spPr>
      </p:pic>
      <p:pic>
        <p:nvPicPr>
          <p:cNvPr id="49" name="Picture 48">
            <a:extLst>
              <a:ext uri="{FF2B5EF4-FFF2-40B4-BE49-F238E27FC236}">
                <a16:creationId xmlns:a16="http://schemas.microsoft.com/office/drawing/2014/main" id="{A26E1A88-DE39-4554-897A-D99F23332408}"/>
              </a:ext>
            </a:extLst>
          </p:cNvPr>
          <p:cNvPicPr>
            <a:picLocks noChangeAspect="1"/>
          </p:cNvPicPr>
          <p:nvPr/>
        </p:nvPicPr>
        <p:blipFill>
          <a:blip r:embed="rId7"/>
          <a:stretch>
            <a:fillRect/>
          </a:stretch>
        </p:blipFill>
        <p:spPr>
          <a:xfrm>
            <a:off x="8704849" y="3129436"/>
            <a:ext cx="2579121" cy="1557767"/>
          </a:xfrm>
          <a:prstGeom prst="rect">
            <a:avLst/>
          </a:prstGeom>
        </p:spPr>
      </p:pic>
      <p:pic>
        <p:nvPicPr>
          <p:cNvPr id="51" name="Picture 50">
            <a:extLst>
              <a:ext uri="{FF2B5EF4-FFF2-40B4-BE49-F238E27FC236}">
                <a16:creationId xmlns:a16="http://schemas.microsoft.com/office/drawing/2014/main" id="{CE57CC45-4F10-4439-AD24-6C01A9087604}"/>
              </a:ext>
            </a:extLst>
          </p:cNvPr>
          <p:cNvPicPr>
            <a:picLocks noChangeAspect="1"/>
          </p:cNvPicPr>
          <p:nvPr/>
        </p:nvPicPr>
        <p:blipFill>
          <a:blip r:embed="rId8"/>
          <a:stretch>
            <a:fillRect/>
          </a:stretch>
        </p:blipFill>
        <p:spPr>
          <a:xfrm>
            <a:off x="5272007" y="4808950"/>
            <a:ext cx="3114542" cy="1148947"/>
          </a:xfrm>
          <a:prstGeom prst="rect">
            <a:avLst/>
          </a:prstGeom>
        </p:spPr>
      </p:pic>
      <p:pic>
        <p:nvPicPr>
          <p:cNvPr id="52" name="Picture 51">
            <a:extLst>
              <a:ext uri="{FF2B5EF4-FFF2-40B4-BE49-F238E27FC236}">
                <a16:creationId xmlns:a16="http://schemas.microsoft.com/office/drawing/2014/main" id="{5761C08A-B322-4DB4-9C41-B63B58901135}"/>
              </a:ext>
            </a:extLst>
          </p:cNvPr>
          <p:cNvPicPr>
            <a:picLocks noChangeAspect="1"/>
          </p:cNvPicPr>
          <p:nvPr/>
        </p:nvPicPr>
        <p:blipFill>
          <a:blip r:embed="rId9"/>
          <a:stretch>
            <a:fillRect/>
          </a:stretch>
        </p:blipFill>
        <p:spPr>
          <a:xfrm>
            <a:off x="8503387" y="5063877"/>
            <a:ext cx="3089118" cy="877178"/>
          </a:xfrm>
          <a:prstGeom prst="rect">
            <a:avLst/>
          </a:prstGeom>
        </p:spPr>
      </p:pic>
      <p:grpSp>
        <p:nvGrpSpPr>
          <p:cNvPr id="55" name="Group 54">
            <a:extLst>
              <a:ext uri="{FF2B5EF4-FFF2-40B4-BE49-F238E27FC236}">
                <a16:creationId xmlns:a16="http://schemas.microsoft.com/office/drawing/2014/main" id="{F8607534-45A1-495E-957F-F3FB508DE2F9}"/>
              </a:ext>
            </a:extLst>
          </p:cNvPr>
          <p:cNvGrpSpPr/>
          <p:nvPr/>
        </p:nvGrpSpPr>
        <p:grpSpPr>
          <a:xfrm>
            <a:off x="7265510" y="1322578"/>
            <a:ext cx="2242077" cy="815624"/>
            <a:chOff x="6034931" y="1509722"/>
            <a:chExt cx="2242077" cy="815624"/>
          </a:xfrm>
        </p:grpSpPr>
        <p:pic>
          <p:nvPicPr>
            <p:cNvPr id="47" name="Picture 46">
              <a:extLst>
                <a:ext uri="{FF2B5EF4-FFF2-40B4-BE49-F238E27FC236}">
                  <a16:creationId xmlns:a16="http://schemas.microsoft.com/office/drawing/2014/main" id="{54928412-5CBB-4CB4-B4A9-117266AA1E3A}"/>
                </a:ext>
              </a:extLst>
            </p:cNvPr>
            <p:cNvPicPr>
              <a:picLocks noChangeAspect="1"/>
            </p:cNvPicPr>
            <p:nvPr/>
          </p:nvPicPr>
          <p:blipFill>
            <a:blip r:embed="rId10"/>
            <a:stretch>
              <a:fillRect/>
            </a:stretch>
          </p:blipFill>
          <p:spPr>
            <a:xfrm>
              <a:off x="6034931" y="1509722"/>
              <a:ext cx="2242077" cy="815624"/>
            </a:xfrm>
            <a:prstGeom prst="rect">
              <a:avLst/>
            </a:prstGeom>
          </p:spPr>
        </p:pic>
        <p:sp>
          <p:nvSpPr>
            <p:cNvPr id="53" name="Rectangle 52">
              <a:extLst>
                <a:ext uri="{FF2B5EF4-FFF2-40B4-BE49-F238E27FC236}">
                  <a16:creationId xmlns:a16="http://schemas.microsoft.com/office/drawing/2014/main" id="{538E4B9F-F5AD-4466-BD88-67BFA25D5197}"/>
                </a:ext>
              </a:extLst>
            </p:cNvPr>
            <p:cNvSpPr/>
            <p:nvPr/>
          </p:nvSpPr>
          <p:spPr>
            <a:xfrm>
              <a:off x="7875639" y="1509722"/>
              <a:ext cx="401369" cy="759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FFD3B0D-922D-41EA-A466-17DD66BC94E1}"/>
                </a:ext>
              </a:extLst>
            </p:cNvPr>
            <p:cNvSpPr/>
            <p:nvPr/>
          </p:nvSpPr>
          <p:spPr>
            <a:xfrm>
              <a:off x="6610350" y="1638299"/>
              <a:ext cx="73819" cy="65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Arrow Connector 58">
            <a:extLst>
              <a:ext uri="{FF2B5EF4-FFF2-40B4-BE49-F238E27FC236}">
                <a16:creationId xmlns:a16="http://schemas.microsoft.com/office/drawing/2014/main" id="{4D0E7866-A078-4FA8-B035-0C5291EEE665}"/>
              </a:ext>
            </a:extLst>
          </p:cNvPr>
          <p:cNvCxnSpPr>
            <a:cxnSpLocks/>
          </p:cNvCxnSpPr>
          <p:nvPr/>
        </p:nvCxnSpPr>
        <p:spPr>
          <a:xfrm flipH="1">
            <a:off x="7350872" y="1984595"/>
            <a:ext cx="1035676" cy="42872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F8D7621-AF4E-4422-96EA-A68166B7A6C8}"/>
              </a:ext>
            </a:extLst>
          </p:cNvPr>
          <p:cNvCxnSpPr>
            <a:cxnSpLocks/>
          </p:cNvCxnSpPr>
          <p:nvPr/>
        </p:nvCxnSpPr>
        <p:spPr>
          <a:xfrm>
            <a:off x="8835197" y="2027720"/>
            <a:ext cx="488211" cy="49120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061DFA8-F790-4BEC-BCDE-CB8D0C71D88A}"/>
              </a:ext>
            </a:extLst>
          </p:cNvPr>
          <p:cNvSpPr txBox="1"/>
          <p:nvPr/>
        </p:nvSpPr>
        <p:spPr>
          <a:xfrm>
            <a:off x="6196412" y="2444888"/>
            <a:ext cx="1919115" cy="646331"/>
          </a:xfrm>
          <a:prstGeom prst="rect">
            <a:avLst/>
          </a:prstGeom>
          <a:noFill/>
        </p:spPr>
        <p:txBody>
          <a:bodyPr wrap="none" rtlCol="0">
            <a:spAutoFit/>
          </a:bodyPr>
          <a:lstStyle/>
          <a:p>
            <a:pPr algn="ctr"/>
            <a:r>
              <a:rPr lang="en-US" dirty="0">
                <a:solidFill>
                  <a:srgbClr val="C00000"/>
                </a:solidFill>
              </a:rPr>
              <a:t>Our Approximated</a:t>
            </a:r>
            <a:br>
              <a:rPr lang="en-US" dirty="0">
                <a:solidFill>
                  <a:srgbClr val="C00000"/>
                </a:solidFill>
              </a:rPr>
            </a:br>
            <a:r>
              <a:rPr lang="en-US" dirty="0">
                <a:solidFill>
                  <a:srgbClr val="C00000"/>
                </a:solidFill>
              </a:rPr>
              <a:t>Solid Angle</a:t>
            </a:r>
          </a:p>
        </p:txBody>
      </p:sp>
      <p:sp>
        <p:nvSpPr>
          <p:cNvPr id="63" name="TextBox 62">
            <a:extLst>
              <a:ext uri="{FF2B5EF4-FFF2-40B4-BE49-F238E27FC236}">
                <a16:creationId xmlns:a16="http://schemas.microsoft.com/office/drawing/2014/main" id="{0D1D9F83-5879-4CE6-AF85-8CED1BA9F28C}"/>
              </a:ext>
            </a:extLst>
          </p:cNvPr>
          <p:cNvSpPr txBox="1"/>
          <p:nvPr/>
        </p:nvSpPr>
        <p:spPr>
          <a:xfrm>
            <a:off x="8810573" y="2511763"/>
            <a:ext cx="1919115" cy="646331"/>
          </a:xfrm>
          <a:prstGeom prst="rect">
            <a:avLst/>
          </a:prstGeom>
          <a:noFill/>
        </p:spPr>
        <p:txBody>
          <a:bodyPr wrap="none" rtlCol="0">
            <a:spAutoFit/>
          </a:bodyPr>
          <a:lstStyle/>
          <a:p>
            <a:pPr algn="ctr"/>
            <a:r>
              <a:rPr lang="en-US" dirty="0">
                <a:solidFill>
                  <a:srgbClr val="C00000"/>
                </a:solidFill>
              </a:rPr>
              <a:t>Our Approximated</a:t>
            </a:r>
            <a:br>
              <a:rPr lang="en-US" dirty="0">
                <a:solidFill>
                  <a:srgbClr val="C00000"/>
                </a:solidFill>
              </a:rPr>
            </a:br>
            <a:r>
              <a:rPr lang="en-US" dirty="0">
                <a:solidFill>
                  <a:srgbClr val="C00000"/>
                </a:solidFill>
              </a:rPr>
              <a:t>Visibility Function</a:t>
            </a:r>
          </a:p>
        </p:txBody>
      </p:sp>
      <p:sp>
        <p:nvSpPr>
          <p:cNvPr id="64" name="TextBox 63">
            <a:extLst>
              <a:ext uri="{FF2B5EF4-FFF2-40B4-BE49-F238E27FC236}">
                <a16:creationId xmlns:a16="http://schemas.microsoft.com/office/drawing/2014/main" id="{B8C86C2B-C0DE-45A4-9ED4-6D439BDE815F}"/>
              </a:ext>
            </a:extLst>
          </p:cNvPr>
          <p:cNvSpPr txBox="1"/>
          <p:nvPr/>
        </p:nvSpPr>
        <p:spPr>
          <a:xfrm>
            <a:off x="6776208" y="6155020"/>
            <a:ext cx="3342325" cy="369332"/>
          </a:xfrm>
          <a:prstGeom prst="rect">
            <a:avLst/>
          </a:prstGeom>
          <a:noFill/>
        </p:spPr>
        <p:txBody>
          <a:bodyPr wrap="none" rtlCol="0">
            <a:spAutoFit/>
          </a:bodyPr>
          <a:lstStyle/>
          <a:p>
            <a:r>
              <a:rPr lang="en-US" b="1" dirty="0">
                <a:solidFill>
                  <a:srgbClr val="C00000"/>
                </a:solidFill>
              </a:rPr>
              <a:t>Differentiable in the whole range</a:t>
            </a:r>
          </a:p>
        </p:txBody>
      </p:sp>
    </p:spTree>
    <p:extLst>
      <p:ext uri="{BB962C8B-B14F-4D97-AF65-F5344CB8AC3E}">
        <p14:creationId xmlns:p14="http://schemas.microsoft.com/office/powerpoint/2010/main" val="199894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Model: Computing Diagram</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19</a:t>
            </a:fld>
            <a:endParaRPr lang="en-US" dirty="0"/>
          </a:p>
        </p:txBody>
      </p:sp>
      <p:grpSp>
        <p:nvGrpSpPr>
          <p:cNvPr id="45" name="Group 44">
            <a:extLst>
              <a:ext uri="{FF2B5EF4-FFF2-40B4-BE49-F238E27FC236}">
                <a16:creationId xmlns:a16="http://schemas.microsoft.com/office/drawing/2014/main" id="{0F157F09-5E4E-4ABB-B6E2-AE616CA96F9E}"/>
              </a:ext>
            </a:extLst>
          </p:cNvPr>
          <p:cNvGrpSpPr/>
          <p:nvPr/>
        </p:nvGrpSpPr>
        <p:grpSpPr>
          <a:xfrm>
            <a:off x="481380" y="914400"/>
            <a:ext cx="4554652" cy="5486400"/>
            <a:chOff x="481380" y="914400"/>
            <a:chExt cx="4554652" cy="5486400"/>
          </a:xfrm>
        </p:grpSpPr>
        <p:grpSp>
          <p:nvGrpSpPr>
            <p:cNvPr id="42" name="Group 41">
              <a:extLst>
                <a:ext uri="{FF2B5EF4-FFF2-40B4-BE49-F238E27FC236}">
                  <a16:creationId xmlns:a16="http://schemas.microsoft.com/office/drawing/2014/main" id="{1AD33FDD-A49A-476E-AF75-002D998A0521}"/>
                </a:ext>
              </a:extLst>
            </p:cNvPr>
            <p:cNvGrpSpPr/>
            <p:nvPr/>
          </p:nvGrpSpPr>
          <p:grpSpPr>
            <a:xfrm>
              <a:off x="914400" y="914400"/>
              <a:ext cx="4121632" cy="5486400"/>
              <a:chOff x="914400" y="914400"/>
              <a:chExt cx="4121632" cy="5486400"/>
            </a:xfrm>
          </p:grpSpPr>
          <p:graphicFrame>
            <p:nvGraphicFramePr>
              <p:cNvPr id="6" name="Object 5">
                <a:extLst>
                  <a:ext uri="{FF2B5EF4-FFF2-40B4-BE49-F238E27FC236}">
                    <a16:creationId xmlns:a16="http://schemas.microsoft.com/office/drawing/2014/main" id="{FC475333-C416-41BE-9A02-73DEE831379C}"/>
                  </a:ext>
                </a:extLst>
              </p:cNvPr>
              <p:cNvGraphicFramePr>
                <a:graphicFrameLocks noChangeAspect="1"/>
              </p:cNvGraphicFramePr>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14390" r:id="rId4" imgW="6882480" imgH="9180720" progId="">
                      <p:embed/>
                    </p:oleObj>
                  </mc:Choice>
                  <mc:Fallback>
                    <p:oleObj r:id="rId4" imgW="6882480" imgH="9180720" progId="">
                      <p:embed/>
                      <p:pic>
                        <p:nvPicPr>
                          <p:cNvPr id="6" name="Object 5">
                            <a:extLst>
                              <a:ext uri="{FF2B5EF4-FFF2-40B4-BE49-F238E27FC236}">
                                <a16:creationId xmlns:a16="http://schemas.microsoft.com/office/drawing/2014/main" id="{FC475333-C416-41BE-9A02-73DEE831379C}"/>
                              </a:ext>
                            </a:extLst>
                          </p:cNvPr>
                          <p:cNvPicPr/>
                          <p:nvPr/>
                        </p:nvPicPr>
                        <p:blipFill>
                          <a:blip r:embed="rId5">
                            <a:alphaModFix amt="50000"/>
                          </a:blip>
                          <a:stretch>
                            <a:fillRect/>
                          </a:stretch>
                        </p:blipFill>
                        <p:spPr>
                          <a:xfrm>
                            <a:off x="914400" y="914400"/>
                            <a:ext cx="4121632" cy="5486400"/>
                          </a:xfrm>
                          <a:prstGeom prst="rect">
                            <a:avLst/>
                          </a:prstGeom>
                        </p:spPr>
                      </p:pic>
                    </p:oleObj>
                  </mc:Fallback>
                </mc:AlternateContent>
              </a:graphicData>
            </a:graphic>
          </p:graphicFrame>
          <p:sp>
            <p:nvSpPr>
              <p:cNvPr id="5" name="Oval 4">
                <a:extLst>
                  <a:ext uri="{FF2B5EF4-FFF2-40B4-BE49-F238E27FC236}">
                    <a16:creationId xmlns:a16="http://schemas.microsoft.com/office/drawing/2014/main" id="{38C97325-871B-49BB-8388-AA4A1A423BDC}"/>
                  </a:ext>
                </a:extLst>
              </p:cNvPr>
              <p:cNvSpPr/>
              <p:nvPr/>
            </p:nvSpPr>
            <p:spPr>
              <a:xfrm>
                <a:off x="4137169" y="4962833"/>
                <a:ext cx="88490" cy="958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A36DCEB-33D1-4EB2-AC72-0D1030AC7E6A}"/>
                  </a:ext>
                </a:extLst>
              </p:cNvPr>
              <p:cNvCxnSpPr/>
              <p:nvPr/>
            </p:nvCxnSpPr>
            <p:spPr>
              <a:xfrm flipV="1">
                <a:off x="2654710" y="5058697"/>
                <a:ext cx="1430593" cy="8849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9ADEDE1-C5D5-43BF-B6BD-358F1EA882DC}"/>
                  </a:ext>
                </a:extLst>
              </p:cNvPr>
              <p:cNvCxnSpPr/>
              <p:nvPr/>
            </p:nvCxnSpPr>
            <p:spPr>
              <a:xfrm flipV="1">
                <a:off x="2743200" y="5125065"/>
                <a:ext cx="1187245" cy="553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63FE1CC-855A-4482-BAF7-9980956F4728}"/>
                  </a:ext>
                </a:extLst>
              </p:cNvPr>
              <p:cNvCxnSpPr/>
              <p:nvPr/>
            </p:nvCxnSpPr>
            <p:spPr>
              <a:xfrm flipV="1">
                <a:off x="2735826" y="5058697"/>
                <a:ext cx="1252261" cy="442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B05403-705D-4ACE-A9C7-ABE102A78751}"/>
                  </a:ext>
                </a:extLst>
              </p:cNvPr>
              <p:cNvCxnSpPr/>
              <p:nvPr/>
            </p:nvCxnSpPr>
            <p:spPr>
              <a:xfrm flipV="1">
                <a:off x="2868561" y="5080819"/>
                <a:ext cx="936523" cy="206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262F1A-D285-42E1-9205-956F02B80708}"/>
                  </a:ext>
                </a:extLst>
              </p:cNvPr>
              <p:cNvCxnSpPr/>
              <p:nvPr/>
            </p:nvCxnSpPr>
            <p:spPr>
              <a:xfrm flipV="1">
                <a:off x="2898058" y="5014452"/>
                <a:ext cx="1179871" cy="442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DA8A1F-1907-45A7-BC2A-BB593301124B}"/>
                  </a:ext>
                </a:extLst>
              </p:cNvPr>
              <p:cNvCxnSpPr/>
              <p:nvPr/>
            </p:nvCxnSpPr>
            <p:spPr>
              <a:xfrm>
                <a:off x="3156155" y="4712110"/>
                <a:ext cx="921774" cy="250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DE5354A-FD91-41DF-B834-C49DC1BA6AF7}"/>
                  </a:ext>
                </a:extLst>
              </p:cNvPr>
              <p:cNvCxnSpPr/>
              <p:nvPr/>
            </p:nvCxnSpPr>
            <p:spPr>
              <a:xfrm>
                <a:off x="3340510" y="4358148"/>
                <a:ext cx="648929" cy="523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C27CA88-B02E-4446-9703-A4A4B1D5D02F}"/>
                  </a:ext>
                </a:extLst>
              </p:cNvPr>
              <p:cNvCxnSpPr/>
              <p:nvPr/>
            </p:nvCxnSpPr>
            <p:spPr>
              <a:xfrm>
                <a:off x="3524865" y="4114800"/>
                <a:ext cx="589935" cy="8185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CE43E06-3F85-4169-9132-EC22B80C3AB1}"/>
                  </a:ext>
                </a:extLst>
              </p:cNvPr>
              <p:cNvCxnSpPr/>
              <p:nvPr/>
            </p:nvCxnSpPr>
            <p:spPr>
              <a:xfrm flipH="1" flipV="1">
                <a:off x="4203290" y="5073445"/>
                <a:ext cx="199104" cy="6120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6E4FED2-1D37-4674-BE6F-05DB1BC8A24D}"/>
                  </a:ext>
                </a:extLst>
              </p:cNvPr>
              <p:cNvCxnSpPr/>
              <p:nvPr/>
            </p:nvCxnSpPr>
            <p:spPr>
              <a:xfrm flipV="1">
                <a:off x="2418735" y="5235677"/>
                <a:ext cx="1349478" cy="730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D24B606-C2DC-4D3D-8A82-066BF195EF04}"/>
                  </a:ext>
                </a:extLst>
              </p:cNvPr>
              <p:cNvCxnSpPr/>
              <p:nvPr/>
            </p:nvCxnSpPr>
            <p:spPr>
              <a:xfrm>
                <a:off x="3805084" y="4107426"/>
                <a:ext cx="265471" cy="685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813ABF-64E3-45CA-94F8-E875632E43F0}"/>
                  </a:ext>
                </a:extLst>
              </p:cNvPr>
              <p:cNvCxnSpPr/>
              <p:nvPr/>
            </p:nvCxnSpPr>
            <p:spPr>
              <a:xfrm>
                <a:off x="3576484" y="3738716"/>
                <a:ext cx="405581" cy="958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0249C85-4FE2-4F4E-951E-A1D880557578}"/>
                  </a:ext>
                </a:extLst>
              </p:cNvPr>
              <p:cNvCxnSpPr/>
              <p:nvPr/>
            </p:nvCxnSpPr>
            <p:spPr>
              <a:xfrm>
                <a:off x="3598606" y="3207774"/>
                <a:ext cx="545691" cy="16591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144D0A2-9A36-4D63-9C67-A9633CA1ABDD}"/>
                  </a:ext>
                </a:extLst>
              </p:cNvPr>
              <p:cNvCxnSpPr/>
              <p:nvPr/>
            </p:nvCxnSpPr>
            <p:spPr>
              <a:xfrm>
                <a:off x="2905432" y="3628103"/>
                <a:ext cx="1002891" cy="1128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92007D-2E63-400F-BBDB-BB698CCCC795}"/>
                  </a:ext>
                </a:extLst>
              </p:cNvPr>
              <p:cNvCxnSpPr/>
              <p:nvPr/>
            </p:nvCxnSpPr>
            <p:spPr>
              <a:xfrm>
                <a:off x="2676832" y="3819832"/>
                <a:ext cx="1342103" cy="10176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11DBB8-999D-45CE-8EEE-2B7D6A347F08}"/>
                  </a:ext>
                </a:extLst>
              </p:cNvPr>
              <p:cNvCxnSpPr/>
              <p:nvPr/>
            </p:nvCxnSpPr>
            <p:spPr>
              <a:xfrm>
                <a:off x="3060290" y="3089787"/>
                <a:ext cx="884904" cy="1533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D308238-69E0-41AA-9DF7-082A7DFDE7D0}"/>
                  </a:ext>
                </a:extLst>
              </p:cNvPr>
              <p:cNvCxnSpPr/>
              <p:nvPr/>
            </p:nvCxnSpPr>
            <p:spPr>
              <a:xfrm>
                <a:off x="3237271" y="2964426"/>
                <a:ext cx="818535" cy="1718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5CEF7ADE-E356-4C84-B419-4218F025D388}"/>
                </a:ext>
              </a:extLst>
            </p:cNvPr>
            <p:cNvSpPr txBox="1"/>
            <p:nvPr/>
          </p:nvSpPr>
          <p:spPr>
            <a:xfrm>
              <a:off x="481380" y="1453448"/>
              <a:ext cx="2626040" cy="830997"/>
            </a:xfrm>
            <a:prstGeom prst="rect">
              <a:avLst/>
            </a:prstGeom>
            <a:noFill/>
          </p:spPr>
          <p:txBody>
            <a:bodyPr wrap="none" rtlCol="0">
              <a:spAutoFit/>
            </a:bodyPr>
            <a:lstStyle/>
            <a:p>
              <a:r>
                <a:rPr lang="en-US" sz="2400" dirty="0"/>
                <a:t>Dense connections</a:t>
              </a:r>
            </a:p>
            <a:p>
              <a:r>
                <a:rPr lang="en-US" sz="2400" dirty="0"/>
                <a:t>Global effect</a:t>
              </a:r>
            </a:p>
          </p:txBody>
        </p:sp>
      </p:grpSp>
      <p:pic>
        <p:nvPicPr>
          <p:cNvPr id="51" name="Picture 50">
            <a:extLst>
              <a:ext uri="{FF2B5EF4-FFF2-40B4-BE49-F238E27FC236}">
                <a16:creationId xmlns:a16="http://schemas.microsoft.com/office/drawing/2014/main" id="{CE57CC45-4F10-4439-AD24-6C01A9087604}"/>
              </a:ext>
            </a:extLst>
          </p:cNvPr>
          <p:cNvPicPr>
            <a:picLocks noChangeAspect="1"/>
          </p:cNvPicPr>
          <p:nvPr/>
        </p:nvPicPr>
        <p:blipFill>
          <a:blip r:embed="rId6"/>
          <a:stretch>
            <a:fillRect/>
          </a:stretch>
        </p:blipFill>
        <p:spPr>
          <a:xfrm>
            <a:off x="5720323" y="1701824"/>
            <a:ext cx="5448195" cy="2009826"/>
          </a:xfrm>
          <a:prstGeom prst="rect">
            <a:avLst/>
          </a:prstGeom>
        </p:spPr>
      </p:pic>
      <p:pic>
        <p:nvPicPr>
          <p:cNvPr id="52" name="Picture 51">
            <a:extLst>
              <a:ext uri="{FF2B5EF4-FFF2-40B4-BE49-F238E27FC236}">
                <a16:creationId xmlns:a16="http://schemas.microsoft.com/office/drawing/2014/main" id="{5761C08A-B322-4DB4-9C41-B63B58901135}"/>
              </a:ext>
            </a:extLst>
          </p:cNvPr>
          <p:cNvPicPr>
            <a:picLocks noChangeAspect="1"/>
          </p:cNvPicPr>
          <p:nvPr/>
        </p:nvPicPr>
        <p:blipFill>
          <a:blip r:embed="rId7"/>
          <a:stretch>
            <a:fillRect/>
          </a:stretch>
        </p:blipFill>
        <p:spPr>
          <a:xfrm>
            <a:off x="5790267" y="4169738"/>
            <a:ext cx="5378251" cy="1527194"/>
          </a:xfrm>
          <a:prstGeom prst="rect">
            <a:avLst/>
          </a:prstGeom>
        </p:spPr>
      </p:pic>
      <p:sp>
        <p:nvSpPr>
          <p:cNvPr id="64" name="TextBox 63">
            <a:extLst>
              <a:ext uri="{FF2B5EF4-FFF2-40B4-BE49-F238E27FC236}">
                <a16:creationId xmlns:a16="http://schemas.microsoft.com/office/drawing/2014/main" id="{B8C86C2B-C0DE-45A4-9ED4-6D439BDE815F}"/>
              </a:ext>
            </a:extLst>
          </p:cNvPr>
          <p:cNvSpPr txBox="1"/>
          <p:nvPr/>
        </p:nvSpPr>
        <p:spPr>
          <a:xfrm>
            <a:off x="6776208" y="6155020"/>
            <a:ext cx="3342325" cy="369332"/>
          </a:xfrm>
          <a:prstGeom prst="rect">
            <a:avLst/>
          </a:prstGeom>
          <a:noFill/>
        </p:spPr>
        <p:txBody>
          <a:bodyPr wrap="none" rtlCol="0">
            <a:spAutoFit/>
          </a:bodyPr>
          <a:lstStyle/>
          <a:p>
            <a:r>
              <a:rPr lang="en-US" b="1" dirty="0">
                <a:solidFill>
                  <a:srgbClr val="C00000"/>
                </a:solidFill>
              </a:rPr>
              <a:t>Differentiable in the whole range</a:t>
            </a:r>
          </a:p>
        </p:txBody>
      </p:sp>
    </p:spTree>
    <p:extLst>
      <p:ext uri="{BB962C8B-B14F-4D97-AF65-F5344CB8AC3E}">
        <p14:creationId xmlns:p14="http://schemas.microsoft.com/office/powerpoint/2010/main" val="509624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FAC79-9F97-4711-A0C6-B8436B81006F}"/>
              </a:ext>
            </a:extLst>
          </p:cNvPr>
          <p:cNvSpPr>
            <a:spLocks noGrp="1"/>
          </p:cNvSpPr>
          <p:nvPr>
            <p:ph type="title"/>
          </p:nvPr>
        </p:nvSpPr>
        <p:spPr/>
        <p:txBody>
          <a:bodyPr/>
          <a:lstStyle/>
          <a:p>
            <a:r>
              <a:rPr lang="en-US" dirty="0"/>
              <a:t>Ambient Occlusion (AO)</a:t>
            </a:r>
          </a:p>
        </p:txBody>
      </p:sp>
      <p:sp>
        <p:nvSpPr>
          <p:cNvPr id="4" name="Slide Number Placeholder 3">
            <a:extLst>
              <a:ext uri="{FF2B5EF4-FFF2-40B4-BE49-F238E27FC236}">
                <a16:creationId xmlns:a16="http://schemas.microsoft.com/office/drawing/2014/main" id="{7A775976-0598-41CD-B402-AD120D946EAD}"/>
              </a:ext>
            </a:extLst>
          </p:cNvPr>
          <p:cNvSpPr>
            <a:spLocks noGrp="1"/>
          </p:cNvSpPr>
          <p:nvPr>
            <p:ph type="sldNum" sz="quarter" idx="12"/>
          </p:nvPr>
        </p:nvSpPr>
        <p:spPr/>
        <p:txBody>
          <a:bodyPr/>
          <a:lstStyle/>
          <a:p>
            <a:fld id="{76DA96AD-B173-4575-AD37-A6B5F0DAFF46}" type="slidenum">
              <a:rPr lang="en-US" smtClean="0"/>
              <a:pPr/>
              <a:t>2</a:t>
            </a:fld>
            <a:endParaRPr lang="en-US" dirty="0"/>
          </a:p>
        </p:txBody>
      </p:sp>
      <p:pic>
        <p:nvPicPr>
          <p:cNvPr id="6" name="Picture 5">
            <a:extLst>
              <a:ext uri="{FF2B5EF4-FFF2-40B4-BE49-F238E27FC236}">
                <a16:creationId xmlns:a16="http://schemas.microsoft.com/office/drawing/2014/main" id="{302BB8BD-5EAC-40A2-8E36-BE5293368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043" y="1976475"/>
            <a:ext cx="5987807" cy="4199736"/>
          </a:xfrm>
          <a:prstGeom prst="rect">
            <a:avLst/>
          </a:prstGeom>
        </p:spPr>
      </p:pic>
      <p:graphicFrame>
        <p:nvGraphicFramePr>
          <p:cNvPr id="3" name="Object 2">
            <a:extLst>
              <a:ext uri="{FF2B5EF4-FFF2-40B4-BE49-F238E27FC236}">
                <a16:creationId xmlns:a16="http://schemas.microsoft.com/office/drawing/2014/main" id="{FF492F72-4B1B-416C-A416-B3860514380B}"/>
              </a:ext>
            </a:extLst>
          </p:cNvPr>
          <p:cNvGraphicFramePr>
            <a:graphicFrameLocks noChangeAspect="1"/>
          </p:cNvGraphicFramePr>
          <p:nvPr>
            <p:extLst>
              <p:ext uri="{D42A27DB-BD31-4B8C-83A1-F6EECF244321}">
                <p14:modId xmlns:p14="http://schemas.microsoft.com/office/powerpoint/2010/main" val="721091145"/>
              </p:ext>
            </p:extLst>
          </p:nvPr>
        </p:nvGraphicFramePr>
        <p:xfrm>
          <a:off x="192506" y="1976475"/>
          <a:ext cx="5922888" cy="4199736"/>
        </p:xfrm>
        <a:graphic>
          <a:graphicData uri="http://schemas.openxmlformats.org/presentationml/2006/ole">
            <mc:AlternateContent xmlns:mc="http://schemas.openxmlformats.org/markup-compatibility/2006">
              <mc:Choice xmlns:v="urn:schemas-microsoft-com:vml" Requires="v">
                <p:oleObj spid="_x0000_s2142" r:id="rId5" imgW="20799720" imgH="14704560" progId="">
                  <p:embed/>
                </p:oleObj>
              </mc:Choice>
              <mc:Fallback>
                <p:oleObj r:id="rId5" imgW="20799720" imgH="14704560" progId="">
                  <p:embed/>
                  <p:pic>
                    <p:nvPicPr>
                      <p:cNvPr id="0" name=""/>
                      <p:cNvPicPr/>
                      <p:nvPr/>
                    </p:nvPicPr>
                    <p:blipFill>
                      <a:blip r:embed="rId6"/>
                      <a:stretch>
                        <a:fillRect/>
                      </a:stretch>
                    </p:blipFill>
                    <p:spPr>
                      <a:xfrm>
                        <a:off x="192506" y="1976475"/>
                        <a:ext cx="5922888" cy="4199736"/>
                      </a:xfrm>
                      <a:prstGeom prst="rect">
                        <a:avLst/>
                      </a:prstGeom>
                    </p:spPr>
                  </p:pic>
                </p:oleObj>
              </mc:Fallback>
            </mc:AlternateContent>
          </a:graphicData>
        </a:graphic>
      </p:graphicFrame>
    </p:spTree>
    <p:extLst>
      <p:ext uri="{BB962C8B-B14F-4D97-AF65-F5344CB8AC3E}">
        <p14:creationId xmlns:p14="http://schemas.microsoft.com/office/powerpoint/2010/main" val="3179230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7E6565-E64E-4EBB-A37B-A580D936CD0E}"/>
              </a:ext>
            </a:extLst>
          </p:cNvPr>
          <p:cNvPicPr>
            <a:picLocks noChangeAspect="1"/>
          </p:cNvPicPr>
          <p:nvPr/>
        </p:nvPicPr>
        <p:blipFill>
          <a:blip r:embed="rId3"/>
          <a:stretch>
            <a:fillRect/>
          </a:stretch>
        </p:blipFill>
        <p:spPr>
          <a:xfrm>
            <a:off x="1466554" y="1093550"/>
            <a:ext cx="3890777" cy="1821555"/>
          </a:xfrm>
          <a:prstGeom prst="rect">
            <a:avLst/>
          </a:prstGeom>
        </p:spPr>
      </p:pic>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Model: Handling Double Shadowing</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20</a:t>
            </a:fld>
            <a:endParaRPr lang="en-US" dirty="0"/>
          </a:p>
        </p:txBody>
      </p:sp>
      <p:grpSp>
        <p:nvGrpSpPr>
          <p:cNvPr id="55" name="Group 54">
            <a:extLst>
              <a:ext uri="{FF2B5EF4-FFF2-40B4-BE49-F238E27FC236}">
                <a16:creationId xmlns:a16="http://schemas.microsoft.com/office/drawing/2014/main" id="{F8607534-45A1-495E-957F-F3FB508DE2F9}"/>
              </a:ext>
            </a:extLst>
          </p:cNvPr>
          <p:cNvGrpSpPr/>
          <p:nvPr/>
        </p:nvGrpSpPr>
        <p:grpSpPr>
          <a:xfrm>
            <a:off x="2487944" y="2900877"/>
            <a:ext cx="2242077" cy="815624"/>
            <a:chOff x="6034931" y="1509722"/>
            <a:chExt cx="2242077" cy="815624"/>
          </a:xfrm>
        </p:grpSpPr>
        <p:pic>
          <p:nvPicPr>
            <p:cNvPr id="47" name="Picture 46">
              <a:extLst>
                <a:ext uri="{FF2B5EF4-FFF2-40B4-BE49-F238E27FC236}">
                  <a16:creationId xmlns:a16="http://schemas.microsoft.com/office/drawing/2014/main" id="{54928412-5CBB-4CB4-B4A9-117266AA1E3A}"/>
                </a:ext>
              </a:extLst>
            </p:cNvPr>
            <p:cNvPicPr>
              <a:picLocks noChangeAspect="1"/>
            </p:cNvPicPr>
            <p:nvPr/>
          </p:nvPicPr>
          <p:blipFill>
            <a:blip r:embed="rId4"/>
            <a:stretch>
              <a:fillRect/>
            </a:stretch>
          </p:blipFill>
          <p:spPr>
            <a:xfrm>
              <a:off x="6034931" y="1509722"/>
              <a:ext cx="2242077" cy="815624"/>
            </a:xfrm>
            <a:prstGeom prst="rect">
              <a:avLst/>
            </a:prstGeom>
          </p:spPr>
        </p:pic>
        <p:sp>
          <p:nvSpPr>
            <p:cNvPr id="53" name="Rectangle 52">
              <a:extLst>
                <a:ext uri="{FF2B5EF4-FFF2-40B4-BE49-F238E27FC236}">
                  <a16:creationId xmlns:a16="http://schemas.microsoft.com/office/drawing/2014/main" id="{538E4B9F-F5AD-4466-BD88-67BFA25D5197}"/>
                </a:ext>
              </a:extLst>
            </p:cNvPr>
            <p:cNvSpPr/>
            <p:nvPr/>
          </p:nvSpPr>
          <p:spPr>
            <a:xfrm>
              <a:off x="7875639" y="1509722"/>
              <a:ext cx="401369" cy="759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FFD3B0D-922D-41EA-A466-17DD66BC94E1}"/>
                </a:ext>
              </a:extLst>
            </p:cNvPr>
            <p:cNvSpPr/>
            <p:nvPr/>
          </p:nvSpPr>
          <p:spPr>
            <a:xfrm>
              <a:off x="6610350" y="1638299"/>
              <a:ext cx="73819" cy="659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8E92FCB-9ED4-4C14-92A8-08C26A18D917}"/>
              </a:ext>
            </a:extLst>
          </p:cNvPr>
          <p:cNvPicPr>
            <a:picLocks noChangeAspect="1"/>
          </p:cNvPicPr>
          <p:nvPr/>
        </p:nvPicPr>
        <p:blipFill>
          <a:blip r:embed="rId5"/>
          <a:stretch>
            <a:fillRect/>
          </a:stretch>
        </p:blipFill>
        <p:spPr>
          <a:xfrm>
            <a:off x="838200" y="3889109"/>
            <a:ext cx="5147486" cy="2005576"/>
          </a:xfrm>
          <a:prstGeom prst="rect">
            <a:avLst/>
          </a:prstGeom>
        </p:spPr>
      </p:pic>
      <p:pic>
        <p:nvPicPr>
          <p:cNvPr id="7" name="Picture 6">
            <a:extLst>
              <a:ext uri="{FF2B5EF4-FFF2-40B4-BE49-F238E27FC236}">
                <a16:creationId xmlns:a16="http://schemas.microsoft.com/office/drawing/2014/main" id="{A8D746EA-C49E-47E1-97F4-A92E07CCC8A4}"/>
              </a:ext>
            </a:extLst>
          </p:cNvPr>
          <p:cNvPicPr>
            <a:picLocks noChangeAspect="1"/>
          </p:cNvPicPr>
          <p:nvPr/>
        </p:nvPicPr>
        <p:blipFill>
          <a:blip r:embed="rId6"/>
          <a:stretch>
            <a:fillRect/>
          </a:stretch>
        </p:blipFill>
        <p:spPr>
          <a:xfrm>
            <a:off x="6206313" y="3889109"/>
            <a:ext cx="5147487" cy="1998601"/>
          </a:xfrm>
          <a:prstGeom prst="rect">
            <a:avLst/>
          </a:prstGeom>
        </p:spPr>
      </p:pic>
      <p:grpSp>
        <p:nvGrpSpPr>
          <p:cNvPr id="11" name="Group 10">
            <a:extLst>
              <a:ext uri="{FF2B5EF4-FFF2-40B4-BE49-F238E27FC236}">
                <a16:creationId xmlns:a16="http://schemas.microsoft.com/office/drawing/2014/main" id="{41CAEB3A-B970-417B-89E0-960C8D7C8523}"/>
              </a:ext>
            </a:extLst>
          </p:cNvPr>
          <p:cNvGrpSpPr/>
          <p:nvPr/>
        </p:nvGrpSpPr>
        <p:grpSpPr>
          <a:xfrm>
            <a:off x="7659017" y="2878652"/>
            <a:ext cx="2244527" cy="837849"/>
            <a:chOff x="7659017" y="3104343"/>
            <a:chExt cx="2244527" cy="837849"/>
          </a:xfrm>
        </p:grpSpPr>
        <p:pic>
          <p:nvPicPr>
            <p:cNvPr id="46" name="Picture 45">
              <a:extLst>
                <a:ext uri="{FF2B5EF4-FFF2-40B4-BE49-F238E27FC236}">
                  <a16:creationId xmlns:a16="http://schemas.microsoft.com/office/drawing/2014/main" id="{7AC26ADE-6F42-4F9E-A5EF-041CEB484522}"/>
                </a:ext>
              </a:extLst>
            </p:cNvPr>
            <p:cNvPicPr>
              <a:picLocks noChangeAspect="1"/>
            </p:cNvPicPr>
            <p:nvPr/>
          </p:nvPicPr>
          <p:blipFill>
            <a:blip r:embed="rId4"/>
            <a:stretch>
              <a:fillRect/>
            </a:stretch>
          </p:blipFill>
          <p:spPr>
            <a:xfrm>
              <a:off x="7659017" y="3126568"/>
              <a:ext cx="2242077" cy="815624"/>
            </a:xfrm>
            <a:prstGeom prst="rect">
              <a:avLst/>
            </a:prstGeom>
          </p:spPr>
        </p:pic>
        <p:sp>
          <p:nvSpPr>
            <p:cNvPr id="9" name="Oval 8">
              <a:extLst>
                <a:ext uri="{FF2B5EF4-FFF2-40B4-BE49-F238E27FC236}">
                  <a16:creationId xmlns:a16="http://schemas.microsoft.com/office/drawing/2014/main" id="{8D171939-B966-400D-9C7A-C28392B278A0}"/>
                </a:ext>
              </a:extLst>
            </p:cNvPr>
            <p:cNvSpPr/>
            <p:nvPr/>
          </p:nvSpPr>
          <p:spPr>
            <a:xfrm>
              <a:off x="9424030" y="3104343"/>
              <a:ext cx="479514" cy="4795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B69BFCB6-31AC-4D9A-B8DB-C2B66C514825}"/>
              </a:ext>
            </a:extLst>
          </p:cNvPr>
          <p:cNvSpPr txBox="1"/>
          <p:nvPr/>
        </p:nvSpPr>
        <p:spPr>
          <a:xfrm>
            <a:off x="2347867" y="5894685"/>
            <a:ext cx="2522229" cy="461665"/>
          </a:xfrm>
          <a:prstGeom prst="rect">
            <a:avLst/>
          </a:prstGeom>
          <a:noFill/>
        </p:spPr>
        <p:txBody>
          <a:bodyPr wrap="none" rtlCol="0">
            <a:spAutoFit/>
          </a:bodyPr>
          <a:lstStyle/>
          <a:p>
            <a:r>
              <a:rPr lang="en-US" sz="2400" dirty="0"/>
              <a:t>Double Shadowing</a:t>
            </a:r>
          </a:p>
        </p:txBody>
      </p:sp>
      <p:sp>
        <p:nvSpPr>
          <p:cNvPr id="67" name="TextBox 66">
            <a:extLst>
              <a:ext uri="{FF2B5EF4-FFF2-40B4-BE49-F238E27FC236}">
                <a16:creationId xmlns:a16="http://schemas.microsoft.com/office/drawing/2014/main" id="{B25BD367-70E9-48FE-A663-F34B3ADC7B3D}"/>
              </a:ext>
            </a:extLst>
          </p:cNvPr>
          <p:cNvSpPr txBox="1"/>
          <p:nvPr/>
        </p:nvSpPr>
        <p:spPr>
          <a:xfrm>
            <a:off x="6671240" y="5894685"/>
            <a:ext cx="4217629" cy="461665"/>
          </a:xfrm>
          <a:prstGeom prst="rect">
            <a:avLst/>
          </a:prstGeom>
          <a:noFill/>
        </p:spPr>
        <p:txBody>
          <a:bodyPr wrap="none" rtlCol="0">
            <a:spAutoFit/>
          </a:bodyPr>
          <a:lstStyle/>
          <a:p>
            <a:r>
              <a:rPr lang="en-US" sz="2400" dirty="0"/>
              <a:t>Our Reduced Double Shadowing</a:t>
            </a:r>
          </a:p>
        </p:txBody>
      </p:sp>
      <p:grpSp>
        <p:nvGrpSpPr>
          <p:cNvPr id="29" name="Group 28">
            <a:extLst>
              <a:ext uri="{FF2B5EF4-FFF2-40B4-BE49-F238E27FC236}">
                <a16:creationId xmlns:a16="http://schemas.microsoft.com/office/drawing/2014/main" id="{EE366732-128E-4246-AC57-4D11DF7066F2}"/>
              </a:ext>
            </a:extLst>
          </p:cNvPr>
          <p:cNvGrpSpPr/>
          <p:nvPr/>
        </p:nvGrpSpPr>
        <p:grpSpPr>
          <a:xfrm>
            <a:off x="7725563" y="1835957"/>
            <a:ext cx="2114861" cy="732982"/>
            <a:chOff x="7725563" y="1835957"/>
            <a:chExt cx="2114861" cy="732982"/>
          </a:xfrm>
        </p:grpSpPr>
        <p:grpSp>
          <p:nvGrpSpPr>
            <p:cNvPr id="25" name="Group 24">
              <a:extLst>
                <a:ext uri="{FF2B5EF4-FFF2-40B4-BE49-F238E27FC236}">
                  <a16:creationId xmlns:a16="http://schemas.microsoft.com/office/drawing/2014/main" id="{DD60E409-C00E-4CF1-89C8-CD08816298F8}"/>
                </a:ext>
              </a:extLst>
            </p:cNvPr>
            <p:cNvGrpSpPr/>
            <p:nvPr/>
          </p:nvGrpSpPr>
          <p:grpSpPr>
            <a:xfrm>
              <a:off x="7725563" y="1835957"/>
              <a:ext cx="2114861" cy="461665"/>
              <a:chOff x="7725563" y="2145670"/>
              <a:chExt cx="2114861" cy="461665"/>
            </a:xfrm>
          </p:grpSpPr>
          <p:pic>
            <p:nvPicPr>
              <p:cNvPr id="17" name="Picture 16">
                <a:extLst>
                  <a:ext uri="{FF2B5EF4-FFF2-40B4-BE49-F238E27FC236}">
                    <a16:creationId xmlns:a16="http://schemas.microsoft.com/office/drawing/2014/main" id="{6556A407-396F-4374-83AD-ED12C73215D3}"/>
                  </a:ext>
                </a:extLst>
              </p:cNvPr>
              <p:cNvPicPr>
                <a:picLocks noChangeAspect="1"/>
              </p:cNvPicPr>
              <p:nvPr/>
            </p:nvPicPr>
            <p:blipFill>
              <a:blip r:embed="rId7"/>
              <a:stretch>
                <a:fillRect/>
              </a:stretch>
            </p:blipFill>
            <p:spPr>
              <a:xfrm>
                <a:off x="7725563" y="2258908"/>
                <a:ext cx="899785" cy="327640"/>
              </a:xfrm>
              <a:prstGeom prst="rect">
                <a:avLst/>
              </a:prstGeom>
            </p:spPr>
          </p:pic>
          <p:sp>
            <p:nvSpPr>
              <p:cNvPr id="23" name="TextBox 22">
                <a:extLst>
                  <a:ext uri="{FF2B5EF4-FFF2-40B4-BE49-F238E27FC236}">
                    <a16:creationId xmlns:a16="http://schemas.microsoft.com/office/drawing/2014/main" id="{E8C21BA9-6981-474A-84A1-ECA86CBFB493}"/>
                  </a:ext>
                </a:extLst>
              </p:cNvPr>
              <p:cNvSpPr txBox="1"/>
              <p:nvPr/>
            </p:nvSpPr>
            <p:spPr>
              <a:xfrm>
                <a:off x="8610600" y="2145670"/>
                <a:ext cx="1229824" cy="461665"/>
              </a:xfrm>
              <a:prstGeom prst="rect">
                <a:avLst/>
              </a:prstGeom>
              <a:noFill/>
            </p:spPr>
            <p:txBody>
              <a:bodyPr wrap="none" rtlCol="0">
                <a:spAutoFit/>
              </a:bodyPr>
              <a:lstStyle/>
              <a:p>
                <a:r>
                  <a:rPr lang="en-US" sz="2400" dirty="0"/>
                  <a:t>function</a:t>
                </a:r>
              </a:p>
            </p:txBody>
          </p:sp>
        </p:grpSp>
        <p:pic>
          <p:nvPicPr>
            <p:cNvPr id="27" name="Picture 26">
              <a:extLst>
                <a:ext uri="{FF2B5EF4-FFF2-40B4-BE49-F238E27FC236}">
                  <a16:creationId xmlns:a16="http://schemas.microsoft.com/office/drawing/2014/main" id="{44617C15-B29D-4B83-B21D-27745ECB7EDF}"/>
                </a:ext>
              </a:extLst>
            </p:cNvPr>
            <p:cNvPicPr>
              <a:picLocks noChangeAspect="1"/>
            </p:cNvPicPr>
            <p:nvPr/>
          </p:nvPicPr>
          <p:blipFill>
            <a:blip r:embed="rId8"/>
            <a:stretch>
              <a:fillRect/>
            </a:stretch>
          </p:blipFill>
          <p:spPr>
            <a:xfrm>
              <a:off x="8423411" y="2216867"/>
              <a:ext cx="713285" cy="352072"/>
            </a:xfrm>
            <a:prstGeom prst="rect">
              <a:avLst/>
            </a:prstGeom>
          </p:spPr>
        </p:pic>
      </p:grpSp>
    </p:spTree>
    <p:extLst>
      <p:ext uri="{BB962C8B-B14F-4D97-AF65-F5344CB8AC3E}">
        <p14:creationId xmlns:p14="http://schemas.microsoft.com/office/powerpoint/2010/main" val="3202938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Interaction-cmp">
            <a:hlinkClick r:id="" action="ppaction://media"/>
            <a:extLst>
              <a:ext uri="{FF2B5EF4-FFF2-40B4-BE49-F238E27FC236}">
                <a16:creationId xmlns:a16="http://schemas.microsoft.com/office/drawing/2014/main" id="{FE2C947E-5D8D-45FA-97FC-C02298F68046}"/>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0F731D64-7BD7-4C2A-95CF-81959F088B8C}"/>
              </a:ext>
            </a:extLst>
          </p:cNvPr>
          <p:cNvSpPr>
            <a:spLocks noGrp="1"/>
          </p:cNvSpPr>
          <p:nvPr>
            <p:ph type="title"/>
          </p:nvPr>
        </p:nvSpPr>
        <p:spPr>
          <a:xfrm>
            <a:off x="838200" y="319311"/>
            <a:ext cx="11353800" cy="1367250"/>
          </a:xfrm>
        </p:spPr>
        <p:txBody>
          <a:bodyPr anchor="t">
            <a:normAutofit/>
          </a:bodyPr>
          <a:lstStyle/>
          <a:p>
            <a:r>
              <a:rPr lang="en-US" dirty="0">
                <a:solidFill>
                  <a:schemeClr val="bg1"/>
                </a:solidFill>
              </a:rPr>
              <a:t>Double Shadowing                            Ours</a:t>
            </a:r>
            <a:endParaRPr lang="en-US" sz="3600" dirty="0">
              <a:solidFill>
                <a:schemeClr val="bg1"/>
              </a:solidFill>
            </a:endParaRPr>
          </a:p>
        </p:txBody>
      </p:sp>
    </p:spTree>
    <p:extLst>
      <p:ext uri="{BB962C8B-B14F-4D97-AF65-F5344CB8AC3E}">
        <p14:creationId xmlns:p14="http://schemas.microsoft.com/office/powerpoint/2010/main" val="11597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a:t>Model (Computing Diagram)</a:t>
            </a:r>
            <a:endParaRPr lang="en-US" dirty="0"/>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22</a:t>
            </a:fld>
            <a:endParaRPr lang="en-US" dirty="0"/>
          </a:p>
        </p:txBody>
      </p:sp>
      <p:graphicFrame>
        <p:nvGraphicFramePr>
          <p:cNvPr id="3" name="Object 2">
            <a:extLst>
              <a:ext uri="{FF2B5EF4-FFF2-40B4-BE49-F238E27FC236}">
                <a16:creationId xmlns:a16="http://schemas.microsoft.com/office/drawing/2014/main" id="{597F1264-210D-4C41-B07B-1D8DA6F3AB6D}"/>
              </a:ext>
            </a:extLst>
          </p:cNvPr>
          <p:cNvGraphicFramePr>
            <a:graphicFrameLocks noChangeAspect="1"/>
          </p:cNvGraphicFramePr>
          <p:nvPr>
            <p:extLst>
              <p:ext uri="{D42A27DB-BD31-4B8C-83A1-F6EECF244321}">
                <p14:modId xmlns:p14="http://schemas.microsoft.com/office/powerpoint/2010/main" val="1444946488"/>
              </p:ext>
            </p:extLst>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7371" r:id="rId4" imgW="6882480" imgH="9180720" progId="">
                  <p:embed/>
                </p:oleObj>
              </mc:Choice>
              <mc:Fallback>
                <p:oleObj r:id="rId4" imgW="6882480" imgH="9180720" progId="">
                  <p:embed/>
                  <p:pic>
                    <p:nvPicPr>
                      <p:cNvPr id="0" name=""/>
                      <p:cNvPicPr/>
                      <p:nvPr/>
                    </p:nvPicPr>
                    <p:blipFill>
                      <a:blip r:embed="rId5"/>
                      <a:stretch>
                        <a:fillRect/>
                      </a:stretch>
                    </p:blipFill>
                    <p:spPr>
                      <a:xfrm>
                        <a:off x="914400" y="914400"/>
                        <a:ext cx="4121632" cy="54864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EA43AA9-0BB8-4983-858C-EF154CFB3749}"/>
              </a:ext>
            </a:extLst>
          </p:cNvPr>
          <p:cNvGraphicFramePr>
            <a:graphicFrameLocks noChangeAspect="1"/>
          </p:cNvGraphicFramePr>
          <p:nvPr>
            <p:extLst>
              <p:ext uri="{D42A27DB-BD31-4B8C-83A1-F6EECF244321}">
                <p14:modId xmlns:p14="http://schemas.microsoft.com/office/powerpoint/2010/main" val="2029494985"/>
              </p:ext>
            </p:extLst>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7372" r:id="rId6" imgW="7315200" imgH="5852160" progId="">
                  <p:embed/>
                </p:oleObj>
              </mc:Choice>
              <mc:Fallback>
                <p:oleObj r:id="rId6" imgW="7315200" imgH="5852160" progId="">
                  <p:embed/>
                  <p:pic>
                    <p:nvPicPr>
                      <p:cNvPr id="0" name=""/>
                      <p:cNvPicPr/>
                      <p:nvPr/>
                    </p:nvPicPr>
                    <p:blipFill>
                      <a:blip r:embed="rId7"/>
                      <a:stretch>
                        <a:fillRect/>
                      </a:stretch>
                    </p:blipFill>
                    <p:spPr>
                      <a:xfrm>
                        <a:off x="4937760" y="1188720"/>
                        <a:ext cx="6400800" cy="5120084"/>
                      </a:xfrm>
                      <a:prstGeom prst="rect">
                        <a:avLst/>
                      </a:prstGeom>
                    </p:spPr>
                  </p:pic>
                </p:oleObj>
              </mc:Fallback>
            </mc:AlternateContent>
          </a:graphicData>
        </a:graphic>
      </p:graphicFrame>
    </p:spTree>
    <p:extLst>
      <p:ext uri="{BB962C8B-B14F-4D97-AF65-F5344CB8AC3E}">
        <p14:creationId xmlns:p14="http://schemas.microsoft.com/office/powerpoint/2010/main" val="3950406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a:t>Model (Computing Diagram)</a:t>
            </a:r>
            <a:endParaRPr lang="en-US" dirty="0"/>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23</a:t>
            </a:fld>
            <a:endParaRPr lang="en-US" dirty="0"/>
          </a:p>
        </p:txBody>
      </p:sp>
      <p:graphicFrame>
        <p:nvGraphicFramePr>
          <p:cNvPr id="3" name="Object 2">
            <a:extLst>
              <a:ext uri="{FF2B5EF4-FFF2-40B4-BE49-F238E27FC236}">
                <a16:creationId xmlns:a16="http://schemas.microsoft.com/office/drawing/2014/main" id="{597F1264-210D-4C41-B07B-1D8DA6F3AB6D}"/>
              </a:ext>
            </a:extLst>
          </p:cNvPr>
          <p:cNvGraphicFramePr>
            <a:graphicFrameLocks noChangeAspect="1"/>
          </p:cNvGraphicFramePr>
          <p:nvPr>
            <p:extLst>
              <p:ext uri="{D42A27DB-BD31-4B8C-83A1-F6EECF244321}">
                <p14:modId xmlns:p14="http://schemas.microsoft.com/office/powerpoint/2010/main" val="1921888515"/>
              </p:ext>
            </p:extLst>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10448" r:id="rId4" imgW="6882480" imgH="9180720" progId="">
                  <p:embed/>
                </p:oleObj>
              </mc:Choice>
              <mc:Fallback>
                <p:oleObj r:id="rId4" imgW="6882480" imgH="9180720" progId="">
                  <p:embed/>
                  <p:pic>
                    <p:nvPicPr>
                      <p:cNvPr id="3" name="Object 2">
                        <a:extLst>
                          <a:ext uri="{FF2B5EF4-FFF2-40B4-BE49-F238E27FC236}">
                            <a16:creationId xmlns:a16="http://schemas.microsoft.com/office/drawing/2014/main" id="{597F1264-210D-4C41-B07B-1D8DA6F3AB6D}"/>
                          </a:ext>
                        </a:extLst>
                      </p:cNvPr>
                      <p:cNvPicPr/>
                      <p:nvPr/>
                    </p:nvPicPr>
                    <p:blipFill>
                      <a:blip r:embed="rId5">
                        <a:alphaModFix amt="50000"/>
                      </a:blip>
                      <a:stretch>
                        <a:fillRect/>
                      </a:stretch>
                    </p:blipFill>
                    <p:spPr>
                      <a:xfrm>
                        <a:off x="914400" y="914400"/>
                        <a:ext cx="4121632" cy="54864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EA43AA9-0BB8-4983-858C-EF154CFB3749}"/>
              </a:ext>
            </a:extLst>
          </p:cNvPr>
          <p:cNvGraphicFramePr>
            <a:graphicFrameLocks noChangeAspect="1"/>
          </p:cNvGraphicFramePr>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10449" r:id="rId6" imgW="7315200" imgH="5852160" progId="">
                  <p:embed/>
                </p:oleObj>
              </mc:Choice>
              <mc:Fallback>
                <p:oleObj r:id="rId6" imgW="7315200" imgH="5852160" progId="">
                  <p:embed/>
                  <p:pic>
                    <p:nvPicPr>
                      <p:cNvPr id="6" name="Object 5">
                        <a:extLst>
                          <a:ext uri="{FF2B5EF4-FFF2-40B4-BE49-F238E27FC236}">
                            <a16:creationId xmlns:a16="http://schemas.microsoft.com/office/drawing/2014/main" id="{8EA43AA9-0BB8-4983-858C-EF154CFB3749}"/>
                          </a:ext>
                        </a:extLst>
                      </p:cNvPr>
                      <p:cNvPicPr/>
                      <p:nvPr/>
                    </p:nvPicPr>
                    <p:blipFill>
                      <a:blip r:embed="rId7"/>
                      <a:stretch>
                        <a:fillRect/>
                      </a:stretch>
                    </p:blipFill>
                    <p:spPr>
                      <a:xfrm>
                        <a:off x="4937760" y="1188720"/>
                        <a:ext cx="6400800" cy="5120084"/>
                      </a:xfrm>
                      <a:prstGeom prst="rect">
                        <a:avLst/>
                      </a:prstGeom>
                    </p:spPr>
                  </p:pic>
                </p:oleObj>
              </mc:Fallback>
            </mc:AlternateContent>
          </a:graphicData>
        </a:graphic>
      </p:graphicFrame>
      <p:sp>
        <p:nvSpPr>
          <p:cNvPr id="5" name="Oval 4">
            <a:extLst>
              <a:ext uri="{FF2B5EF4-FFF2-40B4-BE49-F238E27FC236}">
                <a16:creationId xmlns:a16="http://schemas.microsoft.com/office/drawing/2014/main" id="{6A7C5891-5124-4E01-8362-CA2896710651}"/>
              </a:ext>
            </a:extLst>
          </p:cNvPr>
          <p:cNvSpPr/>
          <p:nvPr/>
        </p:nvSpPr>
        <p:spPr>
          <a:xfrm>
            <a:off x="4490054" y="5420032"/>
            <a:ext cx="81116" cy="811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9A8330-48EC-4470-94B5-3E49436F256E}"/>
              </a:ext>
            </a:extLst>
          </p:cNvPr>
          <p:cNvSpPr/>
          <p:nvPr/>
        </p:nvSpPr>
        <p:spPr>
          <a:xfrm>
            <a:off x="4304317" y="5039032"/>
            <a:ext cx="81116" cy="811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3166F9-B477-4292-ADE3-4AD5F12430EF}"/>
              </a:ext>
            </a:extLst>
          </p:cNvPr>
          <p:cNvSpPr/>
          <p:nvPr/>
        </p:nvSpPr>
        <p:spPr>
          <a:xfrm>
            <a:off x="4490054" y="4957916"/>
            <a:ext cx="81116" cy="811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1C7AA60-43E4-48A0-8107-3A0BB222C6A2}"/>
              </a:ext>
            </a:extLst>
          </p:cNvPr>
          <p:cNvCxnSpPr>
            <a:cxnSpLocks/>
          </p:cNvCxnSpPr>
          <p:nvPr/>
        </p:nvCxnSpPr>
        <p:spPr>
          <a:xfrm>
            <a:off x="4367213" y="5110163"/>
            <a:ext cx="78581" cy="121443"/>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E2AFC26-84A2-4FE7-BC1A-DBFE423624E4}"/>
              </a:ext>
            </a:extLst>
          </p:cNvPr>
          <p:cNvCxnSpPr>
            <a:cxnSpLocks/>
          </p:cNvCxnSpPr>
          <p:nvPr/>
        </p:nvCxnSpPr>
        <p:spPr>
          <a:xfrm flipH="1">
            <a:off x="4469607" y="5039032"/>
            <a:ext cx="45424" cy="192574"/>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F0BACD-B96B-42F5-84A3-93F984031E77}"/>
              </a:ext>
            </a:extLst>
          </p:cNvPr>
          <p:cNvCxnSpPr>
            <a:cxnSpLocks/>
          </p:cNvCxnSpPr>
          <p:nvPr/>
        </p:nvCxnSpPr>
        <p:spPr>
          <a:xfrm flipH="1" flipV="1">
            <a:off x="4461634" y="5253038"/>
            <a:ext cx="53216" cy="17145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66A3C9E-216B-4B4C-886D-4370791EFF2F}"/>
              </a:ext>
            </a:extLst>
          </p:cNvPr>
          <p:cNvSpPr txBox="1"/>
          <p:nvPr/>
        </p:nvSpPr>
        <p:spPr>
          <a:xfrm>
            <a:off x="481380" y="1453448"/>
            <a:ext cx="2594172" cy="830997"/>
          </a:xfrm>
          <a:prstGeom prst="rect">
            <a:avLst/>
          </a:prstGeom>
          <a:noFill/>
        </p:spPr>
        <p:txBody>
          <a:bodyPr wrap="none" rtlCol="0">
            <a:spAutoFit/>
          </a:bodyPr>
          <a:lstStyle/>
          <a:p>
            <a:r>
              <a:rPr lang="en-US" sz="2400" dirty="0"/>
              <a:t>Skinning-like</a:t>
            </a:r>
          </a:p>
          <a:p>
            <a:r>
              <a:rPr lang="en-US" sz="2400" dirty="0"/>
              <a:t>Sparse connections</a:t>
            </a:r>
          </a:p>
        </p:txBody>
      </p:sp>
      <p:pic>
        <p:nvPicPr>
          <p:cNvPr id="27" name="Picture 26">
            <a:extLst>
              <a:ext uri="{FF2B5EF4-FFF2-40B4-BE49-F238E27FC236}">
                <a16:creationId xmlns:a16="http://schemas.microsoft.com/office/drawing/2014/main" id="{131EA5D1-E657-4A22-BC4D-9256C3617989}"/>
              </a:ext>
            </a:extLst>
          </p:cNvPr>
          <p:cNvPicPr>
            <a:picLocks noChangeAspect="1"/>
          </p:cNvPicPr>
          <p:nvPr/>
        </p:nvPicPr>
        <p:blipFill>
          <a:blip r:embed="rId8"/>
          <a:stretch>
            <a:fillRect/>
          </a:stretch>
        </p:blipFill>
        <p:spPr>
          <a:xfrm>
            <a:off x="542242" y="2350527"/>
            <a:ext cx="2120488" cy="625849"/>
          </a:xfrm>
          <a:prstGeom prst="rect">
            <a:avLst/>
          </a:prstGeom>
        </p:spPr>
      </p:pic>
    </p:spTree>
    <p:extLst>
      <p:ext uri="{BB962C8B-B14F-4D97-AF65-F5344CB8AC3E}">
        <p14:creationId xmlns:p14="http://schemas.microsoft.com/office/powerpoint/2010/main" val="2789459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Model Fitting</a:t>
            </a:r>
          </a:p>
        </p:txBody>
      </p:sp>
      <p:sp>
        <p:nvSpPr>
          <p:cNvPr id="3" name="Content Placeholder 2">
            <a:extLst>
              <a:ext uri="{FF2B5EF4-FFF2-40B4-BE49-F238E27FC236}">
                <a16:creationId xmlns:a16="http://schemas.microsoft.com/office/drawing/2014/main" id="{272FDEC7-F0A0-4CD0-9DCB-9E0BDB909C2A}"/>
              </a:ext>
            </a:extLst>
          </p:cNvPr>
          <p:cNvSpPr>
            <a:spLocks noGrp="1"/>
          </p:cNvSpPr>
          <p:nvPr>
            <p:ph idx="1"/>
          </p:nvPr>
        </p:nvSpPr>
        <p:spPr>
          <a:xfrm>
            <a:off x="838200" y="1325563"/>
            <a:ext cx="10515600" cy="5395912"/>
          </a:xfrm>
        </p:spPr>
        <p:txBody>
          <a:bodyPr>
            <a:normAutofit fontScale="92500" lnSpcReduction="10000"/>
          </a:bodyPr>
          <a:lstStyle/>
          <a:p>
            <a:pPr marL="342900" indent="-342900"/>
            <a:r>
              <a:rPr lang="en-US" dirty="0"/>
              <a:t>Minimize sum of squared errors:</a:t>
            </a:r>
          </a:p>
          <a:p>
            <a:pPr marL="0" indent="0">
              <a:buNone/>
            </a:pPr>
            <a:endParaRPr lang="en-US" dirty="0"/>
          </a:p>
          <a:p>
            <a:pPr marL="342900" indent="-342900"/>
            <a:r>
              <a:rPr lang="en-US" dirty="0"/>
              <a:t>Block coordinate descent, alternatively update:</a:t>
            </a:r>
          </a:p>
          <a:p>
            <a:pPr lvl="1"/>
            <a:r>
              <a:rPr lang="en-US" sz="2600" dirty="0"/>
              <a:t>Non-linear layer: using </a:t>
            </a:r>
            <a:r>
              <a:rPr lang="en-US" sz="2600" dirty="0" err="1"/>
              <a:t>Broyden</a:t>
            </a:r>
            <a:r>
              <a:rPr lang="en-US" sz="2600" dirty="0"/>
              <a:t>–Fletcher–Goldfarb–</a:t>
            </a:r>
            <a:r>
              <a:rPr lang="en-US" sz="2600" dirty="0" err="1"/>
              <a:t>Shanno</a:t>
            </a:r>
            <a:r>
              <a:rPr lang="en-US" sz="2600" dirty="0"/>
              <a:t> (BFGS) </a:t>
            </a:r>
          </a:p>
          <a:p>
            <a:pPr lvl="1"/>
            <a:r>
              <a:rPr lang="en-US" sz="2600" dirty="0"/>
              <a:t>Linear layer: using constrained linear least squares</a:t>
            </a:r>
          </a:p>
          <a:p>
            <a:pPr marL="342900" indent="-342900"/>
            <a:endParaRPr lang="en-US" dirty="0"/>
          </a:p>
          <a:p>
            <a:pPr marL="342900" indent="-342900"/>
            <a:r>
              <a:rPr lang="en-US" dirty="0"/>
              <a:t>Parameters to fit</a:t>
            </a:r>
          </a:p>
          <a:p>
            <a:pPr marL="800100" lvl="1" indent="-342900"/>
            <a:r>
              <a:rPr lang="en-US" dirty="0"/>
              <a:t>Rest positions and radii of spheres</a:t>
            </a:r>
          </a:p>
          <a:p>
            <a:pPr marL="800100" lvl="1" indent="-342900"/>
            <a:r>
              <a:rPr lang="en-US" dirty="0"/>
              <a:t>Rest position sand normals of key points</a:t>
            </a:r>
          </a:p>
          <a:p>
            <a:pPr marL="800100" lvl="1" indent="-342900"/>
            <a:r>
              <a:rPr lang="en-US" dirty="0"/>
              <a:t>Blending weights of key points</a:t>
            </a:r>
          </a:p>
          <a:p>
            <a:pPr marL="800100" lvl="1" indent="-342900"/>
            <a:endParaRPr lang="en-US" dirty="0"/>
          </a:p>
          <a:p>
            <a:pPr marL="800100" lvl="1" indent="-342900"/>
            <a:r>
              <a:rPr lang="en-US" dirty="0"/>
              <a:t>Weights and biases for key point to vertex AO</a:t>
            </a:r>
          </a:p>
          <a:p>
            <a:pPr marL="457200" lvl="1" indent="0">
              <a:buNone/>
            </a:pPr>
            <a:endParaRPr lang="en-US" dirty="0"/>
          </a:p>
          <a:p>
            <a:pPr marL="0" indent="0" algn="r">
              <a:buNone/>
            </a:pPr>
            <a:r>
              <a:rPr lang="en-US" i="1" dirty="0"/>
              <a:t>(see more details in our paper)</a:t>
            </a:r>
          </a:p>
        </p:txBody>
      </p:sp>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24</a:t>
            </a:fld>
            <a:endParaRPr lang="en-US" dirty="0"/>
          </a:p>
        </p:txBody>
      </p:sp>
      <p:pic>
        <p:nvPicPr>
          <p:cNvPr id="8" name="Picture 7">
            <a:extLst>
              <a:ext uri="{FF2B5EF4-FFF2-40B4-BE49-F238E27FC236}">
                <a16:creationId xmlns:a16="http://schemas.microsoft.com/office/drawing/2014/main" id="{8BD0B7CD-CE76-488A-A416-E95017E06F32}"/>
              </a:ext>
            </a:extLst>
          </p:cNvPr>
          <p:cNvPicPr>
            <a:picLocks noChangeAspect="1"/>
          </p:cNvPicPr>
          <p:nvPr/>
        </p:nvPicPr>
        <p:blipFill>
          <a:blip r:embed="rId3"/>
          <a:stretch>
            <a:fillRect/>
          </a:stretch>
        </p:blipFill>
        <p:spPr>
          <a:xfrm>
            <a:off x="5632474" y="1029727"/>
            <a:ext cx="3371284" cy="967369"/>
          </a:xfrm>
          <a:prstGeom prst="rect">
            <a:avLst/>
          </a:prstGeom>
        </p:spPr>
      </p:pic>
      <p:sp>
        <p:nvSpPr>
          <p:cNvPr id="5" name="Left Brace 4">
            <a:extLst>
              <a:ext uri="{FF2B5EF4-FFF2-40B4-BE49-F238E27FC236}">
                <a16:creationId xmlns:a16="http://schemas.microsoft.com/office/drawing/2014/main" id="{1B7B9803-3862-4A2F-87A0-4D307F92AFCB}"/>
              </a:ext>
            </a:extLst>
          </p:cNvPr>
          <p:cNvSpPr/>
          <p:nvPr/>
        </p:nvSpPr>
        <p:spPr>
          <a:xfrm>
            <a:off x="6435474" y="4196293"/>
            <a:ext cx="257908" cy="890741"/>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2D420FD-8AAE-4161-BB7A-11FB80ACA5F6}"/>
              </a:ext>
            </a:extLst>
          </p:cNvPr>
          <p:cNvSpPr txBox="1"/>
          <p:nvPr/>
        </p:nvSpPr>
        <p:spPr>
          <a:xfrm>
            <a:off x="6693382" y="4410830"/>
            <a:ext cx="2310376" cy="461665"/>
          </a:xfrm>
          <a:prstGeom prst="rect">
            <a:avLst/>
          </a:prstGeom>
          <a:noFill/>
        </p:spPr>
        <p:txBody>
          <a:bodyPr wrap="none" rtlCol="0">
            <a:spAutoFit/>
          </a:bodyPr>
          <a:lstStyle/>
          <a:p>
            <a:r>
              <a:rPr lang="en-US" sz="2400" dirty="0"/>
              <a:t>Non-Linear Layer</a:t>
            </a:r>
          </a:p>
        </p:txBody>
      </p:sp>
      <p:sp>
        <p:nvSpPr>
          <p:cNvPr id="9" name="Left Brace 8">
            <a:extLst>
              <a:ext uri="{FF2B5EF4-FFF2-40B4-BE49-F238E27FC236}">
                <a16:creationId xmlns:a16="http://schemas.microsoft.com/office/drawing/2014/main" id="{5CA69D91-80B3-4B25-A9FE-4DCFDF27512B}"/>
              </a:ext>
            </a:extLst>
          </p:cNvPr>
          <p:cNvSpPr/>
          <p:nvPr/>
        </p:nvSpPr>
        <p:spPr>
          <a:xfrm>
            <a:off x="7052630" y="5469466"/>
            <a:ext cx="257908" cy="32375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3FFEA47D-A010-4530-8F77-13F4EE5E12CF}"/>
              </a:ext>
            </a:extLst>
          </p:cNvPr>
          <p:cNvSpPr txBox="1"/>
          <p:nvPr/>
        </p:nvSpPr>
        <p:spPr>
          <a:xfrm>
            <a:off x="7310538" y="5400510"/>
            <a:ext cx="1693220" cy="461665"/>
          </a:xfrm>
          <a:prstGeom prst="rect">
            <a:avLst/>
          </a:prstGeom>
          <a:noFill/>
        </p:spPr>
        <p:txBody>
          <a:bodyPr wrap="none" rtlCol="0">
            <a:spAutoFit/>
          </a:bodyPr>
          <a:lstStyle/>
          <a:p>
            <a:r>
              <a:rPr lang="en-US" sz="2400" dirty="0"/>
              <a:t>Linear Layer</a:t>
            </a:r>
          </a:p>
        </p:txBody>
      </p:sp>
      <p:sp>
        <p:nvSpPr>
          <p:cNvPr id="29" name="Rectangle 28">
            <a:extLst>
              <a:ext uri="{FF2B5EF4-FFF2-40B4-BE49-F238E27FC236}">
                <a16:creationId xmlns:a16="http://schemas.microsoft.com/office/drawing/2014/main" id="{4CDFC62A-4D78-F441-9433-644446EA9A4A}"/>
              </a:ext>
            </a:extLst>
          </p:cNvPr>
          <p:cNvSpPr/>
          <p:nvPr/>
        </p:nvSpPr>
        <p:spPr>
          <a:xfrm>
            <a:off x="9900423" y="2490759"/>
            <a:ext cx="318052" cy="45061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Circular Arrow 33">
            <a:extLst>
              <a:ext uri="{FF2B5EF4-FFF2-40B4-BE49-F238E27FC236}">
                <a16:creationId xmlns:a16="http://schemas.microsoft.com/office/drawing/2014/main" id="{7BF8BA50-0456-8C47-B823-B1B90C8E963F}"/>
              </a:ext>
            </a:extLst>
          </p:cNvPr>
          <p:cNvSpPr/>
          <p:nvPr/>
        </p:nvSpPr>
        <p:spPr>
          <a:xfrm rot="5400000">
            <a:off x="9768685" y="2326550"/>
            <a:ext cx="899579" cy="1212749"/>
          </a:xfrm>
          <a:prstGeom prst="circular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a:extLst>
              <a:ext uri="{FF2B5EF4-FFF2-40B4-BE49-F238E27FC236}">
                <a16:creationId xmlns:a16="http://schemas.microsoft.com/office/drawing/2014/main" id="{1F6AA9BC-6B6B-B547-9184-0E4B4FCC7078}"/>
              </a:ext>
            </a:extLst>
          </p:cNvPr>
          <p:cNvSpPr/>
          <p:nvPr/>
        </p:nvSpPr>
        <p:spPr>
          <a:xfrm>
            <a:off x="10076089" y="2410508"/>
            <a:ext cx="347505" cy="432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1D194079-BA2D-FD49-90FE-3DB2AD807CA5}"/>
              </a:ext>
            </a:extLst>
          </p:cNvPr>
          <p:cNvCxnSpPr>
            <a:cxnSpLocks/>
          </p:cNvCxnSpPr>
          <p:nvPr/>
        </p:nvCxnSpPr>
        <p:spPr>
          <a:xfrm flipH="1" flipV="1">
            <a:off x="10066770" y="2591583"/>
            <a:ext cx="440028" cy="9406"/>
          </a:xfrm>
          <a:prstGeom prst="straightConnector1">
            <a:avLst/>
          </a:prstGeom>
          <a:ln w="76200" cap="sq">
            <a:solidFill>
              <a:schemeClr val="tx1"/>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AE6FBB08-0728-084D-A236-9D2DC42811DC}"/>
              </a:ext>
            </a:extLst>
          </p:cNvPr>
          <p:cNvSpPr/>
          <p:nvPr/>
        </p:nvSpPr>
        <p:spPr>
          <a:xfrm>
            <a:off x="10350441" y="2283540"/>
            <a:ext cx="511106" cy="3265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45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Model Fitting</a:t>
            </a:r>
          </a:p>
        </p:txBody>
      </p:sp>
      <p:sp>
        <p:nvSpPr>
          <p:cNvPr id="3" name="Content Placeholder 2">
            <a:extLst>
              <a:ext uri="{FF2B5EF4-FFF2-40B4-BE49-F238E27FC236}">
                <a16:creationId xmlns:a16="http://schemas.microsoft.com/office/drawing/2014/main" id="{272FDEC7-F0A0-4CD0-9DCB-9E0BDB909C2A}"/>
              </a:ext>
            </a:extLst>
          </p:cNvPr>
          <p:cNvSpPr>
            <a:spLocks noGrp="1"/>
          </p:cNvSpPr>
          <p:nvPr>
            <p:ph idx="1"/>
          </p:nvPr>
        </p:nvSpPr>
        <p:spPr>
          <a:xfrm>
            <a:off x="838200" y="1325563"/>
            <a:ext cx="10515600" cy="837345"/>
          </a:xfrm>
        </p:spPr>
        <p:txBody>
          <a:bodyPr>
            <a:normAutofit/>
          </a:bodyPr>
          <a:lstStyle/>
          <a:p>
            <a:pPr marL="342900" indent="-342900"/>
            <a:r>
              <a:rPr lang="en-US" dirty="0"/>
              <a:t>Minimize sum of squared errors:</a:t>
            </a:r>
          </a:p>
          <a:p>
            <a:pPr marL="0" indent="0">
              <a:buNone/>
            </a:pPr>
            <a:endParaRPr lang="en-US" dirty="0"/>
          </a:p>
        </p:txBody>
      </p:sp>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25</a:t>
            </a:fld>
            <a:endParaRPr lang="en-US" dirty="0"/>
          </a:p>
        </p:txBody>
      </p:sp>
      <p:pic>
        <p:nvPicPr>
          <p:cNvPr id="8" name="Picture 7">
            <a:extLst>
              <a:ext uri="{FF2B5EF4-FFF2-40B4-BE49-F238E27FC236}">
                <a16:creationId xmlns:a16="http://schemas.microsoft.com/office/drawing/2014/main" id="{8BD0B7CD-CE76-488A-A416-E95017E06F32}"/>
              </a:ext>
            </a:extLst>
          </p:cNvPr>
          <p:cNvPicPr>
            <a:picLocks noChangeAspect="1"/>
          </p:cNvPicPr>
          <p:nvPr/>
        </p:nvPicPr>
        <p:blipFill>
          <a:blip r:embed="rId3"/>
          <a:stretch>
            <a:fillRect/>
          </a:stretch>
        </p:blipFill>
        <p:spPr>
          <a:xfrm>
            <a:off x="6096000" y="1064897"/>
            <a:ext cx="3371284" cy="967369"/>
          </a:xfrm>
          <a:prstGeom prst="rect">
            <a:avLst/>
          </a:prstGeom>
        </p:spPr>
      </p:pic>
      <p:sp>
        <p:nvSpPr>
          <p:cNvPr id="37" name="Rectangle 36">
            <a:extLst>
              <a:ext uri="{FF2B5EF4-FFF2-40B4-BE49-F238E27FC236}">
                <a16:creationId xmlns:a16="http://schemas.microsoft.com/office/drawing/2014/main" id="{1F6AA9BC-6B6B-B547-9184-0E4B4FCC7078}"/>
              </a:ext>
            </a:extLst>
          </p:cNvPr>
          <p:cNvSpPr/>
          <p:nvPr/>
        </p:nvSpPr>
        <p:spPr>
          <a:xfrm>
            <a:off x="10076089" y="2410508"/>
            <a:ext cx="347505" cy="432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154EAE55-E0BB-1E43-95BC-9D8A4C6E4B10}"/>
              </a:ext>
            </a:extLst>
          </p:cNvPr>
          <p:cNvSpPr txBox="1">
            <a:spLocks/>
          </p:cNvSpPr>
          <p:nvPr/>
        </p:nvSpPr>
        <p:spPr>
          <a:xfrm>
            <a:off x="838200" y="2162908"/>
            <a:ext cx="10515600" cy="12660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Block coordinate descent, alternatively update:</a:t>
            </a:r>
          </a:p>
          <a:p>
            <a:pPr lvl="1"/>
            <a:r>
              <a:rPr lang="en-US" sz="2600" dirty="0"/>
              <a:t>Non-linear layer: using </a:t>
            </a:r>
            <a:r>
              <a:rPr lang="en-US" sz="2600" dirty="0" err="1"/>
              <a:t>Broyden</a:t>
            </a:r>
            <a:r>
              <a:rPr lang="en-US" sz="2600" dirty="0"/>
              <a:t>–Fletcher–Goldfarb–</a:t>
            </a:r>
            <a:r>
              <a:rPr lang="en-US" sz="2600" dirty="0" err="1"/>
              <a:t>Shanno</a:t>
            </a:r>
            <a:r>
              <a:rPr lang="en-US" sz="2600" dirty="0"/>
              <a:t> (BFGS) </a:t>
            </a:r>
          </a:p>
          <a:p>
            <a:pPr lvl="1"/>
            <a:r>
              <a:rPr lang="en-US" sz="2600" dirty="0"/>
              <a:t>Linear layer: using constrained linear least squares</a:t>
            </a:r>
          </a:p>
        </p:txBody>
      </p:sp>
      <p:sp>
        <p:nvSpPr>
          <p:cNvPr id="17" name="Circular Arrow 16">
            <a:extLst>
              <a:ext uri="{FF2B5EF4-FFF2-40B4-BE49-F238E27FC236}">
                <a16:creationId xmlns:a16="http://schemas.microsoft.com/office/drawing/2014/main" id="{C5518B10-07EE-824E-A243-7291F04843CF}"/>
              </a:ext>
            </a:extLst>
          </p:cNvPr>
          <p:cNvSpPr/>
          <p:nvPr/>
        </p:nvSpPr>
        <p:spPr>
          <a:xfrm rot="5400000">
            <a:off x="10420558" y="2289377"/>
            <a:ext cx="899579" cy="1212749"/>
          </a:xfrm>
          <a:prstGeom prst="circular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6756B88C-7538-204E-BBFD-DC773179E6FB}"/>
              </a:ext>
            </a:extLst>
          </p:cNvPr>
          <p:cNvSpPr/>
          <p:nvPr/>
        </p:nvSpPr>
        <p:spPr>
          <a:xfrm>
            <a:off x="10727962" y="2373335"/>
            <a:ext cx="347505" cy="432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531C9433-5F35-8945-81D8-EC32754C3DDB}"/>
              </a:ext>
            </a:extLst>
          </p:cNvPr>
          <p:cNvCxnSpPr>
            <a:cxnSpLocks/>
          </p:cNvCxnSpPr>
          <p:nvPr/>
        </p:nvCxnSpPr>
        <p:spPr>
          <a:xfrm flipH="1" flipV="1">
            <a:off x="10718643" y="2554410"/>
            <a:ext cx="440028" cy="9406"/>
          </a:xfrm>
          <a:prstGeom prst="straightConnector1">
            <a:avLst/>
          </a:prstGeom>
          <a:ln w="76200" cap="sq">
            <a:solidFill>
              <a:schemeClr val="tx1"/>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EF05270-6EC0-494D-AAD4-70363D974E7F}"/>
              </a:ext>
            </a:extLst>
          </p:cNvPr>
          <p:cNvSpPr/>
          <p:nvPr/>
        </p:nvSpPr>
        <p:spPr>
          <a:xfrm>
            <a:off x="11002314" y="2246367"/>
            <a:ext cx="511106" cy="3265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CAC8B5D-80A6-C042-9B56-FE9D8BF70AD7}"/>
              </a:ext>
            </a:extLst>
          </p:cNvPr>
          <p:cNvSpPr txBox="1">
            <a:spLocks/>
          </p:cNvSpPr>
          <p:nvPr/>
        </p:nvSpPr>
        <p:spPr>
          <a:xfrm>
            <a:off x="997820" y="3716758"/>
            <a:ext cx="10515600" cy="1774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Parameters to fit</a:t>
            </a:r>
          </a:p>
          <a:p>
            <a:pPr marL="800100" lvl="1" indent="-342900"/>
            <a:r>
              <a:rPr lang="en-US" dirty="0"/>
              <a:t>Rest positions and radii of spheres</a:t>
            </a:r>
          </a:p>
          <a:p>
            <a:pPr marL="800100" lvl="1" indent="-342900"/>
            <a:r>
              <a:rPr lang="en-US" dirty="0"/>
              <a:t>Rest positions and </a:t>
            </a:r>
            <a:r>
              <a:rPr lang="en-US" dirty="0" err="1"/>
              <a:t>normals</a:t>
            </a:r>
            <a:r>
              <a:rPr lang="en-US" dirty="0"/>
              <a:t> of key points</a:t>
            </a:r>
          </a:p>
          <a:p>
            <a:pPr marL="800100" lvl="1" indent="-342900"/>
            <a:r>
              <a:rPr lang="en-US" dirty="0"/>
              <a:t>Blending weights of key points</a:t>
            </a:r>
          </a:p>
        </p:txBody>
      </p:sp>
      <p:sp>
        <p:nvSpPr>
          <p:cNvPr id="24" name="Content Placeholder 2">
            <a:extLst>
              <a:ext uri="{FF2B5EF4-FFF2-40B4-BE49-F238E27FC236}">
                <a16:creationId xmlns:a16="http://schemas.microsoft.com/office/drawing/2014/main" id="{4179590B-630D-174F-B657-2E857F4379A5}"/>
              </a:ext>
            </a:extLst>
          </p:cNvPr>
          <p:cNvSpPr txBox="1">
            <a:spLocks/>
          </p:cNvSpPr>
          <p:nvPr/>
        </p:nvSpPr>
        <p:spPr>
          <a:xfrm>
            <a:off x="997820" y="5778924"/>
            <a:ext cx="10515600" cy="1774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r>
              <a:rPr lang="en-US" dirty="0"/>
              <a:t>Weights and biases for key point to vertex AO</a:t>
            </a:r>
          </a:p>
        </p:txBody>
      </p:sp>
      <p:sp>
        <p:nvSpPr>
          <p:cNvPr id="26" name="Left Brace 25">
            <a:extLst>
              <a:ext uri="{FF2B5EF4-FFF2-40B4-BE49-F238E27FC236}">
                <a16:creationId xmlns:a16="http://schemas.microsoft.com/office/drawing/2014/main" id="{6016ED80-AE2B-4048-AFEE-67DE64F4D2FE}"/>
              </a:ext>
            </a:extLst>
          </p:cNvPr>
          <p:cNvSpPr/>
          <p:nvPr/>
        </p:nvSpPr>
        <p:spPr>
          <a:xfrm>
            <a:off x="7033350" y="4341876"/>
            <a:ext cx="257908" cy="890741"/>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22036C5C-1774-324B-A368-B504FB8AAC33}"/>
              </a:ext>
            </a:extLst>
          </p:cNvPr>
          <p:cNvSpPr txBox="1"/>
          <p:nvPr/>
        </p:nvSpPr>
        <p:spPr>
          <a:xfrm>
            <a:off x="7291258" y="4556413"/>
            <a:ext cx="2310376" cy="461665"/>
          </a:xfrm>
          <a:prstGeom prst="rect">
            <a:avLst/>
          </a:prstGeom>
          <a:noFill/>
        </p:spPr>
        <p:txBody>
          <a:bodyPr wrap="none" rtlCol="0">
            <a:spAutoFit/>
          </a:bodyPr>
          <a:lstStyle/>
          <a:p>
            <a:r>
              <a:rPr lang="en-US" sz="2400" dirty="0"/>
              <a:t>Non-Linear Layer</a:t>
            </a:r>
          </a:p>
        </p:txBody>
      </p:sp>
      <p:sp>
        <p:nvSpPr>
          <p:cNvPr id="28" name="Left Brace 27">
            <a:extLst>
              <a:ext uri="{FF2B5EF4-FFF2-40B4-BE49-F238E27FC236}">
                <a16:creationId xmlns:a16="http://schemas.microsoft.com/office/drawing/2014/main" id="{D27C72B2-343B-B647-A009-875D9D394E50}"/>
              </a:ext>
            </a:extLst>
          </p:cNvPr>
          <p:cNvSpPr/>
          <p:nvPr/>
        </p:nvSpPr>
        <p:spPr>
          <a:xfrm>
            <a:off x="7650506" y="5792529"/>
            <a:ext cx="257908" cy="32375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9E3ED216-416B-F44D-8261-B3E502DC9BFD}"/>
              </a:ext>
            </a:extLst>
          </p:cNvPr>
          <p:cNvSpPr txBox="1"/>
          <p:nvPr/>
        </p:nvSpPr>
        <p:spPr>
          <a:xfrm>
            <a:off x="7908414" y="5723573"/>
            <a:ext cx="1693220" cy="461665"/>
          </a:xfrm>
          <a:prstGeom prst="rect">
            <a:avLst/>
          </a:prstGeom>
          <a:noFill/>
        </p:spPr>
        <p:txBody>
          <a:bodyPr wrap="none" rtlCol="0">
            <a:spAutoFit/>
          </a:bodyPr>
          <a:lstStyle/>
          <a:p>
            <a:r>
              <a:rPr lang="en-US" sz="2400" dirty="0"/>
              <a:t>Linear Layer</a:t>
            </a:r>
          </a:p>
        </p:txBody>
      </p:sp>
    </p:spTree>
    <p:extLst>
      <p:ext uri="{BB962C8B-B14F-4D97-AF65-F5344CB8AC3E}">
        <p14:creationId xmlns:p14="http://schemas.microsoft.com/office/powerpoint/2010/main" val="314163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21" grpId="0"/>
      <p:bldP spid="24" grpId="0"/>
      <p:bldP spid="26" grpId="0" animBg="1"/>
      <p:bldP spid="27" grpId="0"/>
      <p:bldP spid="28"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Model Fitting</a:t>
            </a:r>
          </a:p>
        </p:txBody>
      </p:sp>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26</a:t>
            </a:fld>
            <a:endParaRPr lang="en-US" dirty="0"/>
          </a:p>
        </p:txBody>
      </p:sp>
      <p:sp>
        <p:nvSpPr>
          <p:cNvPr id="13" name="TextBox 12">
            <a:extLst>
              <a:ext uri="{FF2B5EF4-FFF2-40B4-BE49-F238E27FC236}">
                <a16:creationId xmlns:a16="http://schemas.microsoft.com/office/drawing/2014/main" id="{BFE91ABF-5E09-4A4F-8A4A-3DEDA07C320F}"/>
              </a:ext>
            </a:extLst>
          </p:cNvPr>
          <p:cNvSpPr txBox="1"/>
          <p:nvPr/>
        </p:nvSpPr>
        <p:spPr>
          <a:xfrm>
            <a:off x="838199" y="1325563"/>
            <a:ext cx="6894443" cy="461665"/>
          </a:xfrm>
          <a:prstGeom prst="rect">
            <a:avLst/>
          </a:prstGeom>
          <a:noFill/>
        </p:spPr>
        <p:txBody>
          <a:bodyPr wrap="square" rtlCol="0">
            <a:spAutoFit/>
          </a:bodyPr>
          <a:lstStyle/>
          <a:p>
            <a:r>
              <a:rPr lang="en-US" sz="2400" dirty="0"/>
              <a:t>Bock Coordinate descent</a:t>
            </a:r>
          </a:p>
        </p:txBody>
      </p:sp>
      <p:graphicFrame>
        <p:nvGraphicFramePr>
          <p:cNvPr id="22" name="Content Placeholder 21">
            <a:extLst>
              <a:ext uri="{FF2B5EF4-FFF2-40B4-BE49-F238E27FC236}">
                <a16:creationId xmlns:a16="http://schemas.microsoft.com/office/drawing/2014/main" id="{63CF3883-83C7-B746-96CA-D5FF613CCB60}"/>
              </a:ext>
            </a:extLst>
          </p:cNvPr>
          <p:cNvGraphicFramePr>
            <a:graphicFrameLocks noGrp="1"/>
          </p:cNvGraphicFramePr>
          <p:nvPr>
            <p:ph idx="1"/>
            <p:extLst>
              <p:ext uri="{D42A27DB-BD31-4B8C-83A1-F6EECF244321}">
                <p14:modId xmlns:p14="http://schemas.microsoft.com/office/powerpoint/2010/main" val="2734580265"/>
              </p:ext>
            </p:extLst>
          </p:nvPr>
        </p:nvGraphicFramePr>
        <p:xfrm>
          <a:off x="838200" y="1825624"/>
          <a:ext cx="10515600" cy="4908574"/>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2868603910"/>
                    </a:ext>
                  </a:extLst>
                </a:gridCol>
                <a:gridCol w="3505200">
                  <a:extLst>
                    <a:ext uri="{9D8B030D-6E8A-4147-A177-3AD203B41FA5}">
                      <a16:colId xmlns:a16="http://schemas.microsoft.com/office/drawing/2014/main" val="4071097815"/>
                    </a:ext>
                  </a:extLst>
                </a:gridCol>
                <a:gridCol w="3505200">
                  <a:extLst>
                    <a:ext uri="{9D8B030D-6E8A-4147-A177-3AD203B41FA5}">
                      <a16:colId xmlns:a16="http://schemas.microsoft.com/office/drawing/2014/main" val="3367103993"/>
                    </a:ext>
                  </a:extLst>
                </a:gridCol>
              </a:tblGrid>
              <a:tr h="579646">
                <a:tc>
                  <a:txBody>
                    <a:bodyPr/>
                    <a:lstStyle/>
                    <a:p>
                      <a:endParaRPr lang="en-US" sz="2400" dirty="0"/>
                    </a:p>
                  </a:txBody>
                  <a:tcPr/>
                </a:tc>
                <a:tc>
                  <a:txBody>
                    <a:bodyPr/>
                    <a:lstStyle/>
                    <a:p>
                      <a:r>
                        <a:rPr lang="en-US" sz="2400" dirty="0"/>
                        <a:t>Non-Linear Layer</a:t>
                      </a:r>
                    </a:p>
                  </a:txBody>
                  <a:tcPr/>
                </a:tc>
                <a:tc>
                  <a:txBody>
                    <a:bodyPr/>
                    <a:lstStyle/>
                    <a:p>
                      <a:r>
                        <a:rPr lang="en-US" sz="2400" dirty="0"/>
                        <a:t>Linear Layer</a:t>
                      </a:r>
                    </a:p>
                  </a:txBody>
                  <a:tcPr/>
                </a:tc>
                <a:extLst>
                  <a:ext uri="{0D108BD9-81ED-4DB2-BD59-A6C34878D82A}">
                    <a16:rowId xmlns:a16="http://schemas.microsoft.com/office/drawing/2014/main" val="2018954060"/>
                  </a:ext>
                </a:extLst>
              </a:tr>
              <a:tr h="567818">
                <a:tc>
                  <a:txBody>
                    <a:bodyPr/>
                    <a:lstStyle/>
                    <a:p>
                      <a:r>
                        <a:rPr lang="en-US" sz="2400" dirty="0"/>
                        <a:t>Method</a:t>
                      </a:r>
                    </a:p>
                  </a:txBody>
                  <a:tcPr/>
                </a:tc>
                <a:tc>
                  <a:txBody>
                    <a:bodyPr/>
                    <a:lstStyle/>
                    <a:p>
                      <a:r>
                        <a:rPr lang="en-US" sz="2400" dirty="0" err="1"/>
                        <a:t>Broyden</a:t>
                      </a:r>
                      <a:r>
                        <a:rPr lang="en-US" sz="2400" dirty="0"/>
                        <a:t>-Fletcher-Goldfarb-</a:t>
                      </a:r>
                      <a:r>
                        <a:rPr lang="en-US" sz="2400" dirty="0" err="1"/>
                        <a:t>Shanno</a:t>
                      </a:r>
                      <a:endParaRPr lang="en-US" sz="2400" dirty="0"/>
                    </a:p>
                  </a:txBody>
                  <a:tcPr/>
                </a:tc>
                <a:tc>
                  <a:txBody>
                    <a:bodyPr/>
                    <a:lstStyle/>
                    <a:p>
                      <a:r>
                        <a:rPr lang="en-US" sz="2400" dirty="0"/>
                        <a:t>Least Squares</a:t>
                      </a:r>
                    </a:p>
                  </a:txBody>
                  <a:tcPr/>
                </a:tc>
                <a:extLst>
                  <a:ext uri="{0D108BD9-81ED-4DB2-BD59-A6C34878D82A}">
                    <a16:rowId xmlns:a16="http://schemas.microsoft.com/office/drawing/2014/main" val="3214579888"/>
                  </a:ext>
                </a:extLst>
              </a:tr>
              <a:tr h="3505968">
                <a:tc>
                  <a:txBody>
                    <a:bodyPr/>
                    <a:lstStyle/>
                    <a:p>
                      <a:r>
                        <a:rPr lang="en-US" sz="2400" dirty="0"/>
                        <a:t>Parameters</a:t>
                      </a:r>
                    </a:p>
                  </a:txBody>
                  <a:tcPr/>
                </a:tc>
                <a:tc>
                  <a:txBody>
                    <a:bodyPr/>
                    <a:lstStyle/>
                    <a:p>
                      <a:pPr marL="285750" indent="-285750">
                        <a:buFont typeface="Arial" panose="020B0604020202020204" pitchFamily="34" charset="0"/>
                        <a:buChar char="•"/>
                      </a:pPr>
                      <a:r>
                        <a:rPr lang="en-US" sz="2400" dirty="0"/>
                        <a:t>Positions and radii of spheres</a:t>
                      </a:r>
                    </a:p>
                    <a:p>
                      <a:pPr marL="285750" indent="-285750">
                        <a:buFont typeface="Arial" panose="020B0604020202020204" pitchFamily="34" charset="0"/>
                        <a:buChar char="•"/>
                      </a:pPr>
                      <a:r>
                        <a:rPr lang="en-US" sz="2400" dirty="0"/>
                        <a:t>Positions and normal of key points</a:t>
                      </a:r>
                    </a:p>
                    <a:p>
                      <a:pPr marL="285750" indent="-285750">
                        <a:buFont typeface="Arial" panose="020B0604020202020204" pitchFamily="34" charset="0"/>
                        <a:buChar char="•"/>
                      </a:pPr>
                      <a:r>
                        <a:rPr lang="en-US" sz="2400" dirty="0"/>
                        <a:t>Key point weights</a:t>
                      </a:r>
                    </a:p>
                  </a:txBody>
                  <a:tcPr/>
                </a:tc>
                <a:tc>
                  <a:txBody>
                    <a:bodyPr/>
                    <a:lstStyle/>
                    <a:p>
                      <a:pPr marL="285750" indent="-285750">
                        <a:buFont typeface="Arial" panose="020B0604020202020204" pitchFamily="34" charset="0"/>
                        <a:buChar char="•"/>
                      </a:pPr>
                      <a:r>
                        <a:rPr lang="en-US" sz="2400" dirty="0"/>
                        <a:t>Vertex/</a:t>
                      </a:r>
                      <a:r>
                        <a:rPr lang="en-US" sz="2400" dirty="0" err="1"/>
                        <a:t>keypoint</a:t>
                      </a:r>
                      <a:endParaRPr lang="en-US" sz="2400" dirty="0"/>
                    </a:p>
                    <a:p>
                      <a:pPr marL="285750" indent="-285750">
                        <a:buFont typeface="Arial" panose="020B0604020202020204" pitchFamily="34" charset="0"/>
                        <a:buChar char="•"/>
                      </a:pPr>
                      <a:r>
                        <a:rPr lang="en-US" sz="2400" dirty="0"/>
                        <a:t>Weights</a:t>
                      </a:r>
                    </a:p>
                    <a:p>
                      <a:pPr marL="285750" indent="-285750">
                        <a:buFont typeface="Arial" panose="020B0604020202020204" pitchFamily="34" charset="0"/>
                        <a:buChar char="•"/>
                      </a:pPr>
                      <a:r>
                        <a:rPr lang="en-US" sz="2400" dirty="0"/>
                        <a:t>Biases</a:t>
                      </a:r>
                    </a:p>
                    <a:p>
                      <a:endParaRPr lang="en-US" sz="2400" dirty="0"/>
                    </a:p>
                  </a:txBody>
                  <a:tcPr/>
                </a:tc>
                <a:extLst>
                  <a:ext uri="{0D108BD9-81ED-4DB2-BD59-A6C34878D82A}">
                    <a16:rowId xmlns:a16="http://schemas.microsoft.com/office/drawing/2014/main" val="578541528"/>
                  </a:ext>
                </a:extLst>
              </a:tr>
            </a:tbl>
          </a:graphicData>
        </a:graphic>
      </p:graphicFrame>
    </p:spTree>
    <p:extLst>
      <p:ext uri="{BB962C8B-B14F-4D97-AF65-F5344CB8AC3E}">
        <p14:creationId xmlns:p14="http://schemas.microsoft.com/office/powerpoint/2010/main" val="150126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Non-Linear Layer Fitting</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27</a:t>
            </a:fld>
            <a:endParaRPr lang="en-US" dirty="0"/>
          </a:p>
        </p:txBody>
      </p:sp>
      <p:graphicFrame>
        <p:nvGraphicFramePr>
          <p:cNvPr id="8" name="Object 7">
            <a:extLst>
              <a:ext uri="{FF2B5EF4-FFF2-40B4-BE49-F238E27FC236}">
                <a16:creationId xmlns:a16="http://schemas.microsoft.com/office/drawing/2014/main" id="{0159B1D0-2F71-4524-A35C-BFBCA65764F4}"/>
              </a:ext>
            </a:extLst>
          </p:cNvPr>
          <p:cNvGraphicFramePr>
            <a:graphicFrameLocks noChangeAspect="1"/>
          </p:cNvGraphicFramePr>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17484" r:id="rId4" imgW="6882480" imgH="9180720" progId="">
                  <p:embed/>
                </p:oleObj>
              </mc:Choice>
              <mc:Fallback>
                <p:oleObj r:id="rId4" imgW="6882480" imgH="9180720" progId="">
                  <p:embed/>
                  <p:pic>
                    <p:nvPicPr>
                      <p:cNvPr id="8" name="Object 7">
                        <a:extLst>
                          <a:ext uri="{FF2B5EF4-FFF2-40B4-BE49-F238E27FC236}">
                            <a16:creationId xmlns:a16="http://schemas.microsoft.com/office/drawing/2014/main" id="{0159B1D0-2F71-4524-A35C-BFBCA65764F4}"/>
                          </a:ext>
                        </a:extLst>
                      </p:cNvPr>
                      <p:cNvPicPr/>
                      <p:nvPr/>
                    </p:nvPicPr>
                    <p:blipFill>
                      <a:blip r:embed="rId5"/>
                      <a:stretch>
                        <a:fillRect/>
                      </a:stretch>
                    </p:blipFill>
                    <p:spPr>
                      <a:xfrm>
                        <a:off x="914400" y="914400"/>
                        <a:ext cx="4121632" cy="54864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9886F7B1-12F3-4B96-92FE-85463EA7D40B}"/>
              </a:ext>
            </a:extLst>
          </p:cNvPr>
          <p:cNvGraphicFramePr>
            <a:graphicFrameLocks noChangeAspect="1"/>
          </p:cNvGraphicFramePr>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17485" r:id="rId6" imgW="7315200" imgH="5852160" progId="">
                  <p:embed/>
                </p:oleObj>
              </mc:Choice>
              <mc:Fallback>
                <p:oleObj r:id="rId6" imgW="7315200" imgH="5852160" progId="">
                  <p:embed/>
                  <p:pic>
                    <p:nvPicPr>
                      <p:cNvPr id="3" name="Object 2">
                        <a:extLst>
                          <a:ext uri="{FF2B5EF4-FFF2-40B4-BE49-F238E27FC236}">
                            <a16:creationId xmlns:a16="http://schemas.microsoft.com/office/drawing/2014/main" id="{9886F7B1-12F3-4B96-92FE-85463EA7D40B}"/>
                          </a:ext>
                        </a:extLst>
                      </p:cNvPr>
                      <p:cNvPicPr/>
                      <p:nvPr/>
                    </p:nvPicPr>
                    <p:blipFill>
                      <a:blip r:embed="rId7"/>
                      <a:stretch>
                        <a:fillRect/>
                      </a:stretch>
                    </p:blipFill>
                    <p:spPr>
                      <a:xfrm>
                        <a:off x="4937760" y="1188720"/>
                        <a:ext cx="6400800" cy="5120084"/>
                      </a:xfrm>
                      <a:prstGeom prst="rect">
                        <a:avLst/>
                      </a:prstGeom>
                    </p:spPr>
                  </p:pic>
                </p:oleObj>
              </mc:Fallback>
            </mc:AlternateContent>
          </a:graphicData>
        </a:graphic>
      </p:graphicFrame>
    </p:spTree>
    <p:extLst>
      <p:ext uri="{BB962C8B-B14F-4D97-AF65-F5344CB8AC3E}">
        <p14:creationId xmlns:p14="http://schemas.microsoft.com/office/powerpoint/2010/main" val="2432880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28</a:t>
            </a:fld>
            <a:endParaRPr lang="en-US" dirty="0"/>
          </a:p>
        </p:txBody>
      </p:sp>
      <p:graphicFrame>
        <p:nvGraphicFramePr>
          <p:cNvPr id="3" name="Object 2">
            <a:extLst>
              <a:ext uri="{FF2B5EF4-FFF2-40B4-BE49-F238E27FC236}">
                <a16:creationId xmlns:a16="http://schemas.microsoft.com/office/drawing/2014/main" id="{9886F7B1-12F3-4B96-92FE-85463EA7D40B}"/>
              </a:ext>
            </a:extLst>
          </p:cNvPr>
          <p:cNvGraphicFramePr>
            <a:graphicFrameLocks noChangeAspect="1"/>
          </p:cNvGraphicFramePr>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18471" r:id="rId4" imgW="7315200" imgH="5852160" progId="">
                  <p:embed/>
                </p:oleObj>
              </mc:Choice>
              <mc:Fallback>
                <p:oleObj r:id="rId4" imgW="7315200" imgH="5852160" progId="">
                  <p:embed/>
                  <p:pic>
                    <p:nvPicPr>
                      <p:cNvPr id="3" name="Object 2">
                        <a:extLst>
                          <a:ext uri="{FF2B5EF4-FFF2-40B4-BE49-F238E27FC236}">
                            <a16:creationId xmlns:a16="http://schemas.microsoft.com/office/drawing/2014/main" id="{9886F7B1-12F3-4B96-92FE-85463EA7D40B}"/>
                          </a:ext>
                        </a:extLst>
                      </p:cNvPr>
                      <p:cNvPicPr/>
                      <p:nvPr/>
                    </p:nvPicPr>
                    <p:blipFill>
                      <a:blip r:embed="rId5"/>
                      <a:stretch>
                        <a:fillRect/>
                      </a:stretch>
                    </p:blipFill>
                    <p:spPr>
                      <a:xfrm>
                        <a:off x="4937760" y="1188720"/>
                        <a:ext cx="6400800" cy="5120084"/>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4A377EA2-848D-4F4C-B222-281646B0C02D}"/>
              </a:ext>
            </a:extLst>
          </p:cNvPr>
          <p:cNvSpPr>
            <a:spLocks noGrp="1"/>
          </p:cNvSpPr>
          <p:nvPr>
            <p:ph idx="1"/>
          </p:nvPr>
        </p:nvSpPr>
        <p:spPr>
          <a:xfrm>
            <a:off x="838200" y="1825625"/>
            <a:ext cx="4439856" cy="4351338"/>
          </a:xfrm>
        </p:spPr>
        <p:txBody>
          <a:bodyPr>
            <a:normAutofit/>
          </a:bodyPr>
          <a:lstStyle/>
          <a:p>
            <a:pPr marL="0" indent="0">
              <a:buNone/>
            </a:pPr>
            <a:r>
              <a:rPr lang="en-US" dirty="0"/>
              <a:t>Fit Sphere parameters:</a:t>
            </a:r>
          </a:p>
          <a:p>
            <a:pPr marL="342900" indent="-342900"/>
            <a:r>
              <a:rPr lang="en-US" dirty="0"/>
              <a:t>Positions</a:t>
            </a:r>
          </a:p>
          <a:p>
            <a:pPr marL="342900" indent="-342900"/>
            <a:r>
              <a:rPr lang="en-US" dirty="0"/>
              <a:t>Radii</a:t>
            </a:r>
          </a:p>
        </p:txBody>
      </p:sp>
      <p:sp>
        <p:nvSpPr>
          <p:cNvPr id="9" name="Title 1">
            <a:extLst>
              <a:ext uri="{FF2B5EF4-FFF2-40B4-BE49-F238E27FC236}">
                <a16:creationId xmlns:a16="http://schemas.microsoft.com/office/drawing/2014/main" id="{90C36FB4-E65A-4F43-9DF6-A3C425A5DE50}"/>
              </a:ext>
            </a:extLst>
          </p:cNvPr>
          <p:cNvSpPr txBox="1">
            <a:spLocks/>
          </p:cNvSpPr>
          <p:nvPr/>
        </p:nvSpPr>
        <p:spPr>
          <a:xfrm>
            <a:off x="990600" y="152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Non-Linear Layer Fitting</a:t>
            </a:r>
          </a:p>
        </p:txBody>
      </p:sp>
    </p:spTree>
    <p:extLst>
      <p:ext uri="{BB962C8B-B14F-4D97-AF65-F5344CB8AC3E}">
        <p14:creationId xmlns:p14="http://schemas.microsoft.com/office/powerpoint/2010/main" val="1988462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Non-Linear Layer Fitting</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29</a:t>
            </a:fld>
            <a:endParaRPr lang="en-US" dirty="0"/>
          </a:p>
        </p:txBody>
      </p:sp>
      <p:graphicFrame>
        <p:nvGraphicFramePr>
          <p:cNvPr id="5" name="Object 4">
            <a:extLst>
              <a:ext uri="{FF2B5EF4-FFF2-40B4-BE49-F238E27FC236}">
                <a16:creationId xmlns:a16="http://schemas.microsoft.com/office/drawing/2014/main" id="{AE5AD16D-A3D6-464F-AC12-BE6EA21136FF}"/>
              </a:ext>
            </a:extLst>
          </p:cNvPr>
          <p:cNvGraphicFramePr>
            <a:graphicFrameLocks noChangeAspect="1"/>
          </p:cNvGraphicFramePr>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19532" r:id="rId4" imgW="7315200" imgH="5852160" progId="">
                  <p:embed/>
                </p:oleObj>
              </mc:Choice>
              <mc:Fallback>
                <p:oleObj r:id="rId4" imgW="7315200" imgH="5852160" progId="">
                  <p:embed/>
                  <p:pic>
                    <p:nvPicPr>
                      <p:cNvPr id="5" name="Object 4">
                        <a:extLst>
                          <a:ext uri="{FF2B5EF4-FFF2-40B4-BE49-F238E27FC236}">
                            <a16:creationId xmlns:a16="http://schemas.microsoft.com/office/drawing/2014/main" id="{AE5AD16D-A3D6-464F-AC12-BE6EA21136FF}"/>
                          </a:ext>
                        </a:extLst>
                      </p:cNvPr>
                      <p:cNvPicPr/>
                      <p:nvPr/>
                    </p:nvPicPr>
                    <p:blipFill>
                      <a:blip r:embed="rId5"/>
                      <a:stretch>
                        <a:fillRect/>
                      </a:stretch>
                    </p:blipFill>
                    <p:spPr>
                      <a:xfrm>
                        <a:off x="4937760" y="1188720"/>
                        <a:ext cx="6400800" cy="5120084"/>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74E0B02-5B5C-4058-987E-9173176BB14B}"/>
              </a:ext>
            </a:extLst>
          </p:cNvPr>
          <p:cNvGraphicFramePr>
            <a:graphicFrameLocks noChangeAspect="1"/>
          </p:cNvGraphicFramePr>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19533" r:id="rId6" imgW="6882480" imgH="9180720" progId="">
                  <p:embed/>
                </p:oleObj>
              </mc:Choice>
              <mc:Fallback>
                <p:oleObj r:id="rId6" imgW="6882480" imgH="9180720" progId="">
                  <p:embed/>
                  <p:pic>
                    <p:nvPicPr>
                      <p:cNvPr id="7" name="Object 6">
                        <a:extLst>
                          <a:ext uri="{FF2B5EF4-FFF2-40B4-BE49-F238E27FC236}">
                            <a16:creationId xmlns:a16="http://schemas.microsoft.com/office/drawing/2014/main" id="{174E0B02-5B5C-4058-987E-9173176BB14B}"/>
                          </a:ext>
                        </a:extLst>
                      </p:cNvPr>
                      <p:cNvPicPr/>
                      <p:nvPr/>
                    </p:nvPicPr>
                    <p:blipFill>
                      <a:blip r:embed="rId7"/>
                      <a:stretch>
                        <a:fillRect/>
                      </a:stretch>
                    </p:blipFill>
                    <p:spPr>
                      <a:xfrm>
                        <a:off x="914400" y="914400"/>
                        <a:ext cx="4121632" cy="5486400"/>
                      </a:xfrm>
                      <a:prstGeom prst="rect">
                        <a:avLst/>
                      </a:prstGeom>
                    </p:spPr>
                  </p:pic>
                </p:oleObj>
              </mc:Fallback>
            </mc:AlternateContent>
          </a:graphicData>
        </a:graphic>
      </p:graphicFrame>
    </p:spTree>
    <p:extLst>
      <p:ext uri="{BB962C8B-B14F-4D97-AF65-F5344CB8AC3E}">
        <p14:creationId xmlns:p14="http://schemas.microsoft.com/office/powerpoint/2010/main" val="878891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1C8DD-3E8B-4E3D-8FDB-07FF26E7B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391" y="2067552"/>
            <a:ext cx="4495799" cy="3153270"/>
          </a:xfrm>
          <a:prstGeom prst="rect">
            <a:avLst/>
          </a:prstGeom>
        </p:spPr>
      </p:pic>
      <p:sp>
        <p:nvSpPr>
          <p:cNvPr id="2" name="Title 1">
            <a:extLst>
              <a:ext uri="{FF2B5EF4-FFF2-40B4-BE49-F238E27FC236}">
                <a16:creationId xmlns:a16="http://schemas.microsoft.com/office/drawing/2014/main" id="{672FAC79-9F97-4711-A0C6-B8436B81006F}"/>
              </a:ext>
            </a:extLst>
          </p:cNvPr>
          <p:cNvSpPr>
            <a:spLocks noGrp="1"/>
          </p:cNvSpPr>
          <p:nvPr>
            <p:ph type="title"/>
          </p:nvPr>
        </p:nvSpPr>
        <p:spPr/>
        <p:txBody>
          <a:bodyPr/>
          <a:lstStyle/>
          <a:p>
            <a:r>
              <a:rPr lang="en-US" dirty="0"/>
              <a:t>Ambient Occlusion (AO)</a:t>
            </a:r>
          </a:p>
        </p:txBody>
      </p:sp>
      <p:sp>
        <p:nvSpPr>
          <p:cNvPr id="4" name="Slide Number Placeholder 3">
            <a:extLst>
              <a:ext uri="{FF2B5EF4-FFF2-40B4-BE49-F238E27FC236}">
                <a16:creationId xmlns:a16="http://schemas.microsoft.com/office/drawing/2014/main" id="{7A775976-0598-41CD-B402-AD120D946EAD}"/>
              </a:ext>
            </a:extLst>
          </p:cNvPr>
          <p:cNvSpPr>
            <a:spLocks noGrp="1"/>
          </p:cNvSpPr>
          <p:nvPr>
            <p:ph type="sldNum" sz="quarter" idx="12"/>
          </p:nvPr>
        </p:nvSpPr>
        <p:spPr/>
        <p:txBody>
          <a:bodyPr/>
          <a:lstStyle/>
          <a:p>
            <a:fld id="{76DA96AD-B173-4575-AD37-A6B5F0DAFF46}" type="slidenum">
              <a:rPr lang="en-US" smtClean="0"/>
              <a:pPr/>
              <a:t>3</a:t>
            </a:fld>
            <a:endParaRPr lang="en-US" dirty="0"/>
          </a:p>
        </p:txBody>
      </p:sp>
      <p:sp>
        <p:nvSpPr>
          <p:cNvPr id="10" name="Content Placeholder 2">
            <a:extLst>
              <a:ext uri="{FF2B5EF4-FFF2-40B4-BE49-F238E27FC236}">
                <a16:creationId xmlns:a16="http://schemas.microsoft.com/office/drawing/2014/main" id="{78B30E1B-A339-4701-8F46-25153F856BFD}"/>
              </a:ext>
            </a:extLst>
          </p:cNvPr>
          <p:cNvSpPr txBox="1">
            <a:spLocks/>
          </p:cNvSpPr>
          <p:nvPr/>
        </p:nvSpPr>
        <p:spPr>
          <a:xfrm>
            <a:off x="838199" y="1825625"/>
            <a:ext cx="64893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Exposure to ambient lighting</a:t>
            </a:r>
          </a:p>
          <a:p>
            <a:r>
              <a:rPr lang="en-US" dirty="0"/>
              <a:t>AO value at a point on 3D scene:</a:t>
            </a:r>
            <a:br>
              <a:rPr lang="en-US" dirty="0"/>
            </a:br>
            <a:r>
              <a:rPr lang="en-US" dirty="0"/>
              <a:t>     is its exposure to the ambient lighting,</a:t>
            </a:r>
            <a:br>
              <a:rPr lang="en-US" dirty="0"/>
            </a:br>
            <a:r>
              <a:rPr lang="en-US" dirty="0"/>
              <a:t>     </a:t>
            </a:r>
            <a:r>
              <a:rPr lang="en-US" dirty="0">
                <a:cs typeface="Arial" panose="020B0604020202020204" pitchFamily="34" charset="0"/>
              </a:rPr>
              <a:t>or (1 – shadow) cast by </a:t>
            </a:r>
            <a:r>
              <a:rPr lang="en-US" dirty="0"/>
              <a:t>the scene.</a:t>
            </a:r>
          </a:p>
        </p:txBody>
      </p:sp>
    </p:spTree>
    <p:extLst>
      <p:ext uri="{BB962C8B-B14F-4D97-AF65-F5344CB8AC3E}">
        <p14:creationId xmlns:p14="http://schemas.microsoft.com/office/powerpoint/2010/main" val="2978351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Non-Linear Layer Fitting</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30</a:t>
            </a:fld>
            <a:endParaRPr lang="en-US" dirty="0"/>
          </a:p>
        </p:txBody>
      </p:sp>
      <p:graphicFrame>
        <p:nvGraphicFramePr>
          <p:cNvPr id="5" name="Object 4">
            <a:extLst>
              <a:ext uri="{FF2B5EF4-FFF2-40B4-BE49-F238E27FC236}">
                <a16:creationId xmlns:a16="http://schemas.microsoft.com/office/drawing/2014/main" id="{AE5AD16D-A3D6-464F-AC12-BE6EA21136FF}"/>
              </a:ext>
            </a:extLst>
          </p:cNvPr>
          <p:cNvGraphicFramePr>
            <a:graphicFrameLocks noChangeAspect="1"/>
          </p:cNvGraphicFramePr>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20519" r:id="rId4" imgW="7315200" imgH="5852160" progId="">
                  <p:embed/>
                </p:oleObj>
              </mc:Choice>
              <mc:Fallback>
                <p:oleObj r:id="rId4" imgW="7315200" imgH="5852160" progId="">
                  <p:embed/>
                  <p:pic>
                    <p:nvPicPr>
                      <p:cNvPr id="5" name="Object 4">
                        <a:extLst>
                          <a:ext uri="{FF2B5EF4-FFF2-40B4-BE49-F238E27FC236}">
                            <a16:creationId xmlns:a16="http://schemas.microsoft.com/office/drawing/2014/main" id="{AE5AD16D-A3D6-464F-AC12-BE6EA21136FF}"/>
                          </a:ext>
                        </a:extLst>
                      </p:cNvPr>
                      <p:cNvPicPr/>
                      <p:nvPr/>
                    </p:nvPicPr>
                    <p:blipFill>
                      <a:blip r:embed="rId5"/>
                      <a:stretch>
                        <a:fillRect/>
                      </a:stretch>
                    </p:blipFill>
                    <p:spPr>
                      <a:xfrm>
                        <a:off x="4937760" y="1188720"/>
                        <a:ext cx="6400800" cy="5120084"/>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6A267BCA-0AF7-4481-9893-538C2EA18464}"/>
              </a:ext>
            </a:extLst>
          </p:cNvPr>
          <p:cNvSpPr>
            <a:spLocks noGrp="1"/>
          </p:cNvSpPr>
          <p:nvPr>
            <p:ph idx="1"/>
          </p:nvPr>
        </p:nvSpPr>
        <p:spPr>
          <a:xfrm>
            <a:off x="838200" y="1825625"/>
            <a:ext cx="4439856" cy="4351338"/>
          </a:xfrm>
        </p:spPr>
        <p:txBody>
          <a:bodyPr>
            <a:normAutofit/>
          </a:bodyPr>
          <a:lstStyle/>
          <a:p>
            <a:pPr marL="0" indent="0">
              <a:buNone/>
            </a:pPr>
            <a:r>
              <a:rPr lang="en-US" dirty="0"/>
              <a:t>Fit Key Point Parameters:</a:t>
            </a:r>
          </a:p>
          <a:p>
            <a:pPr marL="342900" indent="-342900"/>
            <a:r>
              <a:rPr lang="en-US" dirty="0"/>
              <a:t>Position</a:t>
            </a:r>
          </a:p>
          <a:p>
            <a:pPr marL="342900" indent="-342900"/>
            <a:r>
              <a:rPr lang="en-US" dirty="0"/>
              <a:t>Normal</a:t>
            </a:r>
          </a:p>
          <a:p>
            <a:pPr marL="342900" indent="-342900"/>
            <a:r>
              <a:rPr lang="en-US" dirty="0"/>
              <a:t>Bone Weights</a:t>
            </a:r>
          </a:p>
        </p:txBody>
      </p:sp>
    </p:spTree>
    <p:extLst>
      <p:ext uri="{BB962C8B-B14F-4D97-AF65-F5344CB8AC3E}">
        <p14:creationId xmlns:p14="http://schemas.microsoft.com/office/powerpoint/2010/main" val="247881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Linear Layer Fitting</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31</a:t>
            </a:fld>
            <a:endParaRPr lang="en-US" dirty="0"/>
          </a:p>
        </p:txBody>
      </p:sp>
      <p:graphicFrame>
        <p:nvGraphicFramePr>
          <p:cNvPr id="3" name="Object 2">
            <a:extLst>
              <a:ext uri="{FF2B5EF4-FFF2-40B4-BE49-F238E27FC236}">
                <a16:creationId xmlns:a16="http://schemas.microsoft.com/office/drawing/2014/main" id="{597F1264-210D-4C41-B07B-1D8DA6F3AB6D}"/>
              </a:ext>
            </a:extLst>
          </p:cNvPr>
          <p:cNvGraphicFramePr>
            <a:graphicFrameLocks noChangeAspect="1"/>
          </p:cNvGraphicFramePr>
          <p:nvPr/>
        </p:nvGraphicFramePr>
        <p:xfrm>
          <a:off x="914400" y="914400"/>
          <a:ext cx="4121632" cy="5486400"/>
        </p:xfrm>
        <a:graphic>
          <a:graphicData uri="http://schemas.openxmlformats.org/presentationml/2006/ole">
            <mc:AlternateContent xmlns:mc="http://schemas.openxmlformats.org/markup-compatibility/2006">
              <mc:Choice xmlns:v="urn:schemas-microsoft-com:vml" Requires="v">
                <p:oleObj spid="_x0000_s21580" r:id="rId4" imgW="6882480" imgH="9180720" progId="">
                  <p:embed/>
                </p:oleObj>
              </mc:Choice>
              <mc:Fallback>
                <p:oleObj r:id="rId4" imgW="6882480" imgH="9180720" progId="">
                  <p:embed/>
                  <p:pic>
                    <p:nvPicPr>
                      <p:cNvPr id="3" name="Object 2">
                        <a:extLst>
                          <a:ext uri="{FF2B5EF4-FFF2-40B4-BE49-F238E27FC236}">
                            <a16:creationId xmlns:a16="http://schemas.microsoft.com/office/drawing/2014/main" id="{597F1264-210D-4C41-B07B-1D8DA6F3AB6D}"/>
                          </a:ext>
                        </a:extLst>
                      </p:cNvPr>
                      <p:cNvPicPr/>
                      <p:nvPr/>
                    </p:nvPicPr>
                    <p:blipFill>
                      <a:blip r:embed="rId5"/>
                      <a:stretch>
                        <a:fillRect/>
                      </a:stretch>
                    </p:blipFill>
                    <p:spPr>
                      <a:xfrm>
                        <a:off x="914400" y="914400"/>
                        <a:ext cx="4121632" cy="54864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EA43AA9-0BB8-4983-858C-EF154CFB3749}"/>
              </a:ext>
            </a:extLst>
          </p:cNvPr>
          <p:cNvGraphicFramePr>
            <a:graphicFrameLocks noChangeAspect="1"/>
          </p:cNvGraphicFramePr>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21581" r:id="rId6" imgW="7315200" imgH="5852160" progId="">
                  <p:embed/>
                </p:oleObj>
              </mc:Choice>
              <mc:Fallback>
                <p:oleObj r:id="rId6" imgW="7315200" imgH="5852160" progId="">
                  <p:embed/>
                  <p:pic>
                    <p:nvPicPr>
                      <p:cNvPr id="6" name="Object 5">
                        <a:extLst>
                          <a:ext uri="{FF2B5EF4-FFF2-40B4-BE49-F238E27FC236}">
                            <a16:creationId xmlns:a16="http://schemas.microsoft.com/office/drawing/2014/main" id="{8EA43AA9-0BB8-4983-858C-EF154CFB3749}"/>
                          </a:ext>
                        </a:extLst>
                      </p:cNvPr>
                      <p:cNvPicPr/>
                      <p:nvPr/>
                    </p:nvPicPr>
                    <p:blipFill>
                      <a:blip r:embed="rId7"/>
                      <a:stretch>
                        <a:fillRect/>
                      </a:stretch>
                    </p:blipFill>
                    <p:spPr>
                      <a:xfrm>
                        <a:off x="4937760" y="1188720"/>
                        <a:ext cx="6400800" cy="5120084"/>
                      </a:xfrm>
                      <a:prstGeom prst="rect">
                        <a:avLst/>
                      </a:prstGeom>
                    </p:spPr>
                  </p:pic>
                </p:oleObj>
              </mc:Fallback>
            </mc:AlternateContent>
          </a:graphicData>
        </a:graphic>
      </p:graphicFrame>
    </p:spTree>
    <p:extLst>
      <p:ext uri="{BB962C8B-B14F-4D97-AF65-F5344CB8AC3E}">
        <p14:creationId xmlns:p14="http://schemas.microsoft.com/office/powerpoint/2010/main" val="1589518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D378-6CD9-4D1F-A111-45F1CAD55CA9}"/>
              </a:ext>
            </a:extLst>
          </p:cNvPr>
          <p:cNvSpPr>
            <a:spLocks noGrp="1"/>
          </p:cNvSpPr>
          <p:nvPr>
            <p:ph type="title"/>
          </p:nvPr>
        </p:nvSpPr>
        <p:spPr>
          <a:xfrm>
            <a:off x="838200" y="0"/>
            <a:ext cx="10515600" cy="1325563"/>
          </a:xfrm>
        </p:spPr>
        <p:txBody>
          <a:bodyPr/>
          <a:lstStyle/>
          <a:p>
            <a:r>
              <a:rPr lang="en-US" dirty="0"/>
              <a:t>Linear Layer Fitting</a:t>
            </a:r>
          </a:p>
        </p:txBody>
      </p:sp>
      <p:sp>
        <p:nvSpPr>
          <p:cNvPr id="4" name="Slide Number Placeholder 3">
            <a:extLst>
              <a:ext uri="{FF2B5EF4-FFF2-40B4-BE49-F238E27FC236}">
                <a16:creationId xmlns:a16="http://schemas.microsoft.com/office/drawing/2014/main" id="{0E598520-B84D-45E8-9291-76217B02BAED}"/>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32</a:t>
            </a:fld>
            <a:endParaRPr lang="en-US" dirty="0"/>
          </a:p>
        </p:txBody>
      </p:sp>
      <p:graphicFrame>
        <p:nvGraphicFramePr>
          <p:cNvPr id="6" name="Object 5">
            <a:extLst>
              <a:ext uri="{FF2B5EF4-FFF2-40B4-BE49-F238E27FC236}">
                <a16:creationId xmlns:a16="http://schemas.microsoft.com/office/drawing/2014/main" id="{8EA43AA9-0BB8-4983-858C-EF154CFB3749}"/>
              </a:ext>
            </a:extLst>
          </p:cNvPr>
          <p:cNvGraphicFramePr>
            <a:graphicFrameLocks noChangeAspect="1"/>
          </p:cNvGraphicFramePr>
          <p:nvPr/>
        </p:nvGraphicFramePr>
        <p:xfrm>
          <a:off x="4937760" y="1188720"/>
          <a:ext cx="6400800" cy="5120084"/>
        </p:xfrm>
        <a:graphic>
          <a:graphicData uri="http://schemas.openxmlformats.org/presentationml/2006/ole">
            <mc:AlternateContent xmlns:mc="http://schemas.openxmlformats.org/markup-compatibility/2006">
              <mc:Choice xmlns:v="urn:schemas-microsoft-com:vml" Requires="v">
                <p:oleObj spid="_x0000_s22567" r:id="rId4" imgW="7315200" imgH="5852160" progId="">
                  <p:embed/>
                </p:oleObj>
              </mc:Choice>
              <mc:Fallback>
                <p:oleObj r:id="rId4" imgW="7315200" imgH="5852160" progId="">
                  <p:embed/>
                  <p:pic>
                    <p:nvPicPr>
                      <p:cNvPr id="6" name="Object 5">
                        <a:extLst>
                          <a:ext uri="{FF2B5EF4-FFF2-40B4-BE49-F238E27FC236}">
                            <a16:creationId xmlns:a16="http://schemas.microsoft.com/office/drawing/2014/main" id="{8EA43AA9-0BB8-4983-858C-EF154CFB3749}"/>
                          </a:ext>
                        </a:extLst>
                      </p:cNvPr>
                      <p:cNvPicPr/>
                      <p:nvPr/>
                    </p:nvPicPr>
                    <p:blipFill>
                      <a:blip r:embed="rId5"/>
                      <a:stretch>
                        <a:fillRect/>
                      </a:stretch>
                    </p:blipFill>
                    <p:spPr>
                      <a:xfrm>
                        <a:off x="4937760" y="1188720"/>
                        <a:ext cx="6400800" cy="5120084"/>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32BF2465-D11F-4C06-A88D-5C35C893B895}"/>
              </a:ext>
            </a:extLst>
          </p:cNvPr>
          <p:cNvSpPr>
            <a:spLocks noGrp="1"/>
          </p:cNvSpPr>
          <p:nvPr>
            <p:ph idx="1"/>
          </p:nvPr>
        </p:nvSpPr>
        <p:spPr>
          <a:xfrm>
            <a:off x="838200" y="1825625"/>
            <a:ext cx="4439856" cy="4351338"/>
          </a:xfrm>
        </p:spPr>
        <p:txBody>
          <a:bodyPr>
            <a:normAutofit/>
          </a:bodyPr>
          <a:lstStyle/>
          <a:p>
            <a:pPr marL="0" indent="0">
              <a:buNone/>
            </a:pPr>
            <a:r>
              <a:rPr lang="en-US" dirty="0"/>
              <a:t>Fit Vertex Parameters:</a:t>
            </a:r>
          </a:p>
          <a:p>
            <a:pPr marL="342900" indent="-342900"/>
            <a:r>
              <a:rPr lang="en-US" dirty="0"/>
              <a:t>Key Point Weight</a:t>
            </a:r>
          </a:p>
          <a:p>
            <a:pPr marL="342900" indent="-342900"/>
            <a:r>
              <a:rPr lang="en-US" dirty="0"/>
              <a:t>Bias</a:t>
            </a:r>
          </a:p>
        </p:txBody>
      </p:sp>
    </p:spTree>
    <p:extLst>
      <p:ext uri="{BB962C8B-B14F-4D97-AF65-F5344CB8AC3E}">
        <p14:creationId xmlns:p14="http://schemas.microsoft.com/office/powerpoint/2010/main" val="100037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Model Fitting</a:t>
            </a:r>
          </a:p>
        </p:txBody>
      </p:sp>
      <p:sp>
        <p:nvSpPr>
          <p:cNvPr id="3" name="Content Placeholder 2">
            <a:extLst>
              <a:ext uri="{FF2B5EF4-FFF2-40B4-BE49-F238E27FC236}">
                <a16:creationId xmlns:a16="http://schemas.microsoft.com/office/drawing/2014/main" id="{272FDEC7-F0A0-4CD0-9DCB-9E0BDB909C2A}"/>
              </a:ext>
            </a:extLst>
          </p:cNvPr>
          <p:cNvSpPr>
            <a:spLocks noGrp="1"/>
          </p:cNvSpPr>
          <p:nvPr>
            <p:ph idx="1"/>
          </p:nvPr>
        </p:nvSpPr>
        <p:spPr>
          <a:xfrm>
            <a:off x="838200" y="1825624"/>
            <a:ext cx="10515600" cy="4530725"/>
          </a:xfrm>
        </p:spPr>
        <p:txBody>
          <a:bodyPr/>
          <a:lstStyle/>
          <a:p>
            <a:pPr marL="342900" indent="-342900"/>
            <a:r>
              <a:rPr lang="en-US" dirty="0"/>
              <a:t>Block coordinate descent allows for treating parameters from the </a:t>
            </a:r>
            <a:r>
              <a:rPr lang="en-US" i="1" dirty="0"/>
              <a:t>other </a:t>
            </a:r>
            <a:r>
              <a:rPr lang="en-US" dirty="0"/>
              <a:t>layer as fixed:</a:t>
            </a:r>
          </a:p>
          <a:p>
            <a:pPr marL="800100" lvl="1" indent="-342900"/>
            <a:r>
              <a:rPr lang="en-US" dirty="0"/>
              <a:t>Linear layer parameters fixed during Non-Linear BFGS</a:t>
            </a:r>
          </a:p>
          <a:p>
            <a:pPr marL="800100" lvl="1" indent="-342900"/>
            <a:r>
              <a:rPr lang="en-US" dirty="0"/>
              <a:t>Non-linear parameters fixed during Linear Least Squares solve</a:t>
            </a:r>
          </a:p>
          <a:p>
            <a:pPr marL="342900" indent="-342900"/>
            <a:endParaRPr lang="en-US" dirty="0"/>
          </a:p>
          <a:p>
            <a:pPr marL="342900" indent="-342900"/>
            <a:r>
              <a:rPr lang="en-US" dirty="0"/>
              <a:t>Allows for optimization by pre-computing the other layer’s parameters</a:t>
            </a:r>
          </a:p>
          <a:p>
            <a:pPr marL="800100" lvl="1" indent="-342900"/>
            <a:r>
              <a:rPr lang="en-US" dirty="0"/>
              <a:t>Observe 2 orders of magnitude speedup with caching</a:t>
            </a:r>
          </a:p>
          <a:p>
            <a:pPr marL="342900" indent="-342900"/>
            <a:endParaRPr lang="en-US" dirty="0"/>
          </a:p>
          <a:p>
            <a:pPr marL="342900" indent="-342900"/>
            <a:r>
              <a:rPr lang="en-US" dirty="0"/>
              <a:t>Implemented in parallel on CPUs and GPU</a:t>
            </a:r>
          </a:p>
          <a:p>
            <a:pPr marL="0" indent="0">
              <a:buNone/>
            </a:pPr>
            <a:endParaRPr lang="en-US" dirty="0"/>
          </a:p>
        </p:txBody>
      </p:sp>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33</a:t>
            </a:fld>
            <a:endParaRPr lang="en-US" dirty="0"/>
          </a:p>
        </p:txBody>
      </p:sp>
    </p:spTree>
    <p:extLst>
      <p:ext uri="{BB962C8B-B14F-4D97-AF65-F5344CB8AC3E}">
        <p14:creationId xmlns:p14="http://schemas.microsoft.com/office/powerpoint/2010/main" val="4187430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Comparisons-1">
            <a:hlinkClick r:id="" action="ppaction://media"/>
            <a:extLst>
              <a:ext uri="{FF2B5EF4-FFF2-40B4-BE49-F238E27FC236}">
                <a16:creationId xmlns:a16="http://schemas.microsoft.com/office/drawing/2014/main" id="{B4E6432E-5C44-46C6-B7EC-D433A4057E3F}"/>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66BD30-2DDF-4CB7-9DDB-E53181435306}"/>
              </a:ext>
            </a:extLst>
          </p:cNvPr>
          <p:cNvSpPr>
            <a:spLocks noGrp="1"/>
          </p:cNvSpPr>
          <p:nvPr>
            <p:ph type="title"/>
          </p:nvPr>
        </p:nvSpPr>
        <p:spPr>
          <a:xfrm>
            <a:off x="176981" y="1"/>
            <a:ext cx="11176819" cy="833284"/>
          </a:xfrm>
        </p:spPr>
        <p:txBody>
          <a:bodyPr/>
          <a:lstStyle/>
          <a:p>
            <a:r>
              <a:rPr lang="en-US" dirty="0">
                <a:solidFill>
                  <a:schemeClr val="bg1">
                    <a:lumMod val="95000"/>
                  </a:schemeClr>
                </a:solidFill>
              </a:rPr>
              <a:t>Results and Comparisons</a:t>
            </a:r>
          </a:p>
        </p:txBody>
      </p:sp>
      <p:sp>
        <p:nvSpPr>
          <p:cNvPr id="6" name="TextBox 5">
            <a:extLst>
              <a:ext uri="{FF2B5EF4-FFF2-40B4-BE49-F238E27FC236}">
                <a16:creationId xmlns:a16="http://schemas.microsoft.com/office/drawing/2014/main" id="{5DCB1D64-2BB0-44CA-9921-D4879E45DEEA}"/>
              </a:ext>
            </a:extLst>
          </p:cNvPr>
          <p:cNvSpPr txBox="1"/>
          <p:nvPr/>
        </p:nvSpPr>
        <p:spPr>
          <a:xfrm>
            <a:off x="3616667" y="2905780"/>
            <a:ext cx="2479333" cy="523220"/>
          </a:xfrm>
          <a:prstGeom prst="rect">
            <a:avLst/>
          </a:prstGeom>
          <a:noFill/>
        </p:spPr>
        <p:txBody>
          <a:bodyPr wrap="none" rtlCol="0">
            <a:spAutoFit/>
          </a:bodyPr>
          <a:lstStyle/>
          <a:p>
            <a:r>
              <a:rPr lang="en-US" sz="2800" dirty="0"/>
              <a:t>Static Baked AO</a:t>
            </a:r>
          </a:p>
        </p:txBody>
      </p:sp>
      <p:sp>
        <p:nvSpPr>
          <p:cNvPr id="7" name="TextBox 6">
            <a:extLst>
              <a:ext uri="{FF2B5EF4-FFF2-40B4-BE49-F238E27FC236}">
                <a16:creationId xmlns:a16="http://schemas.microsoft.com/office/drawing/2014/main" id="{E9FF0DD7-3F05-45DC-9D06-E9B614B805C1}"/>
              </a:ext>
            </a:extLst>
          </p:cNvPr>
          <p:cNvSpPr txBox="1"/>
          <p:nvPr/>
        </p:nvSpPr>
        <p:spPr>
          <a:xfrm>
            <a:off x="9563524" y="2905780"/>
            <a:ext cx="2628476" cy="523220"/>
          </a:xfrm>
          <a:prstGeom prst="rect">
            <a:avLst/>
          </a:prstGeom>
          <a:noFill/>
        </p:spPr>
        <p:txBody>
          <a:bodyPr wrap="none" rtlCol="0">
            <a:spAutoFit/>
          </a:bodyPr>
          <a:lstStyle/>
          <a:p>
            <a:r>
              <a:rPr lang="en-US" sz="2800" dirty="0"/>
              <a:t>Screen Space AO</a:t>
            </a:r>
          </a:p>
        </p:txBody>
      </p:sp>
      <p:sp>
        <p:nvSpPr>
          <p:cNvPr id="9" name="TextBox 8">
            <a:extLst>
              <a:ext uri="{FF2B5EF4-FFF2-40B4-BE49-F238E27FC236}">
                <a16:creationId xmlns:a16="http://schemas.microsoft.com/office/drawing/2014/main" id="{3A3B2E8D-65BC-44BF-B047-A9A9CCDF57B2}"/>
              </a:ext>
            </a:extLst>
          </p:cNvPr>
          <p:cNvSpPr txBox="1"/>
          <p:nvPr/>
        </p:nvSpPr>
        <p:spPr>
          <a:xfrm>
            <a:off x="9918877" y="6334779"/>
            <a:ext cx="2273123" cy="523220"/>
          </a:xfrm>
          <a:prstGeom prst="rect">
            <a:avLst/>
          </a:prstGeom>
          <a:noFill/>
        </p:spPr>
        <p:txBody>
          <a:bodyPr wrap="none" rtlCol="0">
            <a:spAutoFit/>
          </a:bodyPr>
          <a:lstStyle/>
          <a:p>
            <a:r>
              <a:rPr lang="en-US" sz="2800" dirty="0"/>
              <a:t>Ray Traced AO</a:t>
            </a:r>
          </a:p>
        </p:txBody>
      </p:sp>
      <p:sp>
        <p:nvSpPr>
          <p:cNvPr id="10" name="TextBox 9">
            <a:extLst>
              <a:ext uri="{FF2B5EF4-FFF2-40B4-BE49-F238E27FC236}">
                <a16:creationId xmlns:a16="http://schemas.microsoft.com/office/drawing/2014/main" id="{DD709E77-9AC4-42DE-9F09-223985A5FFC8}"/>
              </a:ext>
            </a:extLst>
          </p:cNvPr>
          <p:cNvSpPr txBox="1"/>
          <p:nvPr/>
        </p:nvSpPr>
        <p:spPr>
          <a:xfrm>
            <a:off x="4836553" y="6356350"/>
            <a:ext cx="1259447" cy="523220"/>
          </a:xfrm>
          <a:prstGeom prst="rect">
            <a:avLst/>
          </a:prstGeom>
          <a:noFill/>
        </p:spPr>
        <p:txBody>
          <a:bodyPr wrap="none" rtlCol="0">
            <a:spAutoFit/>
          </a:bodyPr>
          <a:lstStyle/>
          <a:p>
            <a:r>
              <a:rPr lang="en-US" sz="2800" dirty="0"/>
              <a:t>Our AO</a:t>
            </a:r>
          </a:p>
        </p:txBody>
      </p:sp>
    </p:spTree>
    <p:extLst>
      <p:ext uri="{BB962C8B-B14F-4D97-AF65-F5344CB8AC3E}">
        <p14:creationId xmlns:p14="http://schemas.microsoft.com/office/powerpoint/2010/main" val="6717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3-Comparisons-2-1">
            <a:hlinkClick r:id="" action="ppaction://media"/>
            <a:extLst>
              <a:ext uri="{FF2B5EF4-FFF2-40B4-BE49-F238E27FC236}">
                <a16:creationId xmlns:a16="http://schemas.microsoft.com/office/drawing/2014/main" id="{E384053E-AAE1-41B4-B9DF-88FF4C3EC4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66BD30-2DDF-4CB7-9DDB-E53181435306}"/>
              </a:ext>
            </a:extLst>
          </p:cNvPr>
          <p:cNvSpPr>
            <a:spLocks noGrp="1"/>
          </p:cNvSpPr>
          <p:nvPr>
            <p:ph type="title"/>
          </p:nvPr>
        </p:nvSpPr>
        <p:spPr>
          <a:xfrm>
            <a:off x="176981" y="1"/>
            <a:ext cx="12015019" cy="833284"/>
          </a:xfrm>
        </p:spPr>
        <p:txBody>
          <a:bodyPr>
            <a:normAutofit/>
          </a:bodyPr>
          <a:lstStyle/>
          <a:p>
            <a:r>
              <a:rPr lang="en-US" dirty="0">
                <a:solidFill>
                  <a:schemeClr val="bg1">
                    <a:lumMod val="95000"/>
                  </a:schemeClr>
                </a:solidFill>
              </a:rPr>
              <a:t>Comparisons: Fitting </a:t>
            </a:r>
            <a:r>
              <a:rPr lang="en-US" sz="2400" dirty="0">
                <a:solidFill>
                  <a:schemeClr val="bg1">
                    <a:lumMod val="95000"/>
                  </a:schemeClr>
                </a:solidFill>
              </a:rPr>
              <a:t>(training and testing on the same data)</a:t>
            </a:r>
            <a:endParaRPr lang="en-US" sz="5400" dirty="0">
              <a:solidFill>
                <a:schemeClr val="bg1">
                  <a:lumMod val="95000"/>
                </a:schemeClr>
              </a:solidFill>
            </a:endParaRPr>
          </a:p>
        </p:txBody>
      </p:sp>
      <p:sp>
        <p:nvSpPr>
          <p:cNvPr id="6" name="TextBox 5">
            <a:extLst>
              <a:ext uri="{FF2B5EF4-FFF2-40B4-BE49-F238E27FC236}">
                <a16:creationId xmlns:a16="http://schemas.microsoft.com/office/drawing/2014/main" id="{5DCB1D64-2BB0-44CA-9921-D4879E45DEEA}"/>
              </a:ext>
            </a:extLst>
          </p:cNvPr>
          <p:cNvSpPr txBox="1"/>
          <p:nvPr/>
        </p:nvSpPr>
        <p:spPr>
          <a:xfrm>
            <a:off x="2080636" y="2905780"/>
            <a:ext cx="4035144" cy="523220"/>
          </a:xfrm>
          <a:prstGeom prst="rect">
            <a:avLst/>
          </a:prstGeom>
          <a:noFill/>
        </p:spPr>
        <p:txBody>
          <a:bodyPr wrap="none" rtlCol="0">
            <a:spAutoFit/>
          </a:bodyPr>
          <a:lstStyle/>
          <a:p>
            <a:r>
              <a:rPr lang="en-US" sz="2800" dirty="0"/>
              <a:t>[</a:t>
            </a:r>
            <a:r>
              <a:rPr lang="en-US" sz="2800" dirty="0" err="1"/>
              <a:t>Kontkanen</a:t>
            </a:r>
            <a:r>
              <a:rPr lang="en-US" sz="2800" dirty="0"/>
              <a:t> and </a:t>
            </a:r>
            <a:r>
              <a:rPr lang="en-US" sz="2800" dirty="0" err="1"/>
              <a:t>Aila</a:t>
            </a:r>
            <a:r>
              <a:rPr lang="en-US" sz="2800" dirty="0"/>
              <a:t> 2006]</a:t>
            </a:r>
          </a:p>
        </p:txBody>
      </p:sp>
      <p:sp>
        <p:nvSpPr>
          <p:cNvPr id="7" name="TextBox 6">
            <a:extLst>
              <a:ext uri="{FF2B5EF4-FFF2-40B4-BE49-F238E27FC236}">
                <a16:creationId xmlns:a16="http://schemas.microsoft.com/office/drawing/2014/main" id="{E9FF0DD7-3F05-45DC-9D06-E9B614B805C1}"/>
              </a:ext>
            </a:extLst>
          </p:cNvPr>
          <p:cNvSpPr txBox="1"/>
          <p:nvPr/>
        </p:nvSpPr>
        <p:spPr>
          <a:xfrm>
            <a:off x="8770614" y="2905780"/>
            <a:ext cx="3421386" cy="523220"/>
          </a:xfrm>
          <a:prstGeom prst="rect">
            <a:avLst/>
          </a:prstGeom>
          <a:noFill/>
        </p:spPr>
        <p:txBody>
          <a:bodyPr wrap="none" rtlCol="0">
            <a:spAutoFit/>
          </a:bodyPr>
          <a:lstStyle/>
          <a:p>
            <a:r>
              <a:rPr lang="en-US" sz="2800" dirty="0"/>
              <a:t>[Kirk and </a:t>
            </a:r>
            <a:r>
              <a:rPr lang="en-US" sz="2800" dirty="0" err="1"/>
              <a:t>Arikan</a:t>
            </a:r>
            <a:r>
              <a:rPr lang="en-US" sz="2800" dirty="0"/>
              <a:t> 2007]</a:t>
            </a:r>
          </a:p>
        </p:txBody>
      </p:sp>
      <p:sp>
        <p:nvSpPr>
          <p:cNvPr id="8" name="TextBox 7">
            <a:extLst>
              <a:ext uri="{FF2B5EF4-FFF2-40B4-BE49-F238E27FC236}">
                <a16:creationId xmlns:a16="http://schemas.microsoft.com/office/drawing/2014/main" id="{CDFD5CFD-E133-4774-BC49-B47CDE9A260F}"/>
              </a:ext>
            </a:extLst>
          </p:cNvPr>
          <p:cNvSpPr txBox="1"/>
          <p:nvPr/>
        </p:nvSpPr>
        <p:spPr>
          <a:xfrm>
            <a:off x="4836553" y="6356350"/>
            <a:ext cx="1259447" cy="523220"/>
          </a:xfrm>
          <a:prstGeom prst="rect">
            <a:avLst/>
          </a:prstGeom>
          <a:noFill/>
        </p:spPr>
        <p:txBody>
          <a:bodyPr wrap="none" rtlCol="0">
            <a:spAutoFit/>
          </a:bodyPr>
          <a:lstStyle/>
          <a:p>
            <a:r>
              <a:rPr lang="en-US" sz="2800" dirty="0"/>
              <a:t>Our AO</a:t>
            </a:r>
          </a:p>
        </p:txBody>
      </p:sp>
      <p:sp>
        <p:nvSpPr>
          <p:cNvPr id="9" name="TextBox 8">
            <a:extLst>
              <a:ext uri="{FF2B5EF4-FFF2-40B4-BE49-F238E27FC236}">
                <a16:creationId xmlns:a16="http://schemas.microsoft.com/office/drawing/2014/main" id="{3A3B2E8D-65BC-44BF-B047-A9A9CCDF57B2}"/>
              </a:ext>
            </a:extLst>
          </p:cNvPr>
          <p:cNvSpPr txBox="1"/>
          <p:nvPr/>
        </p:nvSpPr>
        <p:spPr>
          <a:xfrm>
            <a:off x="9918877" y="6334779"/>
            <a:ext cx="2273123" cy="523220"/>
          </a:xfrm>
          <a:prstGeom prst="rect">
            <a:avLst/>
          </a:prstGeom>
          <a:noFill/>
        </p:spPr>
        <p:txBody>
          <a:bodyPr wrap="none" rtlCol="0">
            <a:spAutoFit/>
          </a:bodyPr>
          <a:lstStyle/>
          <a:p>
            <a:r>
              <a:rPr lang="en-US" sz="2800" dirty="0"/>
              <a:t>Ray Traced AO</a:t>
            </a:r>
          </a:p>
        </p:txBody>
      </p:sp>
    </p:spTree>
    <p:extLst>
      <p:ext uri="{BB962C8B-B14F-4D97-AF65-F5344CB8AC3E}">
        <p14:creationId xmlns:p14="http://schemas.microsoft.com/office/powerpoint/2010/main" val="409130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Comparisons-2-2">
            <a:hlinkClick r:id="" action="ppaction://media"/>
            <a:extLst>
              <a:ext uri="{FF2B5EF4-FFF2-40B4-BE49-F238E27FC236}">
                <a16:creationId xmlns:a16="http://schemas.microsoft.com/office/drawing/2014/main" id="{1ABD4A5F-499A-4D93-A69A-9A378285AB94}"/>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66BD30-2DDF-4CB7-9DDB-E53181435306}"/>
              </a:ext>
            </a:extLst>
          </p:cNvPr>
          <p:cNvSpPr>
            <a:spLocks noGrp="1"/>
          </p:cNvSpPr>
          <p:nvPr>
            <p:ph type="title"/>
          </p:nvPr>
        </p:nvSpPr>
        <p:spPr>
          <a:xfrm>
            <a:off x="176981" y="1"/>
            <a:ext cx="12015019" cy="833284"/>
          </a:xfrm>
        </p:spPr>
        <p:txBody>
          <a:bodyPr>
            <a:normAutofit/>
          </a:bodyPr>
          <a:lstStyle/>
          <a:p>
            <a:r>
              <a:rPr lang="en-US" dirty="0">
                <a:solidFill>
                  <a:schemeClr val="bg1">
                    <a:lumMod val="95000"/>
                  </a:schemeClr>
                </a:solidFill>
              </a:rPr>
              <a:t>Comparisons: Fitting </a:t>
            </a:r>
            <a:r>
              <a:rPr lang="en-US" sz="2400" dirty="0">
                <a:solidFill>
                  <a:schemeClr val="bg1">
                    <a:lumMod val="95000"/>
                  </a:schemeClr>
                </a:solidFill>
              </a:rPr>
              <a:t>(training and testing on the same data)</a:t>
            </a:r>
            <a:endParaRPr lang="en-US" sz="5400" dirty="0">
              <a:solidFill>
                <a:schemeClr val="bg1">
                  <a:lumMod val="95000"/>
                </a:schemeClr>
              </a:solidFill>
            </a:endParaRPr>
          </a:p>
        </p:txBody>
      </p:sp>
      <p:sp>
        <p:nvSpPr>
          <p:cNvPr id="4" name="Slide Number Placeholder 3">
            <a:extLst>
              <a:ext uri="{FF2B5EF4-FFF2-40B4-BE49-F238E27FC236}">
                <a16:creationId xmlns:a16="http://schemas.microsoft.com/office/drawing/2014/main" id="{0185D10A-BC9F-4136-82C7-9B73BDA79B3A}"/>
              </a:ext>
            </a:extLst>
          </p:cNvPr>
          <p:cNvSpPr>
            <a:spLocks noGrp="1"/>
          </p:cNvSpPr>
          <p:nvPr>
            <p:ph type="sldNum" sz="quarter" idx="12"/>
          </p:nvPr>
        </p:nvSpPr>
        <p:spPr/>
        <p:txBody>
          <a:bodyPr/>
          <a:lstStyle/>
          <a:p>
            <a:fld id="{76DA96AD-B173-4575-AD37-A6B5F0DAFF46}" type="slidenum">
              <a:rPr lang="en-US" smtClean="0"/>
              <a:pPr/>
              <a:t>36</a:t>
            </a:fld>
            <a:endParaRPr lang="en-US" dirty="0"/>
          </a:p>
        </p:txBody>
      </p:sp>
      <p:sp>
        <p:nvSpPr>
          <p:cNvPr id="6" name="TextBox 5">
            <a:extLst>
              <a:ext uri="{FF2B5EF4-FFF2-40B4-BE49-F238E27FC236}">
                <a16:creationId xmlns:a16="http://schemas.microsoft.com/office/drawing/2014/main" id="{5DCB1D64-2BB0-44CA-9921-D4879E45DEEA}"/>
              </a:ext>
            </a:extLst>
          </p:cNvPr>
          <p:cNvSpPr txBox="1"/>
          <p:nvPr/>
        </p:nvSpPr>
        <p:spPr>
          <a:xfrm>
            <a:off x="2080636" y="2905780"/>
            <a:ext cx="4035144" cy="523220"/>
          </a:xfrm>
          <a:prstGeom prst="rect">
            <a:avLst/>
          </a:prstGeom>
          <a:noFill/>
        </p:spPr>
        <p:txBody>
          <a:bodyPr wrap="none" rtlCol="0">
            <a:spAutoFit/>
          </a:bodyPr>
          <a:lstStyle/>
          <a:p>
            <a:r>
              <a:rPr lang="en-US" sz="2800" dirty="0"/>
              <a:t>[</a:t>
            </a:r>
            <a:r>
              <a:rPr lang="en-US" sz="2800" dirty="0" err="1"/>
              <a:t>Kontkanen</a:t>
            </a:r>
            <a:r>
              <a:rPr lang="en-US" sz="2800" dirty="0"/>
              <a:t> and </a:t>
            </a:r>
            <a:r>
              <a:rPr lang="en-US" sz="2800" dirty="0" err="1"/>
              <a:t>Aila</a:t>
            </a:r>
            <a:r>
              <a:rPr lang="en-US" sz="2800" dirty="0"/>
              <a:t> 2006]</a:t>
            </a:r>
          </a:p>
        </p:txBody>
      </p:sp>
      <p:sp>
        <p:nvSpPr>
          <p:cNvPr id="7" name="TextBox 6">
            <a:extLst>
              <a:ext uri="{FF2B5EF4-FFF2-40B4-BE49-F238E27FC236}">
                <a16:creationId xmlns:a16="http://schemas.microsoft.com/office/drawing/2014/main" id="{E9FF0DD7-3F05-45DC-9D06-E9B614B805C1}"/>
              </a:ext>
            </a:extLst>
          </p:cNvPr>
          <p:cNvSpPr txBox="1"/>
          <p:nvPr/>
        </p:nvSpPr>
        <p:spPr>
          <a:xfrm>
            <a:off x="8770614" y="2905780"/>
            <a:ext cx="3421386" cy="523220"/>
          </a:xfrm>
          <a:prstGeom prst="rect">
            <a:avLst/>
          </a:prstGeom>
          <a:noFill/>
        </p:spPr>
        <p:txBody>
          <a:bodyPr wrap="none" rtlCol="0">
            <a:spAutoFit/>
          </a:bodyPr>
          <a:lstStyle/>
          <a:p>
            <a:r>
              <a:rPr lang="en-US" sz="2800" dirty="0"/>
              <a:t>[Kirk and </a:t>
            </a:r>
            <a:r>
              <a:rPr lang="en-US" sz="2800" dirty="0" err="1"/>
              <a:t>Arikan</a:t>
            </a:r>
            <a:r>
              <a:rPr lang="en-US" sz="2800" dirty="0"/>
              <a:t> 2007]</a:t>
            </a:r>
          </a:p>
        </p:txBody>
      </p:sp>
      <p:sp>
        <p:nvSpPr>
          <p:cNvPr id="8" name="TextBox 7">
            <a:extLst>
              <a:ext uri="{FF2B5EF4-FFF2-40B4-BE49-F238E27FC236}">
                <a16:creationId xmlns:a16="http://schemas.microsoft.com/office/drawing/2014/main" id="{CDFD5CFD-E133-4774-BC49-B47CDE9A260F}"/>
              </a:ext>
            </a:extLst>
          </p:cNvPr>
          <p:cNvSpPr txBox="1"/>
          <p:nvPr/>
        </p:nvSpPr>
        <p:spPr>
          <a:xfrm>
            <a:off x="4836553" y="6356350"/>
            <a:ext cx="1259447" cy="523220"/>
          </a:xfrm>
          <a:prstGeom prst="rect">
            <a:avLst/>
          </a:prstGeom>
          <a:noFill/>
        </p:spPr>
        <p:txBody>
          <a:bodyPr wrap="none" rtlCol="0">
            <a:spAutoFit/>
          </a:bodyPr>
          <a:lstStyle/>
          <a:p>
            <a:r>
              <a:rPr lang="en-US" sz="2800" dirty="0"/>
              <a:t>Our AO</a:t>
            </a:r>
          </a:p>
        </p:txBody>
      </p:sp>
    </p:spTree>
    <p:extLst>
      <p:ext uri="{BB962C8B-B14F-4D97-AF65-F5344CB8AC3E}">
        <p14:creationId xmlns:p14="http://schemas.microsoft.com/office/powerpoint/2010/main" val="38872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Comparisons-3-1">
            <a:hlinkClick r:id="" action="ppaction://media"/>
            <a:extLst>
              <a:ext uri="{FF2B5EF4-FFF2-40B4-BE49-F238E27FC236}">
                <a16:creationId xmlns:a16="http://schemas.microsoft.com/office/drawing/2014/main" id="{F97A1575-E1CA-4006-A6A1-7BC2CB8FDD6D}"/>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66BD30-2DDF-4CB7-9DDB-E53181435306}"/>
              </a:ext>
            </a:extLst>
          </p:cNvPr>
          <p:cNvSpPr>
            <a:spLocks noGrp="1"/>
          </p:cNvSpPr>
          <p:nvPr>
            <p:ph type="title"/>
          </p:nvPr>
        </p:nvSpPr>
        <p:spPr>
          <a:xfrm>
            <a:off x="176981" y="1"/>
            <a:ext cx="12015019" cy="833284"/>
          </a:xfrm>
        </p:spPr>
        <p:txBody>
          <a:bodyPr>
            <a:normAutofit/>
          </a:bodyPr>
          <a:lstStyle/>
          <a:p>
            <a:r>
              <a:rPr lang="en-US" dirty="0">
                <a:solidFill>
                  <a:schemeClr val="bg1">
                    <a:lumMod val="95000"/>
                  </a:schemeClr>
                </a:solidFill>
              </a:rPr>
              <a:t>Comparisons: Generalization </a:t>
            </a:r>
            <a:r>
              <a:rPr lang="en-US" sz="2400" dirty="0">
                <a:solidFill>
                  <a:schemeClr val="bg1">
                    <a:lumMod val="95000"/>
                  </a:schemeClr>
                </a:solidFill>
              </a:rPr>
              <a:t>(testing on different data)</a:t>
            </a:r>
            <a:endParaRPr lang="en-US" sz="5400" dirty="0">
              <a:solidFill>
                <a:schemeClr val="bg1">
                  <a:lumMod val="95000"/>
                </a:schemeClr>
              </a:solidFill>
            </a:endParaRPr>
          </a:p>
        </p:txBody>
      </p:sp>
      <p:sp>
        <p:nvSpPr>
          <p:cNvPr id="6" name="TextBox 5">
            <a:extLst>
              <a:ext uri="{FF2B5EF4-FFF2-40B4-BE49-F238E27FC236}">
                <a16:creationId xmlns:a16="http://schemas.microsoft.com/office/drawing/2014/main" id="{5DCB1D64-2BB0-44CA-9921-D4879E45DEEA}"/>
              </a:ext>
            </a:extLst>
          </p:cNvPr>
          <p:cNvSpPr txBox="1"/>
          <p:nvPr/>
        </p:nvSpPr>
        <p:spPr>
          <a:xfrm>
            <a:off x="2080636" y="2905780"/>
            <a:ext cx="4035144" cy="523220"/>
          </a:xfrm>
          <a:prstGeom prst="rect">
            <a:avLst/>
          </a:prstGeom>
          <a:noFill/>
        </p:spPr>
        <p:txBody>
          <a:bodyPr wrap="none" rtlCol="0">
            <a:spAutoFit/>
          </a:bodyPr>
          <a:lstStyle/>
          <a:p>
            <a:r>
              <a:rPr lang="en-US" sz="2800" dirty="0"/>
              <a:t>[</a:t>
            </a:r>
            <a:r>
              <a:rPr lang="en-US" sz="2800" dirty="0" err="1"/>
              <a:t>Kontkanen</a:t>
            </a:r>
            <a:r>
              <a:rPr lang="en-US" sz="2800" dirty="0"/>
              <a:t> and </a:t>
            </a:r>
            <a:r>
              <a:rPr lang="en-US" sz="2800" dirty="0" err="1"/>
              <a:t>Aila</a:t>
            </a:r>
            <a:r>
              <a:rPr lang="en-US" sz="2800" dirty="0"/>
              <a:t> 2006]</a:t>
            </a:r>
          </a:p>
        </p:txBody>
      </p:sp>
      <p:sp>
        <p:nvSpPr>
          <p:cNvPr id="7" name="TextBox 6">
            <a:extLst>
              <a:ext uri="{FF2B5EF4-FFF2-40B4-BE49-F238E27FC236}">
                <a16:creationId xmlns:a16="http://schemas.microsoft.com/office/drawing/2014/main" id="{E9FF0DD7-3F05-45DC-9D06-E9B614B805C1}"/>
              </a:ext>
            </a:extLst>
          </p:cNvPr>
          <p:cNvSpPr txBox="1"/>
          <p:nvPr/>
        </p:nvSpPr>
        <p:spPr>
          <a:xfrm>
            <a:off x="8770614" y="2905780"/>
            <a:ext cx="3421386" cy="523220"/>
          </a:xfrm>
          <a:prstGeom prst="rect">
            <a:avLst/>
          </a:prstGeom>
          <a:noFill/>
        </p:spPr>
        <p:txBody>
          <a:bodyPr wrap="none" rtlCol="0">
            <a:spAutoFit/>
          </a:bodyPr>
          <a:lstStyle/>
          <a:p>
            <a:r>
              <a:rPr lang="en-US" sz="2800" dirty="0"/>
              <a:t>[Kirk and </a:t>
            </a:r>
            <a:r>
              <a:rPr lang="en-US" sz="2800" dirty="0" err="1"/>
              <a:t>Arikan</a:t>
            </a:r>
            <a:r>
              <a:rPr lang="en-US" sz="2800" dirty="0"/>
              <a:t> 2007]</a:t>
            </a:r>
          </a:p>
        </p:txBody>
      </p:sp>
      <p:sp>
        <p:nvSpPr>
          <p:cNvPr id="8" name="TextBox 7">
            <a:extLst>
              <a:ext uri="{FF2B5EF4-FFF2-40B4-BE49-F238E27FC236}">
                <a16:creationId xmlns:a16="http://schemas.microsoft.com/office/drawing/2014/main" id="{CDFD5CFD-E133-4774-BC49-B47CDE9A260F}"/>
              </a:ext>
            </a:extLst>
          </p:cNvPr>
          <p:cNvSpPr txBox="1"/>
          <p:nvPr/>
        </p:nvSpPr>
        <p:spPr>
          <a:xfrm>
            <a:off x="4836553" y="6356350"/>
            <a:ext cx="1259447" cy="523220"/>
          </a:xfrm>
          <a:prstGeom prst="rect">
            <a:avLst/>
          </a:prstGeom>
          <a:noFill/>
        </p:spPr>
        <p:txBody>
          <a:bodyPr wrap="none" rtlCol="0">
            <a:spAutoFit/>
          </a:bodyPr>
          <a:lstStyle/>
          <a:p>
            <a:r>
              <a:rPr lang="en-US" sz="2800" dirty="0"/>
              <a:t>Our AO</a:t>
            </a:r>
          </a:p>
        </p:txBody>
      </p:sp>
      <p:sp>
        <p:nvSpPr>
          <p:cNvPr id="9" name="TextBox 8">
            <a:extLst>
              <a:ext uri="{FF2B5EF4-FFF2-40B4-BE49-F238E27FC236}">
                <a16:creationId xmlns:a16="http://schemas.microsoft.com/office/drawing/2014/main" id="{3A3B2E8D-65BC-44BF-B047-A9A9CCDF57B2}"/>
              </a:ext>
            </a:extLst>
          </p:cNvPr>
          <p:cNvSpPr txBox="1"/>
          <p:nvPr/>
        </p:nvSpPr>
        <p:spPr>
          <a:xfrm>
            <a:off x="9918877" y="6334779"/>
            <a:ext cx="2273123" cy="523220"/>
          </a:xfrm>
          <a:prstGeom prst="rect">
            <a:avLst/>
          </a:prstGeom>
          <a:noFill/>
        </p:spPr>
        <p:txBody>
          <a:bodyPr wrap="none" rtlCol="0">
            <a:spAutoFit/>
          </a:bodyPr>
          <a:lstStyle/>
          <a:p>
            <a:r>
              <a:rPr lang="en-US" sz="2800" dirty="0"/>
              <a:t>Ray Traced AO</a:t>
            </a:r>
          </a:p>
        </p:txBody>
      </p:sp>
    </p:spTree>
    <p:extLst>
      <p:ext uri="{BB962C8B-B14F-4D97-AF65-F5344CB8AC3E}">
        <p14:creationId xmlns:p14="http://schemas.microsoft.com/office/powerpoint/2010/main" val="32300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Comparisons-3-2">
            <a:hlinkClick r:id="" action="ppaction://media"/>
            <a:extLst>
              <a:ext uri="{FF2B5EF4-FFF2-40B4-BE49-F238E27FC236}">
                <a16:creationId xmlns:a16="http://schemas.microsoft.com/office/drawing/2014/main" id="{2544CBBB-5904-4C3F-AE9C-F93CE7905F7D}"/>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66BD30-2DDF-4CB7-9DDB-E53181435306}"/>
              </a:ext>
            </a:extLst>
          </p:cNvPr>
          <p:cNvSpPr>
            <a:spLocks noGrp="1"/>
          </p:cNvSpPr>
          <p:nvPr>
            <p:ph type="title"/>
          </p:nvPr>
        </p:nvSpPr>
        <p:spPr>
          <a:xfrm>
            <a:off x="176981" y="1"/>
            <a:ext cx="12015019" cy="833284"/>
          </a:xfrm>
        </p:spPr>
        <p:txBody>
          <a:bodyPr>
            <a:normAutofit/>
          </a:bodyPr>
          <a:lstStyle/>
          <a:p>
            <a:r>
              <a:rPr lang="en-US" dirty="0">
                <a:solidFill>
                  <a:schemeClr val="bg1">
                    <a:lumMod val="95000"/>
                  </a:schemeClr>
                </a:solidFill>
              </a:rPr>
              <a:t>Comparisons: Generalization </a:t>
            </a:r>
            <a:r>
              <a:rPr lang="en-US" sz="2400" dirty="0">
                <a:solidFill>
                  <a:schemeClr val="bg1">
                    <a:lumMod val="95000"/>
                  </a:schemeClr>
                </a:solidFill>
              </a:rPr>
              <a:t>(testing on different data)</a:t>
            </a:r>
            <a:endParaRPr lang="en-US" sz="5400" dirty="0">
              <a:solidFill>
                <a:schemeClr val="bg1">
                  <a:lumMod val="95000"/>
                </a:schemeClr>
              </a:solidFill>
            </a:endParaRPr>
          </a:p>
        </p:txBody>
      </p:sp>
      <p:sp>
        <p:nvSpPr>
          <p:cNvPr id="4" name="Slide Number Placeholder 3">
            <a:extLst>
              <a:ext uri="{FF2B5EF4-FFF2-40B4-BE49-F238E27FC236}">
                <a16:creationId xmlns:a16="http://schemas.microsoft.com/office/drawing/2014/main" id="{0185D10A-BC9F-4136-82C7-9B73BDA79B3A}"/>
              </a:ext>
            </a:extLst>
          </p:cNvPr>
          <p:cNvSpPr>
            <a:spLocks noGrp="1"/>
          </p:cNvSpPr>
          <p:nvPr>
            <p:ph type="sldNum" sz="quarter" idx="12"/>
          </p:nvPr>
        </p:nvSpPr>
        <p:spPr/>
        <p:txBody>
          <a:bodyPr/>
          <a:lstStyle/>
          <a:p>
            <a:fld id="{76DA96AD-B173-4575-AD37-A6B5F0DAFF46}" type="slidenum">
              <a:rPr lang="en-US" smtClean="0"/>
              <a:pPr/>
              <a:t>38</a:t>
            </a:fld>
            <a:endParaRPr lang="en-US" dirty="0"/>
          </a:p>
        </p:txBody>
      </p:sp>
      <p:sp>
        <p:nvSpPr>
          <p:cNvPr id="6" name="TextBox 5">
            <a:extLst>
              <a:ext uri="{FF2B5EF4-FFF2-40B4-BE49-F238E27FC236}">
                <a16:creationId xmlns:a16="http://schemas.microsoft.com/office/drawing/2014/main" id="{5DCB1D64-2BB0-44CA-9921-D4879E45DEEA}"/>
              </a:ext>
            </a:extLst>
          </p:cNvPr>
          <p:cNvSpPr txBox="1"/>
          <p:nvPr/>
        </p:nvSpPr>
        <p:spPr>
          <a:xfrm>
            <a:off x="2080636" y="2905780"/>
            <a:ext cx="4035144" cy="523220"/>
          </a:xfrm>
          <a:prstGeom prst="rect">
            <a:avLst/>
          </a:prstGeom>
          <a:noFill/>
        </p:spPr>
        <p:txBody>
          <a:bodyPr wrap="none" rtlCol="0">
            <a:spAutoFit/>
          </a:bodyPr>
          <a:lstStyle/>
          <a:p>
            <a:r>
              <a:rPr lang="en-US" sz="2800" dirty="0"/>
              <a:t>[</a:t>
            </a:r>
            <a:r>
              <a:rPr lang="en-US" sz="2800" dirty="0" err="1"/>
              <a:t>Kontkanen</a:t>
            </a:r>
            <a:r>
              <a:rPr lang="en-US" sz="2800" dirty="0"/>
              <a:t> and </a:t>
            </a:r>
            <a:r>
              <a:rPr lang="en-US" sz="2800" dirty="0" err="1"/>
              <a:t>Aila</a:t>
            </a:r>
            <a:r>
              <a:rPr lang="en-US" sz="2800" dirty="0"/>
              <a:t> 2006]</a:t>
            </a:r>
          </a:p>
        </p:txBody>
      </p:sp>
      <p:sp>
        <p:nvSpPr>
          <p:cNvPr id="7" name="TextBox 6">
            <a:extLst>
              <a:ext uri="{FF2B5EF4-FFF2-40B4-BE49-F238E27FC236}">
                <a16:creationId xmlns:a16="http://schemas.microsoft.com/office/drawing/2014/main" id="{E9FF0DD7-3F05-45DC-9D06-E9B614B805C1}"/>
              </a:ext>
            </a:extLst>
          </p:cNvPr>
          <p:cNvSpPr txBox="1"/>
          <p:nvPr/>
        </p:nvSpPr>
        <p:spPr>
          <a:xfrm>
            <a:off x="8770614" y="2905780"/>
            <a:ext cx="3421386" cy="523220"/>
          </a:xfrm>
          <a:prstGeom prst="rect">
            <a:avLst/>
          </a:prstGeom>
          <a:noFill/>
        </p:spPr>
        <p:txBody>
          <a:bodyPr wrap="none" rtlCol="0">
            <a:spAutoFit/>
          </a:bodyPr>
          <a:lstStyle/>
          <a:p>
            <a:r>
              <a:rPr lang="en-US" sz="2800" dirty="0"/>
              <a:t>[Kirk and </a:t>
            </a:r>
            <a:r>
              <a:rPr lang="en-US" sz="2800" dirty="0" err="1"/>
              <a:t>Arikan</a:t>
            </a:r>
            <a:r>
              <a:rPr lang="en-US" sz="2800" dirty="0"/>
              <a:t> 2007]</a:t>
            </a:r>
          </a:p>
        </p:txBody>
      </p:sp>
      <p:sp>
        <p:nvSpPr>
          <p:cNvPr id="8" name="TextBox 7">
            <a:extLst>
              <a:ext uri="{FF2B5EF4-FFF2-40B4-BE49-F238E27FC236}">
                <a16:creationId xmlns:a16="http://schemas.microsoft.com/office/drawing/2014/main" id="{CDFD5CFD-E133-4774-BC49-B47CDE9A260F}"/>
              </a:ext>
            </a:extLst>
          </p:cNvPr>
          <p:cNvSpPr txBox="1"/>
          <p:nvPr/>
        </p:nvSpPr>
        <p:spPr>
          <a:xfrm>
            <a:off x="4836553" y="6356350"/>
            <a:ext cx="1259447" cy="523220"/>
          </a:xfrm>
          <a:prstGeom prst="rect">
            <a:avLst/>
          </a:prstGeom>
          <a:noFill/>
        </p:spPr>
        <p:txBody>
          <a:bodyPr wrap="none" rtlCol="0">
            <a:spAutoFit/>
          </a:bodyPr>
          <a:lstStyle/>
          <a:p>
            <a:r>
              <a:rPr lang="en-US" sz="2800" dirty="0"/>
              <a:t>Our AO</a:t>
            </a:r>
          </a:p>
        </p:txBody>
      </p:sp>
    </p:spTree>
    <p:extLst>
      <p:ext uri="{BB962C8B-B14F-4D97-AF65-F5344CB8AC3E}">
        <p14:creationId xmlns:p14="http://schemas.microsoft.com/office/powerpoint/2010/main" val="344596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GroundAO">
            <a:hlinkClick r:id="" action="ppaction://media"/>
            <a:extLst>
              <a:ext uri="{FF2B5EF4-FFF2-40B4-BE49-F238E27FC236}">
                <a16:creationId xmlns:a16="http://schemas.microsoft.com/office/drawing/2014/main" id="{759CF0D7-7604-48BD-8CBD-19DB5025169D}"/>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2A6F30-0F25-4939-B02E-14BE06B7A08B}"/>
              </a:ext>
            </a:extLst>
          </p:cNvPr>
          <p:cNvSpPr>
            <a:spLocks noGrp="1"/>
          </p:cNvSpPr>
          <p:nvPr>
            <p:ph type="title"/>
          </p:nvPr>
        </p:nvSpPr>
        <p:spPr>
          <a:xfrm>
            <a:off x="838200" y="0"/>
            <a:ext cx="10515600" cy="1325563"/>
          </a:xfrm>
        </p:spPr>
        <p:txBody>
          <a:bodyPr/>
          <a:lstStyle/>
          <a:p>
            <a:r>
              <a:rPr lang="en-US" dirty="0">
                <a:solidFill>
                  <a:schemeClr val="bg1">
                    <a:lumMod val="95000"/>
                  </a:schemeClr>
                </a:solidFill>
              </a:rPr>
              <a:t>Interpretability: Adding Ground AO</a:t>
            </a:r>
          </a:p>
        </p:txBody>
      </p:sp>
      <p:sp>
        <p:nvSpPr>
          <p:cNvPr id="5" name="TextBox 4">
            <a:extLst>
              <a:ext uri="{FF2B5EF4-FFF2-40B4-BE49-F238E27FC236}">
                <a16:creationId xmlns:a16="http://schemas.microsoft.com/office/drawing/2014/main" id="{0090DED4-D0FC-4ABC-8653-8D073BD1A8C3}"/>
              </a:ext>
            </a:extLst>
          </p:cNvPr>
          <p:cNvSpPr txBox="1"/>
          <p:nvPr/>
        </p:nvSpPr>
        <p:spPr>
          <a:xfrm>
            <a:off x="1643527" y="5840156"/>
            <a:ext cx="3100336" cy="523220"/>
          </a:xfrm>
          <a:prstGeom prst="rect">
            <a:avLst/>
          </a:prstGeom>
          <a:noFill/>
        </p:spPr>
        <p:txBody>
          <a:bodyPr wrap="none" rtlCol="0">
            <a:spAutoFit/>
          </a:bodyPr>
          <a:lstStyle/>
          <a:p>
            <a:r>
              <a:rPr lang="en-US" sz="2800" dirty="0"/>
              <a:t>Without Ground AO</a:t>
            </a:r>
          </a:p>
        </p:txBody>
      </p:sp>
      <p:sp>
        <p:nvSpPr>
          <p:cNvPr id="6" name="TextBox 5">
            <a:extLst>
              <a:ext uri="{FF2B5EF4-FFF2-40B4-BE49-F238E27FC236}">
                <a16:creationId xmlns:a16="http://schemas.microsoft.com/office/drawing/2014/main" id="{A74F3B5C-CB87-4794-AEAD-F1ABCC022DBD}"/>
              </a:ext>
            </a:extLst>
          </p:cNvPr>
          <p:cNvSpPr txBox="1"/>
          <p:nvPr/>
        </p:nvSpPr>
        <p:spPr>
          <a:xfrm>
            <a:off x="7809473" y="5840156"/>
            <a:ext cx="2601803" cy="523220"/>
          </a:xfrm>
          <a:prstGeom prst="rect">
            <a:avLst/>
          </a:prstGeom>
          <a:noFill/>
        </p:spPr>
        <p:txBody>
          <a:bodyPr wrap="none" rtlCol="0">
            <a:spAutoFit/>
          </a:bodyPr>
          <a:lstStyle/>
          <a:p>
            <a:r>
              <a:rPr lang="en-US" sz="2800" dirty="0"/>
              <a:t>With Ground AO</a:t>
            </a:r>
          </a:p>
        </p:txBody>
      </p:sp>
    </p:spTree>
    <p:extLst>
      <p:ext uri="{BB962C8B-B14F-4D97-AF65-F5344CB8AC3E}">
        <p14:creationId xmlns:p14="http://schemas.microsoft.com/office/powerpoint/2010/main" val="196233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FAC79-9F97-4711-A0C6-B8436B81006F}"/>
              </a:ext>
            </a:extLst>
          </p:cNvPr>
          <p:cNvSpPr>
            <a:spLocks noGrp="1"/>
          </p:cNvSpPr>
          <p:nvPr>
            <p:ph type="title"/>
          </p:nvPr>
        </p:nvSpPr>
        <p:spPr/>
        <p:txBody>
          <a:bodyPr/>
          <a:lstStyle/>
          <a:p>
            <a:r>
              <a:rPr lang="en-US" dirty="0"/>
              <a:t>Ambient Occlusion (AO)</a:t>
            </a:r>
          </a:p>
        </p:txBody>
      </p:sp>
      <p:sp>
        <p:nvSpPr>
          <p:cNvPr id="3" name="Content Placeholder 2">
            <a:extLst>
              <a:ext uri="{FF2B5EF4-FFF2-40B4-BE49-F238E27FC236}">
                <a16:creationId xmlns:a16="http://schemas.microsoft.com/office/drawing/2014/main" id="{9FBD61C9-2423-440D-B66B-49C39783D1D3}"/>
              </a:ext>
            </a:extLst>
          </p:cNvPr>
          <p:cNvSpPr>
            <a:spLocks noGrp="1"/>
          </p:cNvSpPr>
          <p:nvPr>
            <p:ph idx="1"/>
          </p:nvPr>
        </p:nvSpPr>
        <p:spPr>
          <a:xfrm>
            <a:off x="838199" y="1825625"/>
            <a:ext cx="6489357" cy="4351338"/>
          </a:xfrm>
        </p:spPr>
        <p:txBody>
          <a:bodyPr>
            <a:normAutofit/>
          </a:bodyPr>
          <a:lstStyle/>
          <a:p>
            <a:r>
              <a:rPr lang="en-US" dirty="0"/>
              <a:t>Exposure to ambient lighting</a:t>
            </a:r>
          </a:p>
          <a:p>
            <a:r>
              <a:rPr lang="en-US" dirty="0"/>
              <a:t>AO value at a point on 3D scene:</a:t>
            </a:r>
            <a:br>
              <a:rPr lang="en-US" dirty="0"/>
            </a:br>
            <a:r>
              <a:rPr lang="en-US" dirty="0"/>
              <a:t>     is its exposure to the ambient lighting,</a:t>
            </a:r>
            <a:br>
              <a:rPr lang="en-US" dirty="0"/>
            </a:br>
            <a:r>
              <a:rPr lang="en-US" dirty="0"/>
              <a:t>     </a:t>
            </a:r>
            <a:r>
              <a:rPr lang="en-US" dirty="0">
                <a:cs typeface="Arial" panose="020B0604020202020204" pitchFamily="34" charset="0"/>
              </a:rPr>
              <a:t>or (1 – shadow) cast by </a:t>
            </a:r>
            <a:r>
              <a:rPr lang="en-US" dirty="0"/>
              <a:t>the scene.</a:t>
            </a:r>
          </a:p>
          <a:p>
            <a:r>
              <a:rPr lang="en-US" dirty="0"/>
              <a:t>Expensive to compute:</a:t>
            </a:r>
            <a:br>
              <a:rPr lang="en-US" dirty="0"/>
            </a:br>
            <a:r>
              <a:rPr lang="en-US" dirty="0"/>
              <a:t>		O(n</a:t>
            </a:r>
            <a:r>
              <a:rPr lang="en-US" baseline="30000" dirty="0"/>
              <a:t>2</a:t>
            </a:r>
            <a:r>
              <a:rPr lang="en-US" dirty="0"/>
              <a:t> × </a:t>
            </a:r>
            <a:r>
              <a:rPr lang="en-US" dirty="0" err="1">
                <a:solidFill>
                  <a:srgbClr val="C00000"/>
                </a:solidFill>
              </a:rPr>
              <a:t>visibility_test</a:t>
            </a:r>
            <a:r>
              <a:rPr lang="en-US" dirty="0"/>
              <a:t>)</a:t>
            </a:r>
          </a:p>
          <a:p>
            <a:pPr marL="0" indent="0">
              <a:buNone/>
            </a:pPr>
            <a:r>
              <a:rPr lang="en-US" sz="1900" b="1" dirty="0">
                <a:latin typeface="Courier New" panose="02070309020205020404" pitchFamily="49" charset="0"/>
                <a:cs typeface="Courier New" panose="02070309020205020404" pitchFamily="49" charset="0"/>
              </a:rPr>
              <a:t>    for every point p do</a:t>
            </a:r>
          </a:p>
          <a:p>
            <a:pPr marL="0" indent="0">
              <a:buNone/>
            </a:pPr>
            <a:r>
              <a:rPr lang="en-US" sz="1900" b="1" dirty="0">
                <a:latin typeface="Courier New" panose="02070309020205020404" pitchFamily="49" charset="0"/>
                <a:cs typeface="Courier New" panose="02070309020205020404" pitchFamily="49" charset="0"/>
              </a:rPr>
              <a:t>        for every point p’ do</a:t>
            </a:r>
          </a:p>
          <a:p>
            <a:pPr marL="0" indent="0">
              <a:buNone/>
            </a:pPr>
            <a:r>
              <a:rPr lang="en-US" sz="1900" b="1" dirty="0">
                <a:latin typeface="Courier New" panose="02070309020205020404" pitchFamily="49" charset="0"/>
                <a:cs typeface="Courier New" panose="02070309020205020404" pitchFamily="49" charset="0"/>
              </a:rPr>
              <a:t>            </a:t>
            </a:r>
            <a:r>
              <a:rPr lang="en-US" sz="1900" b="1" dirty="0">
                <a:solidFill>
                  <a:srgbClr val="C00000"/>
                </a:solidFill>
                <a:latin typeface="Courier New" panose="02070309020205020404" pitchFamily="49" charset="0"/>
                <a:cs typeface="Courier New" panose="02070309020205020404" pitchFamily="49" charset="0"/>
              </a:rPr>
              <a:t>test(p see p’?)</a:t>
            </a:r>
            <a:br>
              <a:rPr lang="en-US" sz="1900" b="1" dirty="0">
                <a:latin typeface="Courier New" panose="02070309020205020404" pitchFamily="49" charset="0"/>
                <a:cs typeface="Courier New" panose="02070309020205020404" pitchFamily="49" charset="0"/>
              </a:rPr>
            </a:br>
            <a:r>
              <a:rPr lang="en-US" sz="1900" b="1" dirty="0">
                <a:latin typeface="Courier New" panose="02070309020205020404" pitchFamily="49" charset="0"/>
                <a:cs typeface="Courier New" panose="02070309020205020404" pitchFamily="49" charset="0"/>
              </a:rPr>
              <a:t>        end for</a:t>
            </a:r>
            <a:br>
              <a:rPr lang="en-US" sz="1900" b="1" dirty="0">
                <a:latin typeface="Courier New" panose="02070309020205020404" pitchFamily="49" charset="0"/>
                <a:cs typeface="Courier New" panose="02070309020205020404" pitchFamily="49" charset="0"/>
              </a:rPr>
            </a:br>
            <a:r>
              <a:rPr lang="en-US" sz="1900" b="1" dirty="0">
                <a:latin typeface="Courier New" panose="02070309020205020404" pitchFamily="49" charset="0"/>
                <a:cs typeface="Courier New" panose="02070309020205020404" pitchFamily="49" charset="0"/>
              </a:rPr>
              <a:t>    end for</a:t>
            </a:r>
          </a:p>
        </p:txBody>
      </p:sp>
      <p:sp>
        <p:nvSpPr>
          <p:cNvPr id="4" name="Slide Number Placeholder 3">
            <a:extLst>
              <a:ext uri="{FF2B5EF4-FFF2-40B4-BE49-F238E27FC236}">
                <a16:creationId xmlns:a16="http://schemas.microsoft.com/office/drawing/2014/main" id="{7A775976-0598-41CD-B402-AD120D946EAD}"/>
              </a:ext>
            </a:extLst>
          </p:cNvPr>
          <p:cNvSpPr>
            <a:spLocks noGrp="1"/>
          </p:cNvSpPr>
          <p:nvPr>
            <p:ph type="sldNum" sz="quarter" idx="12"/>
          </p:nvPr>
        </p:nvSpPr>
        <p:spPr/>
        <p:txBody>
          <a:bodyPr/>
          <a:lstStyle/>
          <a:p>
            <a:fld id="{76DA96AD-B173-4575-AD37-A6B5F0DAFF46}" type="slidenum">
              <a:rPr lang="en-US" smtClean="0"/>
              <a:pPr/>
              <a:t>4</a:t>
            </a:fld>
            <a:endParaRPr lang="en-US" dirty="0"/>
          </a:p>
        </p:txBody>
      </p:sp>
      <p:grpSp>
        <p:nvGrpSpPr>
          <p:cNvPr id="10" name="Group 9">
            <a:extLst>
              <a:ext uri="{FF2B5EF4-FFF2-40B4-BE49-F238E27FC236}">
                <a16:creationId xmlns:a16="http://schemas.microsoft.com/office/drawing/2014/main" id="{26E3F444-FCAE-46B0-A720-14A75406A2DD}"/>
              </a:ext>
            </a:extLst>
          </p:cNvPr>
          <p:cNvGrpSpPr/>
          <p:nvPr/>
        </p:nvGrpSpPr>
        <p:grpSpPr>
          <a:xfrm>
            <a:off x="7234178" y="2071631"/>
            <a:ext cx="4495799" cy="3153270"/>
            <a:chOff x="6858000" y="1985940"/>
            <a:chExt cx="4495799" cy="3153270"/>
          </a:xfrm>
        </p:grpSpPr>
        <p:pic>
          <p:nvPicPr>
            <p:cNvPr id="7" name="Picture 6">
              <a:extLst>
                <a:ext uri="{FF2B5EF4-FFF2-40B4-BE49-F238E27FC236}">
                  <a16:creationId xmlns:a16="http://schemas.microsoft.com/office/drawing/2014/main" id="{4DD1C8DD-3E8B-4E3D-8FDB-07FF26E7B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985940"/>
              <a:ext cx="4495799" cy="3153270"/>
            </a:xfrm>
            <a:prstGeom prst="rect">
              <a:avLst/>
            </a:prstGeom>
          </p:spPr>
        </p:pic>
        <p:sp>
          <p:nvSpPr>
            <p:cNvPr id="5" name="TextBox 4">
              <a:extLst>
                <a:ext uri="{FF2B5EF4-FFF2-40B4-BE49-F238E27FC236}">
                  <a16:creationId xmlns:a16="http://schemas.microsoft.com/office/drawing/2014/main" id="{1FBE066D-9BE3-4695-AE96-A2C7E50D928B}"/>
                </a:ext>
              </a:extLst>
            </p:cNvPr>
            <p:cNvSpPr txBox="1"/>
            <p:nvPr/>
          </p:nvSpPr>
          <p:spPr>
            <a:xfrm>
              <a:off x="8527312" y="4548040"/>
              <a:ext cx="322524" cy="369332"/>
            </a:xfrm>
            <a:prstGeom prst="rect">
              <a:avLst/>
            </a:prstGeom>
            <a:noFill/>
          </p:spPr>
          <p:txBody>
            <a:bodyPr wrap="none" rtlCol="0">
              <a:spAutoFit/>
            </a:bodyPr>
            <a:lstStyle/>
            <a:p>
              <a:r>
                <a:rPr lang="en-US" b="1" dirty="0">
                  <a:solidFill>
                    <a:srgbClr val="FF0000"/>
                  </a:solidFill>
                  <a:latin typeface="Courier New" panose="02070309020205020404" pitchFamily="49" charset="0"/>
                  <a:cs typeface="Courier New" panose="02070309020205020404" pitchFamily="49" charset="0"/>
                </a:rPr>
                <a:t>p</a:t>
              </a:r>
            </a:p>
          </p:txBody>
        </p:sp>
        <p:sp>
          <p:nvSpPr>
            <p:cNvPr id="8" name="TextBox 7">
              <a:extLst>
                <a:ext uri="{FF2B5EF4-FFF2-40B4-BE49-F238E27FC236}">
                  <a16:creationId xmlns:a16="http://schemas.microsoft.com/office/drawing/2014/main" id="{44627F67-D31D-4AE0-8DC0-B2F8AB673288}"/>
                </a:ext>
              </a:extLst>
            </p:cNvPr>
            <p:cNvSpPr txBox="1"/>
            <p:nvPr/>
          </p:nvSpPr>
          <p:spPr>
            <a:xfrm>
              <a:off x="9982200" y="3562575"/>
              <a:ext cx="460382"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p’</a:t>
              </a:r>
            </a:p>
          </p:txBody>
        </p:sp>
        <p:cxnSp>
          <p:nvCxnSpPr>
            <p:cNvPr id="9" name="Straight Connector 8">
              <a:extLst>
                <a:ext uri="{FF2B5EF4-FFF2-40B4-BE49-F238E27FC236}">
                  <a16:creationId xmlns:a16="http://schemas.microsoft.com/office/drawing/2014/main" id="{E026BF2E-7520-4BA5-ACCD-410B7D54BADC}"/>
                </a:ext>
              </a:extLst>
            </p:cNvPr>
            <p:cNvCxnSpPr/>
            <p:nvPr/>
          </p:nvCxnSpPr>
          <p:spPr>
            <a:xfrm flipV="1">
              <a:off x="8849836" y="3827721"/>
              <a:ext cx="1132364" cy="846352"/>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5078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Interaction">
            <a:hlinkClick r:id="" action="ppaction://media"/>
            <a:extLst>
              <a:ext uri="{FF2B5EF4-FFF2-40B4-BE49-F238E27FC236}">
                <a16:creationId xmlns:a16="http://schemas.microsoft.com/office/drawing/2014/main" id="{74028CB0-083E-4E22-B857-07DF171E69B1}"/>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5"/>
          <a:srcRect t="-6128" b="-1"/>
          <a:stretch/>
        </p:blipFill>
        <p:spPr>
          <a:xfrm>
            <a:off x="0" y="-420328"/>
            <a:ext cx="12192000" cy="7278328"/>
          </a:xfrm>
          <a:prstGeom prst="rect">
            <a:avLst/>
          </a:prstGeom>
        </p:spPr>
      </p:pic>
      <p:sp>
        <p:nvSpPr>
          <p:cNvPr id="2" name="Title 1">
            <a:extLst>
              <a:ext uri="{FF2B5EF4-FFF2-40B4-BE49-F238E27FC236}">
                <a16:creationId xmlns:a16="http://schemas.microsoft.com/office/drawing/2014/main" id="{F72A6F30-0F25-4939-B02E-14BE06B7A08B}"/>
              </a:ext>
            </a:extLst>
          </p:cNvPr>
          <p:cNvSpPr>
            <a:spLocks noGrp="1"/>
          </p:cNvSpPr>
          <p:nvPr>
            <p:ph type="title"/>
          </p:nvPr>
        </p:nvSpPr>
        <p:spPr/>
        <p:txBody>
          <a:bodyPr/>
          <a:lstStyle/>
          <a:p>
            <a:r>
              <a:rPr lang="en-US" dirty="0">
                <a:solidFill>
                  <a:schemeClr val="bg1">
                    <a:lumMod val="95000"/>
                  </a:schemeClr>
                </a:solidFill>
              </a:rPr>
              <a:t>Adding Character-character Interaction</a:t>
            </a:r>
          </a:p>
        </p:txBody>
      </p:sp>
    </p:spTree>
    <p:extLst>
      <p:ext uri="{BB962C8B-B14F-4D97-AF65-F5344CB8AC3E}">
        <p14:creationId xmlns:p14="http://schemas.microsoft.com/office/powerpoint/2010/main" val="109761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Halcyon">
            <a:hlinkClick r:id="" action="ppaction://media"/>
            <a:extLst>
              <a:ext uri="{FF2B5EF4-FFF2-40B4-BE49-F238E27FC236}">
                <a16:creationId xmlns:a16="http://schemas.microsoft.com/office/drawing/2014/main" id="{A041CD51-3F2F-4BD4-A69B-AE8C766B6202}"/>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2A6F30-0F25-4939-B02E-14BE06B7A08B}"/>
              </a:ext>
            </a:extLst>
          </p:cNvPr>
          <p:cNvSpPr>
            <a:spLocks noGrp="1"/>
          </p:cNvSpPr>
          <p:nvPr>
            <p:ph type="title"/>
          </p:nvPr>
        </p:nvSpPr>
        <p:spPr/>
        <p:txBody>
          <a:bodyPr/>
          <a:lstStyle/>
          <a:p>
            <a:r>
              <a:rPr lang="en-US" dirty="0"/>
              <a:t>Implementation in Halcyon</a:t>
            </a:r>
          </a:p>
        </p:txBody>
      </p:sp>
    </p:spTree>
    <p:extLst>
      <p:ext uri="{BB962C8B-B14F-4D97-AF65-F5344CB8AC3E}">
        <p14:creationId xmlns:p14="http://schemas.microsoft.com/office/powerpoint/2010/main" val="313698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74F6-A913-4B61-B85E-B1C4FAAFF9E6}"/>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F214ECAF-E0D3-45BB-ACEE-9E52D7E70578}"/>
              </a:ext>
            </a:extLst>
          </p:cNvPr>
          <p:cNvSpPr>
            <a:spLocks noGrp="1"/>
          </p:cNvSpPr>
          <p:nvPr>
            <p:ph idx="1"/>
          </p:nvPr>
        </p:nvSpPr>
        <p:spPr/>
        <p:txBody>
          <a:bodyPr/>
          <a:lstStyle/>
          <a:p>
            <a:pPr marL="0" indent="0">
              <a:buNone/>
            </a:pPr>
            <a:r>
              <a:rPr lang="en-US" sz="3200" dirty="0"/>
              <a:t>Data-driven, Object-space AO Model for Animated Characters</a:t>
            </a:r>
            <a:endParaRPr lang="en-US" dirty="0"/>
          </a:p>
          <a:p>
            <a:pPr>
              <a:buFont typeface="Wingdings" panose="05000000000000000000" pitchFamily="2" charset="2"/>
              <a:buChar char="ü"/>
            </a:pPr>
            <a:r>
              <a:rPr lang="en-US" dirty="0"/>
              <a:t>Fast and simple runtime model: no intersection test</a:t>
            </a:r>
          </a:p>
          <a:p>
            <a:pPr>
              <a:buFont typeface="Wingdings" panose="05000000000000000000" pitchFamily="2" charset="2"/>
              <a:buChar char="ü"/>
            </a:pPr>
            <a:r>
              <a:rPr lang="en-US" dirty="0"/>
              <a:t>Robust: good generalization, high quality</a:t>
            </a:r>
          </a:p>
          <a:p>
            <a:pPr>
              <a:buFont typeface="Wingdings" panose="05000000000000000000" pitchFamily="2" charset="2"/>
              <a:buChar char="ü"/>
            </a:pPr>
            <a:r>
              <a:rPr lang="en-US" dirty="0"/>
              <a:t>Interpretability: approximates shadowing with the ground and interaction with other characters</a:t>
            </a:r>
          </a:p>
          <a:p>
            <a:pPr marL="0" indent="0">
              <a:buNone/>
            </a:pPr>
            <a:endParaRPr lang="en-US" dirty="0"/>
          </a:p>
          <a:p>
            <a:pPr marL="0" indent="0">
              <a:buNone/>
            </a:pPr>
            <a:r>
              <a:rPr lang="en-US" dirty="0"/>
              <a:t>Future work: faster training, better automatic data sampling</a:t>
            </a:r>
          </a:p>
        </p:txBody>
      </p:sp>
      <p:sp>
        <p:nvSpPr>
          <p:cNvPr id="4" name="Slide Number Placeholder 3">
            <a:extLst>
              <a:ext uri="{FF2B5EF4-FFF2-40B4-BE49-F238E27FC236}">
                <a16:creationId xmlns:a16="http://schemas.microsoft.com/office/drawing/2014/main" id="{8EA8A9E9-E790-4EF0-B3CB-A83701D7A69D}"/>
              </a:ext>
            </a:extLst>
          </p:cNvPr>
          <p:cNvSpPr>
            <a:spLocks noGrp="1"/>
          </p:cNvSpPr>
          <p:nvPr>
            <p:ph type="sldNum" sz="quarter" idx="12"/>
          </p:nvPr>
        </p:nvSpPr>
        <p:spPr/>
        <p:txBody>
          <a:bodyPr/>
          <a:lstStyle/>
          <a:p>
            <a:fld id="{76DA96AD-B173-4575-AD37-A6B5F0DAFF46}" type="slidenum">
              <a:rPr lang="en-US" smtClean="0"/>
              <a:pPr/>
              <a:t>42</a:t>
            </a:fld>
            <a:endParaRPr lang="en-US" dirty="0"/>
          </a:p>
        </p:txBody>
      </p:sp>
    </p:spTree>
    <p:extLst>
      <p:ext uri="{BB962C8B-B14F-4D97-AF65-F5344CB8AC3E}">
        <p14:creationId xmlns:p14="http://schemas.microsoft.com/office/powerpoint/2010/main" val="239612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FA3575-0978-4E86-A175-3DFFA2E71C8F}"/>
              </a:ext>
            </a:extLst>
          </p:cNvPr>
          <p:cNvSpPr>
            <a:spLocks noGrp="1"/>
          </p:cNvSpPr>
          <p:nvPr>
            <p:ph type="sldNum" sz="quarter" idx="12"/>
          </p:nvPr>
        </p:nvSpPr>
        <p:spPr/>
        <p:txBody>
          <a:bodyPr/>
          <a:lstStyle/>
          <a:p>
            <a:fld id="{76DA96AD-B173-4575-AD37-A6B5F0DAFF46}" type="slidenum">
              <a:rPr lang="en-US" smtClean="0"/>
              <a:pPr/>
              <a:t>43</a:t>
            </a:fld>
            <a:endParaRPr lang="en-US" dirty="0"/>
          </a:p>
        </p:txBody>
      </p:sp>
      <p:pic>
        <p:nvPicPr>
          <p:cNvPr id="9" name="Content Placeholder 6">
            <a:extLst>
              <a:ext uri="{FF2B5EF4-FFF2-40B4-BE49-F238E27FC236}">
                <a16:creationId xmlns:a16="http://schemas.microsoft.com/office/drawing/2014/main" id="{F3E4D9EC-A09C-4164-966E-6FA689CA4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569" y="1662451"/>
            <a:ext cx="1272747" cy="1272747"/>
          </a:xfrm>
          <a:prstGeom prst="rect">
            <a:avLst/>
          </a:prstGeom>
        </p:spPr>
      </p:pic>
      <p:sp>
        <p:nvSpPr>
          <p:cNvPr id="10" name="TextBox 9">
            <a:extLst>
              <a:ext uri="{FF2B5EF4-FFF2-40B4-BE49-F238E27FC236}">
                <a16:creationId xmlns:a16="http://schemas.microsoft.com/office/drawing/2014/main" id="{A0633C6E-2178-45BE-BFFB-2A07A4C945A2}"/>
              </a:ext>
            </a:extLst>
          </p:cNvPr>
          <p:cNvSpPr txBox="1"/>
          <p:nvPr/>
        </p:nvSpPr>
        <p:spPr>
          <a:xfrm>
            <a:off x="3093308" y="3599402"/>
            <a:ext cx="6005383" cy="2077492"/>
          </a:xfrm>
          <a:prstGeom prst="rect">
            <a:avLst/>
          </a:prstGeom>
          <a:noFill/>
        </p:spPr>
        <p:txBody>
          <a:bodyPr wrap="square" rtlCol="0">
            <a:spAutoFit/>
          </a:bodyPr>
          <a:lstStyle/>
          <a:p>
            <a:pPr algn="ctr">
              <a:spcAft>
                <a:spcPts val="1800"/>
              </a:spcAft>
            </a:pPr>
            <a:r>
              <a:rPr lang="en-US" sz="2400" dirty="0"/>
              <a:t>SEED.EA.COM – We are hiring</a:t>
            </a:r>
          </a:p>
          <a:p>
            <a:pPr algn="ctr"/>
            <a:r>
              <a:rPr lang="en-US" dirty="0"/>
              <a:t>We are a cross-disciplinary team within EA Worldwide Studios. Our mission is to explore, build and help define the future of interactive entertainment.</a:t>
            </a:r>
          </a:p>
          <a:p>
            <a:pPr algn="ctr"/>
            <a:endParaRPr lang="en-US" dirty="0"/>
          </a:p>
          <a:p>
            <a:pPr algn="ctr"/>
            <a:endParaRPr lang="en-US" dirty="0"/>
          </a:p>
        </p:txBody>
      </p:sp>
      <p:pic>
        <p:nvPicPr>
          <p:cNvPr id="11" name="Picture 10">
            <a:extLst>
              <a:ext uri="{FF2B5EF4-FFF2-40B4-BE49-F238E27FC236}">
                <a16:creationId xmlns:a16="http://schemas.microsoft.com/office/drawing/2014/main" id="{59A43683-8B6F-4FFC-AC09-D0D1EF891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961" y="1662451"/>
            <a:ext cx="1272746" cy="1272746"/>
          </a:xfrm>
          <a:prstGeom prst="rect">
            <a:avLst/>
          </a:prstGeom>
        </p:spPr>
      </p:pic>
    </p:spTree>
    <p:extLst>
      <p:ext uri="{BB962C8B-B14F-4D97-AF65-F5344CB8AC3E}">
        <p14:creationId xmlns:p14="http://schemas.microsoft.com/office/powerpoint/2010/main" val="471946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41D5-1D64-4985-9B4C-28037B13FC8E}"/>
              </a:ext>
            </a:extLst>
          </p:cNvPr>
          <p:cNvSpPr>
            <a:spLocks noGrp="1"/>
          </p:cNvSpPr>
          <p:nvPr>
            <p:ph type="title"/>
          </p:nvPr>
        </p:nvSpPr>
        <p:spPr>
          <a:xfrm>
            <a:off x="831850" y="1709739"/>
            <a:ext cx="10515600" cy="1272746"/>
          </a:xfrm>
        </p:spPr>
        <p:txBody>
          <a:bodyPr/>
          <a:lstStyle/>
          <a:p>
            <a:pPr algn="ctr"/>
            <a:r>
              <a:rPr lang="en-US" dirty="0"/>
              <a:t>The End</a:t>
            </a:r>
          </a:p>
        </p:txBody>
      </p:sp>
      <p:sp>
        <p:nvSpPr>
          <p:cNvPr id="4" name="Slide Number Placeholder 3">
            <a:extLst>
              <a:ext uri="{FF2B5EF4-FFF2-40B4-BE49-F238E27FC236}">
                <a16:creationId xmlns:a16="http://schemas.microsoft.com/office/drawing/2014/main" id="{41FA3575-0978-4E86-A175-3DFFA2E71C8F}"/>
              </a:ext>
            </a:extLst>
          </p:cNvPr>
          <p:cNvSpPr>
            <a:spLocks noGrp="1"/>
          </p:cNvSpPr>
          <p:nvPr>
            <p:ph type="sldNum" sz="quarter" idx="12"/>
          </p:nvPr>
        </p:nvSpPr>
        <p:spPr/>
        <p:txBody>
          <a:bodyPr/>
          <a:lstStyle/>
          <a:p>
            <a:fld id="{76DA96AD-B173-4575-AD37-A6B5F0DAFF46}" type="slidenum">
              <a:rPr lang="en-US" smtClean="0"/>
              <a:pPr/>
              <a:t>44</a:t>
            </a:fld>
            <a:endParaRPr lang="en-US" dirty="0"/>
          </a:p>
        </p:txBody>
      </p:sp>
      <p:pic>
        <p:nvPicPr>
          <p:cNvPr id="9" name="Content Placeholder 6">
            <a:extLst>
              <a:ext uri="{FF2B5EF4-FFF2-40B4-BE49-F238E27FC236}">
                <a16:creationId xmlns:a16="http://schemas.microsoft.com/office/drawing/2014/main" id="{F3E4D9EC-A09C-4164-966E-6FA689CA4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852" y="4901975"/>
            <a:ext cx="1272747" cy="1272747"/>
          </a:xfrm>
          <a:prstGeom prst="rect">
            <a:avLst/>
          </a:prstGeom>
        </p:spPr>
      </p:pic>
      <p:sp>
        <p:nvSpPr>
          <p:cNvPr id="10" name="TextBox 9">
            <a:extLst>
              <a:ext uri="{FF2B5EF4-FFF2-40B4-BE49-F238E27FC236}">
                <a16:creationId xmlns:a16="http://schemas.microsoft.com/office/drawing/2014/main" id="{A0633C6E-2178-45BE-BFFB-2A07A4C945A2}"/>
              </a:ext>
            </a:extLst>
          </p:cNvPr>
          <p:cNvSpPr txBox="1"/>
          <p:nvPr/>
        </p:nvSpPr>
        <p:spPr>
          <a:xfrm>
            <a:off x="5348417" y="4784586"/>
            <a:ext cx="6005383" cy="2308324"/>
          </a:xfrm>
          <a:prstGeom prst="rect">
            <a:avLst/>
          </a:prstGeom>
          <a:noFill/>
        </p:spPr>
        <p:txBody>
          <a:bodyPr wrap="square" rtlCol="0">
            <a:spAutoFit/>
          </a:bodyPr>
          <a:lstStyle/>
          <a:p>
            <a:pPr algn="just">
              <a:spcAft>
                <a:spcPts val="1800"/>
              </a:spcAft>
            </a:pPr>
            <a:r>
              <a:rPr lang="en-US" sz="2100" dirty="0"/>
              <a:t>SEED // Search for Extraordinary Experiences Division</a:t>
            </a:r>
            <a:endParaRPr lang="en-US" dirty="0"/>
          </a:p>
          <a:p>
            <a:pPr algn="just"/>
            <a:r>
              <a:rPr lang="en-US" dirty="0"/>
              <a:t>We are a cross-disciplinary team within EA Worldwide Studios. Our mission is to explore, build and help define the future of interactive entertainment.</a:t>
            </a:r>
          </a:p>
          <a:p>
            <a:pPr algn="just"/>
            <a:endParaRPr lang="en-US" dirty="0"/>
          </a:p>
          <a:p>
            <a:pPr algn="just"/>
            <a:r>
              <a:rPr lang="en-US" dirty="0"/>
              <a:t>SEED.EA.COM – We are hiring</a:t>
            </a:r>
          </a:p>
          <a:p>
            <a:pPr algn="just"/>
            <a:endParaRPr lang="en-US" dirty="0"/>
          </a:p>
        </p:txBody>
      </p:sp>
      <p:pic>
        <p:nvPicPr>
          <p:cNvPr id="11" name="Picture 10">
            <a:extLst>
              <a:ext uri="{FF2B5EF4-FFF2-40B4-BE49-F238E27FC236}">
                <a16:creationId xmlns:a16="http://schemas.microsoft.com/office/drawing/2014/main" id="{59A43683-8B6F-4FFC-AC09-D0D1EF891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244" y="4901975"/>
            <a:ext cx="1272746" cy="1272746"/>
          </a:xfrm>
          <a:prstGeom prst="rect">
            <a:avLst/>
          </a:prstGeom>
        </p:spPr>
      </p:pic>
    </p:spTree>
    <p:extLst>
      <p:ext uri="{BB962C8B-B14F-4D97-AF65-F5344CB8AC3E}">
        <p14:creationId xmlns:p14="http://schemas.microsoft.com/office/powerpoint/2010/main" val="2170560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74F6-A913-4B61-B85E-B1C4FAAFF9E6}"/>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8EA8A9E9-E790-4EF0-B3CB-A83701D7A69D}"/>
              </a:ext>
            </a:extLst>
          </p:cNvPr>
          <p:cNvSpPr>
            <a:spLocks noGrp="1"/>
          </p:cNvSpPr>
          <p:nvPr>
            <p:ph type="sldNum" sz="quarter" idx="12"/>
          </p:nvPr>
        </p:nvSpPr>
        <p:spPr/>
        <p:txBody>
          <a:bodyPr/>
          <a:lstStyle/>
          <a:p>
            <a:fld id="{76DA96AD-B173-4575-AD37-A6B5F0DAFF46}" type="slidenum">
              <a:rPr lang="en-US" smtClean="0"/>
              <a:pPr/>
              <a:t>45</a:t>
            </a:fld>
            <a:endParaRPr lang="en-US" dirty="0"/>
          </a:p>
        </p:txBody>
      </p:sp>
      <p:sp>
        <p:nvSpPr>
          <p:cNvPr id="8" name="Shape 284">
            <a:extLst>
              <a:ext uri="{FF2B5EF4-FFF2-40B4-BE49-F238E27FC236}">
                <a16:creationId xmlns:a16="http://schemas.microsoft.com/office/drawing/2014/main" id="{6A2CE8CA-EC71-4B45-9A25-265078E183BA}"/>
              </a:ext>
            </a:extLst>
          </p:cNvPr>
          <p:cNvSpPr txBox="1"/>
          <p:nvPr/>
        </p:nvSpPr>
        <p:spPr>
          <a:xfrm>
            <a:off x="-122150" y="3071954"/>
            <a:ext cx="12436300" cy="3285565"/>
          </a:xfrm>
          <a:prstGeom prst="rect">
            <a:avLst/>
          </a:prstGeom>
          <a:noFill/>
          <a:ln>
            <a:noFill/>
          </a:ln>
        </p:spPr>
        <p:txBody>
          <a:bodyPr spcFirstLastPara="1" wrap="square" lIns="91425" tIns="91425" rIns="91425" bIns="91425" anchor="ctr" anchorCtr="0">
            <a:noAutofit/>
          </a:bodyPr>
          <a:lstStyle>
            <a:defPPr>
              <a:defRPr lang="x-none"/>
            </a:defPPr>
            <a:lvl1pPr algn="l" defTabSz="1625600" rtl="0" eaLnBrk="0" fontAlgn="base" hangingPunct="0">
              <a:spcBef>
                <a:spcPct val="0"/>
              </a:spcBef>
              <a:spcAft>
                <a:spcPct val="0"/>
              </a:spcAft>
              <a:defRPr sz="4200" kern="1200">
                <a:solidFill>
                  <a:srgbClr val="1F497D"/>
                </a:solidFill>
                <a:latin typeface="Verdana" charset="0"/>
                <a:ea typeface="Verdana" charset="0"/>
                <a:cs typeface="Verdana" charset="0"/>
                <a:sym typeface="Verdana" charset="0"/>
              </a:defRPr>
            </a:lvl1pPr>
            <a:lvl2pPr marL="457200" algn="l" defTabSz="1625600" rtl="0" eaLnBrk="0" fontAlgn="base" hangingPunct="0">
              <a:spcBef>
                <a:spcPct val="0"/>
              </a:spcBef>
              <a:spcAft>
                <a:spcPct val="0"/>
              </a:spcAft>
              <a:defRPr sz="4200" kern="1200">
                <a:solidFill>
                  <a:srgbClr val="1F497D"/>
                </a:solidFill>
                <a:latin typeface="Verdana" charset="0"/>
                <a:ea typeface="Verdana" charset="0"/>
                <a:cs typeface="Verdana" charset="0"/>
                <a:sym typeface="Verdana" charset="0"/>
              </a:defRPr>
            </a:lvl2pPr>
            <a:lvl3pPr marL="914400" algn="l" defTabSz="1625600" rtl="0" eaLnBrk="0" fontAlgn="base" hangingPunct="0">
              <a:spcBef>
                <a:spcPct val="0"/>
              </a:spcBef>
              <a:spcAft>
                <a:spcPct val="0"/>
              </a:spcAft>
              <a:defRPr sz="4200" kern="1200">
                <a:solidFill>
                  <a:srgbClr val="1F497D"/>
                </a:solidFill>
                <a:latin typeface="Verdana" charset="0"/>
                <a:ea typeface="Verdana" charset="0"/>
                <a:cs typeface="Verdana" charset="0"/>
                <a:sym typeface="Verdana" charset="0"/>
              </a:defRPr>
            </a:lvl3pPr>
            <a:lvl4pPr marL="1371600" algn="l" defTabSz="1625600" rtl="0" eaLnBrk="0" fontAlgn="base" hangingPunct="0">
              <a:spcBef>
                <a:spcPct val="0"/>
              </a:spcBef>
              <a:spcAft>
                <a:spcPct val="0"/>
              </a:spcAft>
              <a:defRPr sz="4200" kern="1200">
                <a:solidFill>
                  <a:srgbClr val="1F497D"/>
                </a:solidFill>
                <a:latin typeface="Verdana" charset="0"/>
                <a:ea typeface="Verdana" charset="0"/>
                <a:cs typeface="Verdana" charset="0"/>
                <a:sym typeface="Verdana" charset="0"/>
              </a:defRPr>
            </a:lvl4pPr>
            <a:lvl5pPr marL="1828800" algn="l" defTabSz="1625600" rtl="0" eaLnBrk="0" fontAlgn="base" hangingPunct="0">
              <a:spcBef>
                <a:spcPct val="0"/>
              </a:spcBef>
              <a:spcAft>
                <a:spcPct val="0"/>
              </a:spcAft>
              <a:defRPr sz="4200" kern="1200">
                <a:solidFill>
                  <a:srgbClr val="1F497D"/>
                </a:solidFill>
                <a:latin typeface="Verdana" charset="0"/>
                <a:ea typeface="Verdana" charset="0"/>
                <a:cs typeface="Verdana" charset="0"/>
                <a:sym typeface="Verdana" charset="0"/>
              </a:defRPr>
            </a:lvl5pPr>
            <a:lvl6pPr marL="2286000" algn="l" defTabSz="914400" rtl="0" eaLnBrk="1" latinLnBrk="0" hangingPunct="1">
              <a:defRPr sz="4200" kern="1200">
                <a:solidFill>
                  <a:srgbClr val="1F497D"/>
                </a:solidFill>
                <a:latin typeface="Verdana" charset="0"/>
                <a:ea typeface="Verdana" charset="0"/>
                <a:cs typeface="Verdana" charset="0"/>
                <a:sym typeface="Verdana" charset="0"/>
              </a:defRPr>
            </a:lvl6pPr>
            <a:lvl7pPr marL="2743200" algn="l" defTabSz="914400" rtl="0" eaLnBrk="1" latinLnBrk="0" hangingPunct="1">
              <a:defRPr sz="4200" kern="1200">
                <a:solidFill>
                  <a:srgbClr val="1F497D"/>
                </a:solidFill>
                <a:latin typeface="Verdana" charset="0"/>
                <a:ea typeface="Verdana" charset="0"/>
                <a:cs typeface="Verdana" charset="0"/>
                <a:sym typeface="Verdana" charset="0"/>
              </a:defRPr>
            </a:lvl7pPr>
            <a:lvl8pPr marL="3200400" algn="l" defTabSz="914400" rtl="0" eaLnBrk="1" latinLnBrk="0" hangingPunct="1">
              <a:defRPr sz="4200" kern="1200">
                <a:solidFill>
                  <a:srgbClr val="1F497D"/>
                </a:solidFill>
                <a:latin typeface="Verdana" charset="0"/>
                <a:ea typeface="Verdana" charset="0"/>
                <a:cs typeface="Verdana" charset="0"/>
                <a:sym typeface="Verdana" charset="0"/>
              </a:defRPr>
            </a:lvl8pPr>
            <a:lvl9pPr marL="3657600" algn="l" defTabSz="914400" rtl="0" eaLnBrk="1" latinLnBrk="0" hangingPunct="1">
              <a:defRPr sz="4200" kern="1200">
                <a:solidFill>
                  <a:srgbClr val="1F497D"/>
                </a:solidFill>
                <a:latin typeface="Verdana" charset="0"/>
                <a:ea typeface="Verdana" charset="0"/>
                <a:cs typeface="Verdana" charset="0"/>
                <a:sym typeface="Verdana"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80808"/>
                </a:solidFill>
                <a:effectLst/>
                <a:uLnTx/>
                <a:uFillTx/>
                <a:latin typeface="Nunito"/>
                <a:ea typeface="Nunito"/>
                <a:cs typeface="Nunito"/>
                <a:sym typeface="Nunito"/>
              </a:rPr>
              <a:t>S E E D   </a:t>
            </a:r>
            <a:r>
              <a:rPr kumimoji="0" lang="en" sz="1200" b="0" i="0" u="none" strike="noStrike" kern="0" cap="none" spc="0" normalizeH="0" baseline="0" noProof="0" dirty="0">
                <a:ln>
                  <a:noFill/>
                </a:ln>
                <a:solidFill>
                  <a:srgbClr val="080808"/>
                </a:solidFill>
                <a:effectLst/>
                <a:uLnTx/>
                <a:uFillTx/>
                <a:latin typeface="Nunito"/>
                <a:ea typeface="Nunito"/>
                <a:cs typeface="Nunito"/>
                <a:sym typeface="Nunito"/>
              </a:rPr>
              <a:t> / /    S E A R C H   F O R   E X T R A O R D I N A R Y   E X P E R I E N C E S   D I V I S I O N</a:t>
            </a:r>
            <a:br>
              <a:rPr kumimoji="0" lang="en" sz="1200" b="0" i="0" u="none" strike="noStrike" kern="0" cap="none" spc="0" normalizeH="0" baseline="0" noProof="0" dirty="0">
                <a:ln>
                  <a:noFill/>
                </a:ln>
                <a:solidFill>
                  <a:srgbClr val="080808"/>
                </a:solidFill>
                <a:effectLst/>
                <a:uLnTx/>
                <a:uFillTx/>
                <a:latin typeface="Nunito"/>
                <a:ea typeface="Nunito"/>
                <a:cs typeface="Nunito"/>
                <a:sym typeface="Nunito"/>
              </a:rPr>
            </a:br>
            <a:endParaRPr kumimoji="0" lang="en" sz="1200" b="0" i="0" u="none" strike="noStrike" kern="0" cap="none" spc="0" normalizeH="0" baseline="0" noProof="0" dirty="0">
              <a:ln>
                <a:noFill/>
              </a:ln>
              <a:solidFill>
                <a:srgbClr val="080808"/>
              </a:solidFill>
              <a:effectLst/>
              <a:uLnTx/>
              <a:uFillTx/>
              <a:latin typeface="Nunito"/>
              <a:ea typeface="Nunito"/>
              <a:cs typeface="Nunito"/>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200" b="0" i="0" u="none" strike="noStrike" kern="0" cap="small" spc="0" normalizeH="0" baseline="0" noProof="0" dirty="0">
              <a:ln>
                <a:noFill/>
              </a:ln>
              <a:solidFill>
                <a:srgbClr val="080808"/>
              </a:solidFill>
              <a:effectLst/>
              <a:uLnTx/>
              <a:uFillTx/>
              <a:latin typeface="Nunito"/>
              <a:cs typeface="Arial"/>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200" b="0" i="0" u="none" strike="noStrike" kern="0" cap="small" spc="0" normalizeH="0" baseline="0" noProof="0" dirty="0">
              <a:ln>
                <a:noFill/>
              </a:ln>
              <a:solidFill>
                <a:srgbClr val="080808"/>
              </a:solidFill>
              <a:effectLst/>
              <a:uLnTx/>
              <a:uFillTx/>
              <a:latin typeface="Nunito"/>
              <a:cs typeface="Arial"/>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200" b="0" i="0" u="none" strike="noStrike" kern="0" cap="small" spc="0" normalizeH="0" baseline="0" noProof="0" dirty="0">
                <a:ln>
                  <a:noFill/>
                </a:ln>
                <a:solidFill>
                  <a:srgbClr val="080808"/>
                </a:solidFill>
                <a:effectLst/>
                <a:uLnTx/>
                <a:uFillTx/>
                <a:latin typeface="Nunito"/>
                <a:cs typeface="Arial"/>
                <a:sym typeface="Nunito"/>
              </a:rPr>
              <a:t>S t o c k h o l m   –   L o s   A n g e l e s   –   M o n t r é a l   –   R e m o t 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en-CA" sz="1200" b="1" i="0" u="none" strike="noStrike" kern="0" cap="small" spc="0" normalizeH="0" baseline="0" noProof="0" dirty="0">
                <a:ln>
                  <a:noFill/>
                </a:ln>
                <a:solidFill>
                  <a:srgbClr val="080808"/>
                </a:solidFill>
                <a:effectLst/>
                <a:uLnTx/>
                <a:uFillTx/>
                <a:latin typeface="Nunito"/>
                <a:cs typeface="Arial"/>
                <a:sym typeface="Nunito"/>
              </a:rPr>
            </a:br>
            <a:r>
              <a:rPr kumimoji="0" lang="en-CA" sz="1200" b="1" i="0" u="none" strike="noStrike" kern="0" cap="small" spc="0" normalizeH="0" baseline="0" noProof="0" dirty="0">
                <a:ln>
                  <a:noFill/>
                </a:ln>
                <a:solidFill>
                  <a:srgbClr val="080808"/>
                </a:solidFill>
                <a:effectLst/>
                <a:uLnTx/>
                <a:uFillTx/>
                <a:latin typeface="Nunito"/>
                <a:cs typeface="Arial"/>
                <a:sym typeface="Nunito"/>
              </a:rPr>
              <a:t>S E </a:t>
            </a:r>
            <a:r>
              <a:rPr kumimoji="0" lang="en-CA" sz="1200" b="1" i="0" u="none" strike="noStrike" kern="0" cap="small" spc="0" normalizeH="0" baseline="0" noProof="0" dirty="0" err="1">
                <a:ln>
                  <a:noFill/>
                </a:ln>
                <a:solidFill>
                  <a:srgbClr val="080808"/>
                </a:solidFill>
                <a:effectLst/>
                <a:uLnTx/>
                <a:uFillTx/>
                <a:latin typeface="Nunito"/>
                <a:cs typeface="Arial"/>
                <a:sym typeface="Nunito"/>
              </a:rPr>
              <a:t>E</a:t>
            </a:r>
            <a:r>
              <a:rPr kumimoji="0" lang="en-CA" sz="1200" b="1" i="0" u="none" strike="noStrike" kern="0" cap="small" spc="0" normalizeH="0" baseline="0" noProof="0" dirty="0">
                <a:ln>
                  <a:noFill/>
                </a:ln>
                <a:solidFill>
                  <a:srgbClr val="080808"/>
                </a:solidFill>
                <a:effectLst/>
                <a:uLnTx/>
                <a:uFillTx/>
                <a:latin typeface="Nunito"/>
                <a:cs typeface="Arial"/>
                <a:sym typeface="Nunito"/>
              </a:rPr>
              <a:t> D . E A . C O 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200" b="0" i="0" u="none" strike="noStrike" kern="0" cap="small" spc="0" normalizeH="0" baseline="0" noProof="0" dirty="0">
              <a:ln>
                <a:noFill/>
              </a:ln>
              <a:solidFill>
                <a:srgbClr val="080808"/>
              </a:solidFill>
              <a:effectLst/>
              <a:uLnTx/>
              <a:uFillTx/>
              <a:latin typeface="Nunito"/>
              <a:cs typeface="Arial"/>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200" b="0" i="0" u="none" strike="noStrike" kern="0" cap="small" spc="0" normalizeH="0" baseline="0" noProof="0" dirty="0">
              <a:ln>
                <a:noFill/>
              </a:ln>
              <a:solidFill>
                <a:srgbClr val="080808"/>
              </a:solidFill>
              <a:effectLst/>
              <a:uLnTx/>
              <a:uFillTx/>
              <a:latin typeface="Nunito"/>
              <a:cs typeface="Arial"/>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200" b="0" i="0" u="none" strike="noStrike" kern="0" cap="small" spc="0" normalizeH="0" baseline="0" noProof="0" dirty="0">
              <a:ln>
                <a:noFill/>
              </a:ln>
              <a:solidFill>
                <a:srgbClr val="080808"/>
              </a:solidFill>
              <a:effectLst/>
              <a:uLnTx/>
              <a:uFillTx/>
              <a:latin typeface="Nunito"/>
              <a:cs typeface="Arial"/>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200" b="0" i="0" u="none" strike="noStrike" kern="0" cap="small" spc="0" normalizeH="0" baseline="0" noProof="0" dirty="0">
                <a:ln>
                  <a:noFill/>
                </a:ln>
                <a:solidFill>
                  <a:srgbClr val="080808"/>
                </a:solidFill>
                <a:effectLst/>
                <a:uLnTx/>
                <a:uFillTx/>
                <a:latin typeface="Nunito"/>
                <a:cs typeface="Arial"/>
                <a:sym typeface="Nunito"/>
              </a:rPr>
              <a:t>W e ‘ r e   H i r </a:t>
            </a:r>
            <a:r>
              <a:rPr kumimoji="0" lang="en-CA" sz="1200" b="0" i="0" u="none" strike="noStrike" kern="0" cap="small" spc="0" normalizeH="0" baseline="0" noProof="0" dirty="0" err="1">
                <a:ln>
                  <a:noFill/>
                </a:ln>
                <a:solidFill>
                  <a:srgbClr val="080808"/>
                </a:solidFill>
                <a:effectLst/>
                <a:uLnTx/>
                <a:uFillTx/>
                <a:latin typeface="Nunito"/>
                <a:cs typeface="Arial"/>
                <a:sym typeface="Nunito"/>
              </a:rPr>
              <a:t>i</a:t>
            </a:r>
            <a:r>
              <a:rPr kumimoji="0" lang="en-CA" sz="1200" b="0" i="0" u="none" strike="noStrike" kern="0" cap="small" spc="0" normalizeH="0" baseline="0" noProof="0" dirty="0">
                <a:ln>
                  <a:noFill/>
                </a:ln>
                <a:solidFill>
                  <a:srgbClr val="080808"/>
                </a:solidFill>
                <a:effectLst/>
                <a:uLnTx/>
                <a:uFillTx/>
                <a:latin typeface="Nunito"/>
                <a:cs typeface="Arial"/>
                <a:sym typeface="Nunito"/>
              </a:rPr>
              <a:t> n g !</a:t>
            </a:r>
            <a:endParaRPr kumimoji="0" sz="1200" b="0" i="0" u="none" strike="noStrike" kern="0" cap="small" spc="0" normalizeH="0" baseline="0" noProof="0" dirty="0">
              <a:ln>
                <a:noFill/>
              </a:ln>
              <a:solidFill>
                <a:srgbClr val="080808"/>
              </a:solidFill>
              <a:effectLst/>
              <a:uLnTx/>
              <a:uFillTx/>
              <a:latin typeface="Nunito"/>
              <a:cs typeface="Arial"/>
              <a:sym typeface="Nunito"/>
            </a:endParaRPr>
          </a:p>
        </p:txBody>
      </p:sp>
      <p:pic>
        <p:nvPicPr>
          <p:cNvPr id="9" name="Shape 285">
            <a:extLst>
              <a:ext uri="{FF2B5EF4-FFF2-40B4-BE49-F238E27FC236}">
                <a16:creationId xmlns:a16="http://schemas.microsoft.com/office/drawing/2014/main" id="{52676F61-4616-4B28-81D4-532DC209299E}"/>
              </a:ext>
            </a:extLst>
          </p:cNvPr>
          <p:cNvPicPr preferRelativeResize="0"/>
          <p:nvPr/>
        </p:nvPicPr>
        <p:blipFill>
          <a:blip r:embed="rId3">
            <a:alphaModFix/>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4677981" y="500482"/>
            <a:ext cx="2836038" cy="2854711"/>
          </a:xfrm>
          <a:prstGeom prst="rect">
            <a:avLst/>
          </a:prstGeom>
          <a:noFill/>
          <a:ln>
            <a:noFill/>
          </a:ln>
        </p:spPr>
      </p:pic>
    </p:spTree>
    <p:extLst>
      <p:ext uri="{BB962C8B-B14F-4D97-AF65-F5344CB8AC3E}">
        <p14:creationId xmlns:p14="http://schemas.microsoft.com/office/powerpoint/2010/main" val="2113055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Interaction-none">
            <a:hlinkClick r:id="" action="ppaction://media"/>
            <a:extLst>
              <a:ext uri="{FF2B5EF4-FFF2-40B4-BE49-F238E27FC236}">
                <a16:creationId xmlns:a16="http://schemas.microsoft.com/office/drawing/2014/main" id="{43DC3871-D63B-47F0-B451-48C37D1639E8}"/>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90FD1C0B-2F54-44CC-BEEC-493425233DCB}"/>
              </a:ext>
            </a:extLst>
          </p:cNvPr>
          <p:cNvSpPr>
            <a:spLocks noGrp="1"/>
          </p:cNvSpPr>
          <p:nvPr>
            <p:ph type="title"/>
          </p:nvPr>
        </p:nvSpPr>
        <p:spPr>
          <a:xfrm>
            <a:off x="838200" y="319311"/>
            <a:ext cx="10515600" cy="1367250"/>
          </a:xfrm>
        </p:spPr>
        <p:txBody>
          <a:bodyPr anchor="t">
            <a:normAutofit/>
          </a:bodyPr>
          <a:lstStyle/>
          <a:p>
            <a:r>
              <a:rPr lang="en-US" dirty="0">
                <a:solidFill>
                  <a:schemeClr val="bg1"/>
                </a:solidFill>
              </a:rPr>
              <a:t>No Character-character Interaction</a:t>
            </a:r>
            <a:br>
              <a:rPr lang="en-US" dirty="0">
                <a:solidFill>
                  <a:schemeClr val="bg1"/>
                </a:solidFill>
              </a:rPr>
            </a:br>
            <a:r>
              <a:rPr lang="en-US" sz="2400" dirty="0">
                <a:solidFill>
                  <a:schemeClr val="bg1"/>
                </a:solidFill>
              </a:rPr>
              <a:t>(proxy spheres of each character only cast shadows </a:t>
            </a:r>
            <a:br>
              <a:rPr lang="en-US" sz="2400" dirty="0">
                <a:solidFill>
                  <a:schemeClr val="bg1"/>
                </a:solidFill>
              </a:rPr>
            </a:br>
            <a:r>
              <a:rPr lang="en-US" sz="2400" dirty="0">
                <a:solidFill>
                  <a:schemeClr val="bg1"/>
                </a:solidFill>
              </a:rPr>
              <a:t>to key points of the same character) </a:t>
            </a:r>
            <a:endParaRPr lang="en-US" sz="3600" dirty="0">
              <a:solidFill>
                <a:schemeClr val="bg1"/>
              </a:solidFill>
            </a:endParaRPr>
          </a:p>
        </p:txBody>
      </p:sp>
    </p:spTree>
    <p:extLst>
      <p:ext uri="{BB962C8B-B14F-4D97-AF65-F5344CB8AC3E}">
        <p14:creationId xmlns:p14="http://schemas.microsoft.com/office/powerpoint/2010/main" val="366030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Interaction-2shadow">
            <a:hlinkClick r:id="" action="ppaction://media"/>
            <a:extLst>
              <a:ext uri="{FF2B5EF4-FFF2-40B4-BE49-F238E27FC236}">
                <a16:creationId xmlns:a16="http://schemas.microsoft.com/office/drawing/2014/main" id="{912FD977-FA59-47D9-B0DC-4FDCD5740F61}"/>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0F731D64-7BD7-4C2A-95CF-81959F088B8C}"/>
              </a:ext>
            </a:extLst>
          </p:cNvPr>
          <p:cNvSpPr>
            <a:spLocks noGrp="1"/>
          </p:cNvSpPr>
          <p:nvPr>
            <p:ph type="title"/>
          </p:nvPr>
        </p:nvSpPr>
        <p:spPr>
          <a:xfrm>
            <a:off x="838200" y="319311"/>
            <a:ext cx="11353800" cy="1367250"/>
          </a:xfrm>
        </p:spPr>
        <p:txBody>
          <a:bodyPr anchor="t">
            <a:normAutofit fontScale="90000"/>
          </a:bodyPr>
          <a:lstStyle/>
          <a:p>
            <a:r>
              <a:rPr lang="en-US" sz="4900" dirty="0">
                <a:solidFill>
                  <a:schemeClr val="bg1"/>
                </a:solidFill>
              </a:rPr>
              <a:t>Interaction with Double Shadowing</a:t>
            </a:r>
            <a:br>
              <a:rPr lang="en-US" dirty="0">
                <a:solidFill>
                  <a:schemeClr val="bg1"/>
                </a:solidFill>
              </a:rPr>
            </a:br>
            <a:r>
              <a:rPr lang="en-US" sz="2700" dirty="0">
                <a:solidFill>
                  <a:schemeClr val="bg1"/>
                </a:solidFill>
              </a:rPr>
              <a:t>(adding shadows from proxy spheres of character 1 </a:t>
            </a:r>
            <a:br>
              <a:rPr lang="en-US" sz="2700" dirty="0">
                <a:solidFill>
                  <a:schemeClr val="bg1"/>
                </a:solidFill>
              </a:rPr>
            </a:br>
            <a:r>
              <a:rPr lang="en-US" sz="2700" dirty="0">
                <a:solidFill>
                  <a:schemeClr val="bg1"/>
                </a:solidFill>
              </a:rPr>
              <a:t>to key points of character 2 and vice versa)</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73780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Interaction">
            <a:hlinkClick r:id="" action="ppaction://media"/>
            <a:extLst>
              <a:ext uri="{FF2B5EF4-FFF2-40B4-BE49-F238E27FC236}">
                <a16:creationId xmlns:a16="http://schemas.microsoft.com/office/drawing/2014/main" id="{7AFC1F81-29DC-4EE8-8C7E-80BDC493F42A}"/>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0F731D64-7BD7-4C2A-95CF-81959F088B8C}"/>
              </a:ext>
            </a:extLst>
          </p:cNvPr>
          <p:cNvSpPr>
            <a:spLocks noGrp="1"/>
          </p:cNvSpPr>
          <p:nvPr>
            <p:ph type="title"/>
          </p:nvPr>
        </p:nvSpPr>
        <p:spPr>
          <a:xfrm>
            <a:off x="838200" y="319311"/>
            <a:ext cx="11353800" cy="1367250"/>
          </a:xfrm>
        </p:spPr>
        <p:txBody>
          <a:bodyPr anchor="t">
            <a:normAutofit fontScale="90000"/>
          </a:bodyPr>
          <a:lstStyle/>
          <a:p>
            <a:r>
              <a:rPr lang="en-US" sz="4900" dirty="0">
                <a:solidFill>
                  <a:schemeClr val="bg1"/>
                </a:solidFill>
              </a:rPr>
              <a:t>Our Interaction with Reduced Double Shadowing</a:t>
            </a:r>
            <a:br>
              <a:rPr lang="en-US" dirty="0">
                <a:solidFill>
                  <a:schemeClr val="bg1"/>
                </a:solidFill>
              </a:rPr>
            </a:br>
            <a:r>
              <a:rPr lang="en-US" sz="2700" dirty="0">
                <a:solidFill>
                  <a:schemeClr val="bg1"/>
                </a:solidFill>
              </a:rPr>
              <a:t>(using sparse </a:t>
            </a:r>
            <a:r>
              <a:rPr lang="el-GR" sz="2700" dirty="0">
                <a:solidFill>
                  <a:schemeClr val="bg1"/>
                </a:solidFill>
              </a:rPr>
              <a:t>γ</a:t>
            </a:r>
            <a:r>
              <a:rPr lang="en-US" sz="2700" dirty="0">
                <a:solidFill>
                  <a:schemeClr val="bg1"/>
                </a:solidFill>
              </a:rPr>
              <a:t>-norm)</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2641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Interaction-cmp">
            <a:hlinkClick r:id="" action="ppaction://media"/>
            <a:extLst>
              <a:ext uri="{FF2B5EF4-FFF2-40B4-BE49-F238E27FC236}">
                <a16:creationId xmlns:a16="http://schemas.microsoft.com/office/drawing/2014/main" id="{FE2C947E-5D8D-45FA-97FC-C02298F68046}"/>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0F731D64-7BD7-4C2A-95CF-81959F088B8C}"/>
              </a:ext>
            </a:extLst>
          </p:cNvPr>
          <p:cNvSpPr>
            <a:spLocks noGrp="1"/>
          </p:cNvSpPr>
          <p:nvPr>
            <p:ph type="title"/>
          </p:nvPr>
        </p:nvSpPr>
        <p:spPr>
          <a:xfrm>
            <a:off x="838200" y="319311"/>
            <a:ext cx="11353800" cy="1367250"/>
          </a:xfrm>
        </p:spPr>
        <p:txBody>
          <a:bodyPr anchor="t">
            <a:normAutofit/>
          </a:bodyPr>
          <a:lstStyle/>
          <a:p>
            <a:r>
              <a:rPr lang="en-US" dirty="0">
                <a:solidFill>
                  <a:schemeClr val="bg1"/>
                </a:solidFill>
              </a:rPr>
              <a:t>Double Shadowing                            Ours</a:t>
            </a:r>
            <a:endParaRPr lang="en-US" sz="3600" dirty="0">
              <a:solidFill>
                <a:schemeClr val="bg1"/>
              </a:solidFill>
            </a:endParaRPr>
          </a:p>
        </p:txBody>
      </p:sp>
    </p:spTree>
    <p:extLst>
      <p:ext uri="{BB962C8B-B14F-4D97-AF65-F5344CB8AC3E}">
        <p14:creationId xmlns:p14="http://schemas.microsoft.com/office/powerpoint/2010/main" val="17109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8C9D-78E4-4A1B-92C7-43663E6B11D2}"/>
              </a:ext>
            </a:extLst>
          </p:cNvPr>
          <p:cNvSpPr>
            <a:spLocks noGrp="1"/>
          </p:cNvSpPr>
          <p:nvPr>
            <p:ph type="title"/>
          </p:nvPr>
        </p:nvSpPr>
        <p:spPr/>
        <p:txBody>
          <a:bodyPr/>
          <a:lstStyle/>
          <a:p>
            <a:r>
              <a:rPr lang="en-US" dirty="0"/>
              <a:t>Previous Work: Baked AO</a:t>
            </a:r>
          </a:p>
        </p:txBody>
      </p:sp>
      <p:sp>
        <p:nvSpPr>
          <p:cNvPr id="3" name="Content Placeholder 2">
            <a:extLst>
              <a:ext uri="{FF2B5EF4-FFF2-40B4-BE49-F238E27FC236}">
                <a16:creationId xmlns:a16="http://schemas.microsoft.com/office/drawing/2014/main" id="{20A886E6-2F4F-4C07-8BE6-17AE05EE980C}"/>
              </a:ext>
            </a:extLst>
          </p:cNvPr>
          <p:cNvSpPr>
            <a:spLocks noGrp="1"/>
          </p:cNvSpPr>
          <p:nvPr>
            <p:ph idx="1"/>
          </p:nvPr>
        </p:nvSpPr>
        <p:spPr>
          <a:xfrm>
            <a:off x="838199" y="4704076"/>
            <a:ext cx="10515600" cy="1652274"/>
          </a:xfrm>
        </p:spPr>
        <p:txBody>
          <a:bodyPr>
            <a:normAutofit/>
          </a:bodyPr>
          <a:lstStyle/>
          <a:p>
            <a:r>
              <a:rPr lang="en-US" dirty="0"/>
              <a:t>Precomputed</a:t>
            </a:r>
          </a:p>
          <a:p>
            <a:pPr>
              <a:buFont typeface="Calibri" panose="020F0502020204030204" pitchFamily="34" charset="0"/>
              <a:buChar char="×"/>
            </a:pPr>
            <a:r>
              <a:rPr lang="en-US" dirty="0"/>
              <a:t>Only for static scenes</a:t>
            </a:r>
          </a:p>
        </p:txBody>
      </p:sp>
      <p:sp>
        <p:nvSpPr>
          <p:cNvPr id="4" name="Slide Number Placeholder 3">
            <a:extLst>
              <a:ext uri="{FF2B5EF4-FFF2-40B4-BE49-F238E27FC236}">
                <a16:creationId xmlns:a16="http://schemas.microsoft.com/office/drawing/2014/main" id="{E4959E95-2B56-48E9-88D9-C28446F1F9F8}"/>
              </a:ext>
            </a:extLst>
          </p:cNvPr>
          <p:cNvSpPr>
            <a:spLocks noGrp="1"/>
          </p:cNvSpPr>
          <p:nvPr>
            <p:ph type="sldNum" sz="quarter" idx="12"/>
          </p:nvPr>
        </p:nvSpPr>
        <p:spPr/>
        <p:txBody>
          <a:bodyPr/>
          <a:lstStyle/>
          <a:p>
            <a:fld id="{76DA96AD-B173-4575-AD37-A6B5F0DAFF46}" type="slidenum">
              <a:rPr lang="en-US" smtClean="0"/>
              <a:pPr/>
              <a:t>5</a:t>
            </a:fld>
            <a:endParaRPr lang="en-US" dirty="0"/>
          </a:p>
        </p:txBody>
      </p:sp>
      <p:pic>
        <p:nvPicPr>
          <p:cNvPr id="5" name="Picture 4">
            <a:extLst>
              <a:ext uri="{FF2B5EF4-FFF2-40B4-BE49-F238E27FC236}">
                <a16:creationId xmlns:a16="http://schemas.microsoft.com/office/drawing/2014/main" id="{90B44361-C6AD-4FBF-9BB8-7AFB23D63A1C}"/>
              </a:ext>
            </a:extLst>
          </p:cNvPr>
          <p:cNvPicPr>
            <a:picLocks noChangeAspect="1"/>
          </p:cNvPicPr>
          <p:nvPr/>
        </p:nvPicPr>
        <p:blipFill rotWithShape="1">
          <a:blip r:embed="rId3"/>
          <a:srcRect l="51771" t="2270" r="793" b="2794"/>
          <a:stretch/>
        </p:blipFill>
        <p:spPr>
          <a:xfrm>
            <a:off x="838199" y="1510267"/>
            <a:ext cx="2936918" cy="2214613"/>
          </a:xfrm>
          <a:prstGeom prst="rect">
            <a:avLst/>
          </a:prstGeom>
        </p:spPr>
      </p:pic>
      <p:sp>
        <p:nvSpPr>
          <p:cNvPr id="7" name="TextBox 6">
            <a:extLst>
              <a:ext uri="{FF2B5EF4-FFF2-40B4-BE49-F238E27FC236}">
                <a16:creationId xmlns:a16="http://schemas.microsoft.com/office/drawing/2014/main" id="{8A574665-5945-48D9-87DD-7BA2CA917386}"/>
              </a:ext>
            </a:extLst>
          </p:cNvPr>
          <p:cNvSpPr txBox="1"/>
          <p:nvPr/>
        </p:nvSpPr>
        <p:spPr>
          <a:xfrm>
            <a:off x="914400" y="3971404"/>
            <a:ext cx="2691592" cy="487933"/>
          </a:xfrm>
          <a:prstGeom prst="rect">
            <a:avLst/>
          </a:prstGeom>
          <a:noFill/>
        </p:spPr>
        <p:txBody>
          <a:bodyPr wrap="none" rtlCol="0">
            <a:spAutoFit/>
          </a:bodyPr>
          <a:lstStyle/>
          <a:p>
            <a:pPr algn="ctr"/>
            <a:r>
              <a:rPr lang="en-US" dirty="0"/>
              <a:t>[Zhukov et al. 1998]</a:t>
            </a:r>
          </a:p>
        </p:txBody>
      </p:sp>
      <p:pic>
        <p:nvPicPr>
          <p:cNvPr id="6" name="Picture 5">
            <a:extLst>
              <a:ext uri="{FF2B5EF4-FFF2-40B4-BE49-F238E27FC236}">
                <a16:creationId xmlns:a16="http://schemas.microsoft.com/office/drawing/2014/main" id="{A87709C9-E801-4520-B501-5B0F27F2D4AE}"/>
              </a:ext>
            </a:extLst>
          </p:cNvPr>
          <p:cNvPicPr>
            <a:picLocks noChangeAspect="1"/>
          </p:cNvPicPr>
          <p:nvPr/>
        </p:nvPicPr>
        <p:blipFill rotWithShape="1">
          <a:blip r:embed="rId4"/>
          <a:srcRect l="1966" t="3448" r="1166" b="1931"/>
          <a:stretch/>
        </p:blipFill>
        <p:spPr>
          <a:xfrm>
            <a:off x="7879079" y="1510267"/>
            <a:ext cx="3983562" cy="2214613"/>
          </a:xfrm>
          <a:prstGeom prst="rect">
            <a:avLst/>
          </a:prstGeom>
        </p:spPr>
      </p:pic>
      <p:sp>
        <p:nvSpPr>
          <p:cNvPr id="8" name="TextBox 7">
            <a:extLst>
              <a:ext uri="{FF2B5EF4-FFF2-40B4-BE49-F238E27FC236}">
                <a16:creationId xmlns:a16="http://schemas.microsoft.com/office/drawing/2014/main" id="{CF399AE0-80A8-4921-842E-9BD46AB4626C}"/>
              </a:ext>
            </a:extLst>
          </p:cNvPr>
          <p:cNvSpPr txBox="1"/>
          <p:nvPr/>
        </p:nvSpPr>
        <p:spPr>
          <a:xfrm>
            <a:off x="8784516" y="3969619"/>
            <a:ext cx="1877822" cy="369332"/>
          </a:xfrm>
          <a:prstGeom prst="rect">
            <a:avLst/>
          </a:prstGeom>
          <a:noFill/>
        </p:spPr>
        <p:txBody>
          <a:bodyPr wrap="none" rtlCol="0">
            <a:spAutoFit/>
          </a:bodyPr>
          <a:lstStyle/>
          <a:p>
            <a:r>
              <a:rPr lang="en-US" dirty="0"/>
              <a:t>[Sloan et al. 2013]</a:t>
            </a:r>
          </a:p>
        </p:txBody>
      </p:sp>
      <p:sp>
        <p:nvSpPr>
          <p:cNvPr id="9" name="TextBox 8">
            <a:extLst>
              <a:ext uri="{FF2B5EF4-FFF2-40B4-BE49-F238E27FC236}">
                <a16:creationId xmlns:a16="http://schemas.microsoft.com/office/drawing/2014/main" id="{2E87E510-466C-4FE5-A3B4-34790F5E029A}"/>
              </a:ext>
            </a:extLst>
          </p:cNvPr>
          <p:cNvSpPr txBox="1"/>
          <p:nvPr/>
        </p:nvSpPr>
        <p:spPr>
          <a:xfrm>
            <a:off x="4125029" y="3971404"/>
            <a:ext cx="3288594" cy="369332"/>
          </a:xfrm>
          <a:prstGeom prst="rect">
            <a:avLst/>
          </a:prstGeom>
          <a:noFill/>
        </p:spPr>
        <p:txBody>
          <a:bodyPr wrap="none" rtlCol="0">
            <a:spAutoFit/>
          </a:bodyPr>
          <a:lstStyle/>
          <a:p>
            <a:pPr algn="ctr"/>
            <a:r>
              <a:rPr lang="en-US" dirty="0"/>
              <a:t>[</a:t>
            </a:r>
            <a:r>
              <a:rPr lang="en-US" dirty="0" err="1"/>
              <a:t>Kavan</a:t>
            </a:r>
            <a:r>
              <a:rPr lang="en-US" dirty="0"/>
              <a:t> et al. 2011], [Landis 2002]</a:t>
            </a:r>
          </a:p>
        </p:txBody>
      </p:sp>
      <p:pic>
        <p:nvPicPr>
          <p:cNvPr id="10" name="Picture 9">
            <a:extLst>
              <a:ext uri="{FF2B5EF4-FFF2-40B4-BE49-F238E27FC236}">
                <a16:creationId xmlns:a16="http://schemas.microsoft.com/office/drawing/2014/main" id="{94B4B738-770A-4E25-A349-DD36AD45496E}"/>
              </a:ext>
            </a:extLst>
          </p:cNvPr>
          <p:cNvPicPr>
            <a:picLocks noChangeAspect="1"/>
          </p:cNvPicPr>
          <p:nvPr/>
        </p:nvPicPr>
        <p:blipFill>
          <a:blip r:embed="rId5"/>
          <a:stretch>
            <a:fillRect/>
          </a:stretch>
        </p:blipFill>
        <p:spPr>
          <a:xfrm>
            <a:off x="3967172" y="1510267"/>
            <a:ext cx="3888493" cy="2214613"/>
          </a:xfrm>
          <a:prstGeom prst="rect">
            <a:avLst/>
          </a:prstGeom>
        </p:spPr>
      </p:pic>
    </p:spTree>
    <p:extLst>
      <p:ext uri="{BB962C8B-B14F-4D97-AF65-F5344CB8AC3E}">
        <p14:creationId xmlns:p14="http://schemas.microsoft.com/office/powerpoint/2010/main" val="2401267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Data and Training</a:t>
            </a:r>
          </a:p>
        </p:txBody>
      </p:sp>
      <p:sp>
        <p:nvSpPr>
          <p:cNvPr id="3" name="Content Placeholder 2">
            <a:extLst>
              <a:ext uri="{FF2B5EF4-FFF2-40B4-BE49-F238E27FC236}">
                <a16:creationId xmlns:a16="http://schemas.microsoft.com/office/drawing/2014/main" id="{272FDEC7-F0A0-4CD0-9DCB-9E0BDB909C2A}"/>
              </a:ext>
            </a:extLst>
          </p:cNvPr>
          <p:cNvSpPr>
            <a:spLocks noGrp="1"/>
          </p:cNvSpPr>
          <p:nvPr>
            <p:ph idx="1"/>
          </p:nvPr>
        </p:nvSpPr>
        <p:spPr>
          <a:xfrm>
            <a:off x="7884160" y="3098800"/>
            <a:ext cx="3647440" cy="3281680"/>
          </a:xfrm>
        </p:spPr>
        <p:txBody>
          <a:bodyPr>
            <a:normAutofit/>
          </a:bodyPr>
          <a:lstStyle/>
          <a:p>
            <a:pPr marL="0" indent="0">
              <a:buNone/>
            </a:pPr>
            <a:r>
              <a:rPr lang="en-US" sz="1800" i="1" dirty="0">
                <a:latin typeface="Times New Roman" panose="02020603050405020304" pitchFamily="18" charset="0"/>
                <a:cs typeface="Times New Roman" panose="02020603050405020304" pitchFamily="18" charset="0"/>
              </a:rPr>
              <a:t>n	</a:t>
            </a:r>
            <a:r>
              <a:rPr lang="en-US" sz="1800" dirty="0">
                <a:latin typeface="Times New Roman" panose="02020603050405020304" pitchFamily="18" charset="0"/>
                <a:cs typeface="Times New Roman" panose="02020603050405020304" pitchFamily="18" charset="0"/>
              </a:rPr>
              <a:t>: number of vertices</a:t>
            </a:r>
            <a:br>
              <a:rPr lang="en-US" sz="1800" dirty="0">
                <a:latin typeface="Times New Roman" panose="02020603050405020304" pitchFamily="18" charset="0"/>
                <a:cs typeface="Times New Roman" panose="02020603050405020304" pitchFamily="18" charset="0"/>
              </a:rPr>
            </a:br>
            <a:r>
              <a:rPr lang="en-US" sz="1800" i="1" dirty="0">
                <a:latin typeface="Times New Roman" panose="02020603050405020304" pitchFamily="18" charset="0"/>
                <a:cs typeface="Times New Roman" panose="02020603050405020304" pitchFamily="18" charset="0"/>
              </a:rPr>
              <a:t>m	</a:t>
            </a:r>
            <a:r>
              <a:rPr lang="en-US" sz="1800" dirty="0">
                <a:latin typeface="Times New Roman" panose="02020603050405020304" pitchFamily="18" charset="0"/>
                <a:cs typeface="Times New Roman" panose="02020603050405020304" pitchFamily="18" charset="0"/>
              </a:rPr>
              <a:t>: number of bones</a:t>
            </a:r>
            <a:br>
              <a:rPr lang="en-US" sz="1800" dirty="0">
                <a:latin typeface="Times New Roman" panose="02020603050405020304" pitchFamily="18" charset="0"/>
                <a:cs typeface="Times New Roman" panose="02020603050405020304" pitchFamily="18" charset="0"/>
              </a:rPr>
            </a:br>
            <a:r>
              <a:rPr lang="en-US" sz="1800" i="1" dirty="0">
                <a:latin typeface="Times New Roman" panose="02020603050405020304" pitchFamily="18" charset="0"/>
                <a:cs typeface="Times New Roman" panose="02020603050405020304" pitchFamily="18" charset="0"/>
              </a:rPr>
              <a:t>f	</a:t>
            </a:r>
            <a:r>
              <a:rPr lang="en-US" sz="1800" dirty="0">
                <a:latin typeface="Times New Roman" panose="02020603050405020304" pitchFamily="18" charset="0"/>
                <a:cs typeface="Times New Roman" panose="02020603050405020304" pitchFamily="18" charset="0"/>
              </a:rPr>
              <a:t>: number of training poses</a:t>
            </a:r>
            <a:br>
              <a:rPr lang="en-US" sz="1800" dirty="0">
                <a:latin typeface="Times New Roman" panose="02020603050405020304" pitchFamily="18" charset="0"/>
                <a:cs typeface="Times New Roman" panose="02020603050405020304" pitchFamily="18" charset="0"/>
              </a:rPr>
            </a:br>
            <a:r>
              <a:rPr lang="en-US" sz="1800" i="1" dirty="0" err="1">
                <a:latin typeface="Times New Roman" panose="02020603050405020304" pitchFamily="18" charset="0"/>
                <a:cs typeface="Times New Roman" panose="02020603050405020304" pitchFamily="18" charset="0"/>
              </a:rPr>
              <a:t>size</a:t>
            </a:r>
            <a:r>
              <a:rPr lang="en-US" sz="1800" i="1" baseline="-25000" dirty="0" err="1">
                <a:latin typeface="Times New Roman" panose="02020603050405020304" pitchFamily="18" charset="0"/>
                <a:cs typeface="Times New Roman" panose="02020603050405020304" pitchFamily="18" charset="0"/>
              </a:rPr>
              <a:t>data</a:t>
            </a:r>
            <a:r>
              <a:rPr lang="en-US" sz="1800" i="1" baseline="-250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size of training data</a:t>
            </a:r>
          </a:p>
          <a:p>
            <a:pPr marL="0" indent="0">
              <a:buNone/>
            </a:pPr>
            <a:r>
              <a:rPr lang="en-US" sz="1800" i="1" dirty="0">
                <a:latin typeface="Times New Roman" panose="02020603050405020304" pitchFamily="18" charset="0"/>
                <a:cs typeface="Times New Roman" panose="02020603050405020304" pitchFamily="18" charset="0"/>
              </a:rPr>
              <a:t>s	</a:t>
            </a:r>
            <a:r>
              <a:rPr lang="en-US" sz="1800" dirty="0">
                <a:latin typeface="Times New Roman" panose="02020603050405020304" pitchFamily="18" charset="0"/>
                <a:cs typeface="Times New Roman" panose="02020603050405020304" pitchFamily="18" charset="0"/>
              </a:rPr>
              <a:t>: number of proxy spheres</a:t>
            </a:r>
            <a:br>
              <a:rPr lang="en-US" sz="1800" dirty="0">
                <a:latin typeface="Times New Roman" panose="02020603050405020304" pitchFamily="18" charset="0"/>
                <a:cs typeface="Times New Roman" panose="02020603050405020304" pitchFamily="18" charset="0"/>
              </a:rPr>
            </a:br>
            <a:r>
              <a:rPr lang="en-US" sz="1800" i="1" dirty="0">
                <a:latin typeface="Times New Roman" panose="02020603050405020304" pitchFamily="18" charset="0"/>
                <a:cs typeface="Times New Roman" panose="02020603050405020304" pitchFamily="18" charset="0"/>
              </a:rPr>
              <a:t>p	</a:t>
            </a:r>
            <a:r>
              <a:rPr lang="en-US" sz="1800" dirty="0">
                <a:latin typeface="Times New Roman" panose="02020603050405020304" pitchFamily="18" charset="0"/>
                <a:cs typeface="Times New Roman" panose="02020603050405020304" pitchFamily="18" charset="0"/>
              </a:rPr>
              <a:t>: number of key points</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0" indent="0">
              <a:buNone/>
            </a:pPr>
            <a:endParaRPr lang="en-US" sz="1800" i="1" dirty="0">
              <a:latin typeface="Times New Roman" panose="02020603050405020304" pitchFamily="18" charset="0"/>
              <a:cs typeface="Times New Roman" panose="02020603050405020304" pitchFamily="18" charset="0"/>
            </a:endParaRPr>
          </a:p>
          <a:p>
            <a:pPr marL="0" indent="0">
              <a:buNone/>
            </a:pPr>
            <a:endParaRPr lang="en-US" sz="1800" i="1" dirty="0">
              <a:latin typeface="Times New Roman" panose="02020603050405020304" pitchFamily="18" charset="0"/>
              <a:cs typeface="Times New Roman" panose="02020603050405020304" pitchFamily="18" charset="0"/>
            </a:endParaRPr>
          </a:p>
          <a:p>
            <a:pPr marL="0" indent="0">
              <a:buNone/>
            </a:pPr>
            <a:r>
              <a:rPr lang="en-US" sz="1800" i="1" dirty="0" err="1">
                <a:latin typeface="Times New Roman" panose="02020603050405020304" pitchFamily="18" charset="0"/>
                <a:cs typeface="Times New Roman" panose="02020603050405020304" pitchFamily="18" charset="0"/>
              </a:rPr>
              <a:t>size</a:t>
            </a:r>
            <a:r>
              <a:rPr lang="en-US" sz="1800" i="1" baseline="-25000" dirty="0" err="1">
                <a:latin typeface="Times New Roman" panose="02020603050405020304" pitchFamily="18" charset="0"/>
                <a:cs typeface="Times New Roman" panose="02020603050405020304" pitchFamily="18" charset="0"/>
              </a:rPr>
              <a:t>model</a:t>
            </a:r>
            <a:r>
              <a:rPr lang="en-US" sz="1800" i="1" baseline="-250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size of trained model</a:t>
            </a:r>
          </a:p>
        </p:txBody>
      </p:sp>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50</a:t>
            </a:fld>
            <a:endParaRPr lang="en-US" dirty="0"/>
          </a:p>
        </p:txBody>
      </p:sp>
      <p:pic>
        <p:nvPicPr>
          <p:cNvPr id="6" name="Picture 5">
            <a:extLst>
              <a:ext uri="{FF2B5EF4-FFF2-40B4-BE49-F238E27FC236}">
                <a16:creationId xmlns:a16="http://schemas.microsoft.com/office/drawing/2014/main" id="{10502F8F-7638-4DA2-9C63-DC5608A4F8BE}"/>
              </a:ext>
            </a:extLst>
          </p:cNvPr>
          <p:cNvPicPr>
            <a:picLocks noChangeAspect="1"/>
          </p:cNvPicPr>
          <p:nvPr/>
        </p:nvPicPr>
        <p:blipFill>
          <a:blip r:embed="rId3"/>
          <a:stretch>
            <a:fillRect/>
          </a:stretch>
        </p:blipFill>
        <p:spPr>
          <a:xfrm>
            <a:off x="1437640" y="1363142"/>
            <a:ext cx="5806440" cy="4811493"/>
          </a:xfrm>
          <a:prstGeom prst="rect">
            <a:avLst/>
          </a:prstGeom>
        </p:spPr>
      </p:pic>
    </p:spTree>
    <p:extLst>
      <p:ext uri="{BB962C8B-B14F-4D97-AF65-F5344CB8AC3E}">
        <p14:creationId xmlns:p14="http://schemas.microsoft.com/office/powerpoint/2010/main" val="3569843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75112B-8351-4338-A28A-2FEDE0A9C9C4}"/>
              </a:ext>
            </a:extLst>
          </p:cNvPr>
          <p:cNvSpPr>
            <a:spLocks noGrp="1"/>
          </p:cNvSpPr>
          <p:nvPr>
            <p:ph type="sldNum" sz="quarter" idx="12"/>
          </p:nvPr>
        </p:nvSpPr>
        <p:spPr/>
        <p:txBody>
          <a:bodyPr/>
          <a:lstStyle/>
          <a:p>
            <a:fld id="{76DA96AD-B173-4575-AD37-A6B5F0DAFF46}" type="slidenum">
              <a:rPr lang="en-US" smtClean="0"/>
              <a:pPr/>
              <a:t>51</a:t>
            </a:fld>
            <a:endParaRPr lang="en-US" dirty="0"/>
          </a:p>
        </p:txBody>
      </p:sp>
      <p:graphicFrame>
        <p:nvGraphicFramePr>
          <p:cNvPr id="8" name="Object 7">
            <a:extLst>
              <a:ext uri="{FF2B5EF4-FFF2-40B4-BE49-F238E27FC236}">
                <a16:creationId xmlns:a16="http://schemas.microsoft.com/office/drawing/2014/main" id="{E7CCB8B6-5C12-4C90-BD1B-283694CBB9E2}"/>
              </a:ext>
            </a:extLst>
          </p:cNvPr>
          <p:cNvGraphicFramePr>
            <a:graphicFrameLocks noChangeAspect="1"/>
          </p:cNvGraphicFramePr>
          <p:nvPr/>
        </p:nvGraphicFramePr>
        <p:xfrm>
          <a:off x="1002665" y="719931"/>
          <a:ext cx="5889943" cy="5254149"/>
        </p:xfrm>
        <a:graphic>
          <a:graphicData uri="http://schemas.openxmlformats.org/presentationml/2006/ole">
            <mc:AlternateContent xmlns:mc="http://schemas.openxmlformats.org/markup-compatibility/2006">
              <mc:Choice xmlns:v="urn:schemas-microsoft-com:vml" Requires="v">
                <p:oleObj spid="_x0000_s24602" r:id="rId4" imgW="24037920" imgH="21371400" progId="">
                  <p:embed/>
                </p:oleObj>
              </mc:Choice>
              <mc:Fallback>
                <p:oleObj r:id="rId4" imgW="24037920" imgH="21371400" progId="">
                  <p:embed/>
                  <p:pic>
                    <p:nvPicPr>
                      <p:cNvPr id="8" name="Object 7">
                        <a:extLst>
                          <a:ext uri="{FF2B5EF4-FFF2-40B4-BE49-F238E27FC236}">
                            <a16:creationId xmlns:a16="http://schemas.microsoft.com/office/drawing/2014/main" id="{E7CCB8B6-5C12-4C90-BD1B-283694CBB9E2}"/>
                          </a:ext>
                        </a:extLst>
                      </p:cNvPr>
                      <p:cNvPicPr/>
                      <p:nvPr/>
                    </p:nvPicPr>
                    <p:blipFill>
                      <a:blip r:embed="rId5"/>
                      <a:stretch>
                        <a:fillRect/>
                      </a:stretch>
                    </p:blipFill>
                    <p:spPr>
                      <a:xfrm>
                        <a:off x="1002665" y="719931"/>
                        <a:ext cx="5889943" cy="525414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DCF98330-D5D9-498D-9023-4CD9077F13BF}"/>
              </a:ext>
            </a:extLst>
          </p:cNvPr>
          <p:cNvSpPr txBox="1"/>
          <p:nvPr/>
        </p:nvSpPr>
        <p:spPr>
          <a:xfrm>
            <a:off x="6734175" y="1178560"/>
            <a:ext cx="4455160" cy="1477328"/>
          </a:xfrm>
          <a:prstGeom prst="rect">
            <a:avLst/>
          </a:prstGeom>
          <a:noFill/>
        </p:spPr>
        <p:txBody>
          <a:bodyPr wrap="square" rtlCol="0">
            <a:spAutoFit/>
          </a:bodyPr>
          <a:lstStyle/>
          <a:p>
            <a:r>
              <a:rPr lang="en-US" dirty="0">
                <a:solidFill>
                  <a:schemeClr val="accent1"/>
                </a:solidFill>
              </a:rPr>
              <a:t>// Bone transformations</a:t>
            </a:r>
          </a:p>
          <a:p>
            <a:r>
              <a:rPr lang="en-US" dirty="0">
                <a:solidFill>
                  <a:schemeClr val="accent1"/>
                </a:solidFill>
              </a:rPr>
              <a:t>// Spheres and key points</a:t>
            </a:r>
          </a:p>
          <a:p>
            <a:r>
              <a:rPr lang="en-US" dirty="0">
                <a:solidFill>
                  <a:schemeClr val="accent1"/>
                </a:solidFill>
              </a:rPr>
              <a:t>// Blending weights of key points</a:t>
            </a:r>
          </a:p>
          <a:p>
            <a:r>
              <a:rPr lang="en-US" dirty="0">
                <a:solidFill>
                  <a:schemeClr val="accent1"/>
                </a:solidFill>
              </a:rPr>
              <a:t>// Weights and biases of key points to vertex</a:t>
            </a:r>
          </a:p>
          <a:p>
            <a:r>
              <a:rPr lang="en-US" dirty="0">
                <a:solidFill>
                  <a:schemeClr val="accent1"/>
                </a:solidFill>
              </a:rPr>
              <a:t>// Per-vertex AO </a:t>
            </a:r>
          </a:p>
        </p:txBody>
      </p:sp>
    </p:spTree>
    <p:extLst>
      <p:ext uri="{BB962C8B-B14F-4D97-AF65-F5344CB8AC3E}">
        <p14:creationId xmlns:p14="http://schemas.microsoft.com/office/powerpoint/2010/main" val="140490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75112B-8351-4338-A28A-2FEDE0A9C9C4}"/>
              </a:ext>
            </a:extLst>
          </p:cNvPr>
          <p:cNvSpPr>
            <a:spLocks noGrp="1"/>
          </p:cNvSpPr>
          <p:nvPr>
            <p:ph type="sldNum" sz="quarter" idx="12"/>
          </p:nvPr>
        </p:nvSpPr>
        <p:spPr/>
        <p:txBody>
          <a:bodyPr/>
          <a:lstStyle/>
          <a:p>
            <a:fld id="{76DA96AD-B173-4575-AD37-A6B5F0DAFF46}" type="slidenum">
              <a:rPr lang="en-US" smtClean="0"/>
              <a:pPr/>
              <a:t>52</a:t>
            </a:fld>
            <a:endParaRPr lang="en-US" dirty="0"/>
          </a:p>
        </p:txBody>
      </p:sp>
      <p:pic>
        <p:nvPicPr>
          <p:cNvPr id="3" name="Picture 2">
            <a:extLst>
              <a:ext uri="{FF2B5EF4-FFF2-40B4-BE49-F238E27FC236}">
                <a16:creationId xmlns:a16="http://schemas.microsoft.com/office/drawing/2014/main" id="{90AD0D65-D306-4C40-A3CE-9349B58D0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35" y="324339"/>
            <a:ext cx="5795225" cy="4915876"/>
          </a:xfrm>
          <a:prstGeom prst="rect">
            <a:avLst/>
          </a:prstGeom>
        </p:spPr>
      </p:pic>
      <p:pic>
        <p:nvPicPr>
          <p:cNvPr id="7" name="Picture 6">
            <a:extLst>
              <a:ext uri="{FF2B5EF4-FFF2-40B4-BE49-F238E27FC236}">
                <a16:creationId xmlns:a16="http://schemas.microsoft.com/office/drawing/2014/main" id="{B72E18F3-CA7F-464C-BFBD-38C96B27C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82" y="624623"/>
            <a:ext cx="5845618" cy="4915876"/>
          </a:xfrm>
          <a:prstGeom prst="rect">
            <a:avLst/>
          </a:prstGeom>
        </p:spPr>
      </p:pic>
    </p:spTree>
    <p:extLst>
      <p:ext uri="{BB962C8B-B14F-4D97-AF65-F5344CB8AC3E}">
        <p14:creationId xmlns:p14="http://schemas.microsoft.com/office/powerpoint/2010/main" val="245157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74F6-A913-4B61-B85E-B1C4FAAFF9E6}"/>
              </a:ext>
            </a:extLst>
          </p:cNvPr>
          <p:cNvSpPr>
            <a:spLocks noGrp="1"/>
          </p:cNvSpPr>
          <p:nvPr>
            <p:ph type="title"/>
          </p:nvPr>
        </p:nvSpPr>
        <p:spPr/>
        <p:txBody>
          <a:bodyPr/>
          <a:lstStyle/>
          <a:p>
            <a:r>
              <a:rPr lang="en-US" dirty="0"/>
              <a:t>BFGS </a:t>
            </a:r>
            <a:r>
              <a:rPr lang="en-US" dirty="0" err="1"/>
              <a:t>v.s</a:t>
            </a:r>
            <a:r>
              <a:rPr lang="en-US" dirty="0"/>
              <a:t>. Conjugate Gradient </a:t>
            </a:r>
          </a:p>
        </p:txBody>
      </p:sp>
      <p:sp>
        <p:nvSpPr>
          <p:cNvPr id="3" name="Content Placeholder 2">
            <a:extLst>
              <a:ext uri="{FF2B5EF4-FFF2-40B4-BE49-F238E27FC236}">
                <a16:creationId xmlns:a16="http://schemas.microsoft.com/office/drawing/2014/main" id="{F214ECAF-E0D3-45BB-ACEE-9E52D7E70578}"/>
              </a:ext>
            </a:extLst>
          </p:cNvPr>
          <p:cNvSpPr>
            <a:spLocks noGrp="1"/>
          </p:cNvSpPr>
          <p:nvPr>
            <p:ph idx="1"/>
          </p:nvPr>
        </p:nvSpPr>
        <p:spPr/>
        <p:txBody>
          <a:bodyPr/>
          <a:lstStyle/>
          <a:p>
            <a:r>
              <a:rPr lang="en-US" sz="3200" dirty="0"/>
              <a:t>BFGS allows for quadratic convergence rate</a:t>
            </a:r>
          </a:p>
          <a:p>
            <a:r>
              <a:rPr lang="en-US" sz="3200" dirty="0"/>
              <a:t>Conjugate gradient (typical for NN) has linear convergence rate</a:t>
            </a:r>
          </a:p>
          <a:p>
            <a:r>
              <a:rPr lang="en-US" sz="3200" dirty="0"/>
              <a:t>However, BFGS methods are not guaranteed to converge unless the function has a quadratic Taylor expansion near an optimum</a:t>
            </a:r>
          </a:p>
          <a:p>
            <a:r>
              <a:rPr lang="en-US" sz="3200" dirty="0"/>
              <a:t>Our objective function is sum of squared errors, which is similar to quadratic, so BFGS is suitable</a:t>
            </a:r>
          </a:p>
          <a:p>
            <a:endParaRPr lang="en-US" dirty="0"/>
          </a:p>
        </p:txBody>
      </p:sp>
      <p:sp>
        <p:nvSpPr>
          <p:cNvPr id="4" name="Slide Number Placeholder 3">
            <a:extLst>
              <a:ext uri="{FF2B5EF4-FFF2-40B4-BE49-F238E27FC236}">
                <a16:creationId xmlns:a16="http://schemas.microsoft.com/office/drawing/2014/main" id="{8EA8A9E9-E790-4EF0-B3CB-A83701D7A69D}"/>
              </a:ext>
            </a:extLst>
          </p:cNvPr>
          <p:cNvSpPr>
            <a:spLocks noGrp="1"/>
          </p:cNvSpPr>
          <p:nvPr>
            <p:ph type="sldNum" sz="quarter" idx="12"/>
          </p:nvPr>
        </p:nvSpPr>
        <p:spPr/>
        <p:txBody>
          <a:bodyPr/>
          <a:lstStyle/>
          <a:p>
            <a:fld id="{76DA96AD-B173-4575-AD37-A6B5F0DAFF46}" type="slidenum">
              <a:rPr lang="en-US" smtClean="0"/>
              <a:pPr/>
              <a:t>53</a:t>
            </a:fld>
            <a:endParaRPr lang="en-US" dirty="0"/>
          </a:p>
        </p:txBody>
      </p:sp>
    </p:spTree>
    <p:extLst>
      <p:ext uri="{BB962C8B-B14F-4D97-AF65-F5344CB8AC3E}">
        <p14:creationId xmlns:p14="http://schemas.microsoft.com/office/powerpoint/2010/main" val="39560550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Model Fitting</a:t>
            </a:r>
          </a:p>
        </p:txBody>
      </p:sp>
      <p:pic>
        <p:nvPicPr>
          <p:cNvPr id="5" name="Content Placeholder 4">
            <a:extLst>
              <a:ext uri="{FF2B5EF4-FFF2-40B4-BE49-F238E27FC236}">
                <a16:creationId xmlns:a16="http://schemas.microsoft.com/office/drawing/2014/main" id="{552103B1-A495-48BB-B73B-9B3B9BC0C25D}"/>
              </a:ext>
            </a:extLst>
          </p:cNvPr>
          <p:cNvPicPr>
            <a:picLocks noGrp="1" noChangeAspect="1"/>
          </p:cNvPicPr>
          <p:nvPr>
            <p:ph idx="1"/>
          </p:nvPr>
        </p:nvPicPr>
        <p:blipFill>
          <a:blip r:embed="rId3"/>
          <a:stretch>
            <a:fillRect/>
          </a:stretch>
        </p:blipFill>
        <p:spPr>
          <a:xfrm>
            <a:off x="1059989" y="1280400"/>
            <a:ext cx="2878966" cy="1097465"/>
          </a:xfrm>
          <a:prstGeom prst="rect">
            <a:avLst/>
          </a:prstGeom>
        </p:spPr>
      </p:pic>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54</a:t>
            </a:fld>
            <a:endParaRPr lang="en-US" dirty="0"/>
          </a:p>
        </p:txBody>
      </p:sp>
    </p:spTree>
    <p:extLst>
      <p:ext uri="{BB962C8B-B14F-4D97-AF65-F5344CB8AC3E}">
        <p14:creationId xmlns:p14="http://schemas.microsoft.com/office/powerpoint/2010/main" val="1809602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Model Fitting</a:t>
            </a:r>
          </a:p>
        </p:txBody>
      </p:sp>
      <p:pic>
        <p:nvPicPr>
          <p:cNvPr id="5" name="Content Placeholder 4">
            <a:extLst>
              <a:ext uri="{FF2B5EF4-FFF2-40B4-BE49-F238E27FC236}">
                <a16:creationId xmlns:a16="http://schemas.microsoft.com/office/drawing/2014/main" id="{552103B1-A495-48BB-B73B-9B3B9BC0C25D}"/>
              </a:ext>
            </a:extLst>
          </p:cNvPr>
          <p:cNvPicPr>
            <a:picLocks noGrp="1" noChangeAspect="1"/>
          </p:cNvPicPr>
          <p:nvPr>
            <p:ph idx="1"/>
          </p:nvPr>
        </p:nvPicPr>
        <p:blipFill>
          <a:blip r:embed="rId3"/>
          <a:stretch>
            <a:fillRect/>
          </a:stretch>
        </p:blipFill>
        <p:spPr>
          <a:xfrm>
            <a:off x="1059989" y="1280400"/>
            <a:ext cx="2878966" cy="1097465"/>
          </a:xfrm>
          <a:prstGeom prst="rect">
            <a:avLst/>
          </a:prstGeom>
        </p:spPr>
      </p:pic>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55</a:t>
            </a:fld>
            <a:endParaRPr lang="en-US" dirty="0"/>
          </a:p>
        </p:txBody>
      </p:sp>
      <p:pic>
        <p:nvPicPr>
          <p:cNvPr id="6" name="Picture 5">
            <a:extLst>
              <a:ext uri="{FF2B5EF4-FFF2-40B4-BE49-F238E27FC236}">
                <a16:creationId xmlns:a16="http://schemas.microsoft.com/office/drawing/2014/main" id="{C3219A3E-5BD8-4D71-9954-465761FF5A03}"/>
              </a:ext>
            </a:extLst>
          </p:cNvPr>
          <p:cNvPicPr>
            <a:picLocks noChangeAspect="1"/>
          </p:cNvPicPr>
          <p:nvPr/>
        </p:nvPicPr>
        <p:blipFill>
          <a:blip r:embed="rId4"/>
          <a:stretch>
            <a:fillRect/>
          </a:stretch>
        </p:blipFill>
        <p:spPr>
          <a:xfrm>
            <a:off x="905594" y="2309446"/>
            <a:ext cx="5423276" cy="4548554"/>
          </a:xfrm>
          <a:prstGeom prst="rect">
            <a:avLst/>
          </a:prstGeom>
        </p:spPr>
      </p:pic>
    </p:spTree>
    <p:extLst>
      <p:ext uri="{BB962C8B-B14F-4D97-AF65-F5344CB8AC3E}">
        <p14:creationId xmlns:p14="http://schemas.microsoft.com/office/powerpoint/2010/main" val="4135341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Model Fitting</a:t>
            </a:r>
          </a:p>
        </p:txBody>
      </p:sp>
      <p:pic>
        <p:nvPicPr>
          <p:cNvPr id="5" name="Content Placeholder 4">
            <a:extLst>
              <a:ext uri="{FF2B5EF4-FFF2-40B4-BE49-F238E27FC236}">
                <a16:creationId xmlns:a16="http://schemas.microsoft.com/office/drawing/2014/main" id="{552103B1-A495-48BB-B73B-9B3B9BC0C25D}"/>
              </a:ext>
            </a:extLst>
          </p:cNvPr>
          <p:cNvPicPr>
            <a:picLocks noGrp="1" noChangeAspect="1"/>
          </p:cNvPicPr>
          <p:nvPr>
            <p:ph idx="1"/>
          </p:nvPr>
        </p:nvPicPr>
        <p:blipFill>
          <a:blip r:embed="rId3"/>
          <a:stretch>
            <a:fillRect/>
          </a:stretch>
        </p:blipFill>
        <p:spPr>
          <a:xfrm>
            <a:off x="1059989" y="1280400"/>
            <a:ext cx="2878966" cy="1097465"/>
          </a:xfrm>
          <a:prstGeom prst="rect">
            <a:avLst/>
          </a:prstGeom>
        </p:spPr>
      </p:pic>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56</a:t>
            </a:fld>
            <a:endParaRPr lang="en-US" dirty="0"/>
          </a:p>
        </p:txBody>
      </p:sp>
      <p:pic>
        <p:nvPicPr>
          <p:cNvPr id="6" name="Picture 5">
            <a:extLst>
              <a:ext uri="{FF2B5EF4-FFF2-40B4-BE49-F238E27FC236}">
                <a16:creationId xmlns:a16="http://schemas.microsoft.com/office/drawing/2014/main" id="{C3219A3E-5BD8-4D71-9954-465761FF5A03}"/>
              </a:ext>
            </a:extLst>
          </p:cNvPr>
          <p:cNvPicPr>
            <a:picLocks noChangeAspect="1"/>
          </p:cNvPicPr>
          <p:nvPr/>
        </p:nvPicPr>
        <p:blipFill>
          <a:blip r:embed="rId4"/>
          <a:stretch>
            <a:fillRect/>
          </a:stretch>
        </p:blipFill>
        <p:spPr>
          <a:xfrm>
            <a:off x="905594" y="2309446"/>
            <a:ext cx="5423276" cy="4548554"/>
          </a:xfrm>
          <a:prstGeom prst="rect">
            <a:avLst/>
          </a:prstGeom>
        </p:spPr>
      </p:pic>
      <p:pic>
        <p:nvPicPr>
          <p:cNvPr id="3" name="Picture 2">
            <a:extLst>
              <a:ext uri="{FF2B5EF4-FFF2-40B4-BE49-F238E27FC236}">
                <a16:creationId xmlns:a16="http://schemas.microsoft.com/office/drawing/2014/main" id="{2CF2F269-25BD-4D27-8D85-BECEAC3DA1FC}"/>
              </a:ext>
            </a:extLst>
          </p:cNvPr>
          <p:cNvPicPr>
            <a:picLocks noChangeAspect="1"/>
          </p:cNvPicPr>
          <p:nvPr/>
        </p:nvPicPr>
        <p:blipFill>
          <a:blip r:embed="rId5"/>
          <a:stretch>
            <a:fillRect/>
          </a:stretch>
        </p:blipFill>
        <p:spPr>
          <a:xfrm>
            <a:off x="6276914" y="1325563"/>
            <a:ext cx="6141060" cy="2833307"/>
          </a:xfrm>
          <a:prstGeom prst="rect">
            <a:avLst/>
          </a:prstGeom>
        </p:spPr>
      </p:pic>
      <p:sp>
        <p:nvSpPr>
          <p:cNvPr id="7" name="Rectangle 6">
            <a:extLst>
              <a:ext uri="{FF2B5EF4-FFF2-40B4-BE49-F238E27FC236}">
                <a16:creationId xmlns:a16="http://schemas.microsoft.com/office/drawing/2014/main" id="{1326490D-26C6-4D9C-A86E-1DFC3F790BF5}"/>
              </a:ext>
            </a:extLst>
          </p:cNvPr>
          <p:cNvSpPr/>
          <p:nvPr/>
        </p:nvSpPr>
        <p:spPr>
          <a:xfrm>
            <a:off x="905594" y="2332701"/>
            <a:ext cx="5282829" cy="4466683"/>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6826262-3B33-4ABC-B3C4-854BBFA19AED}"/>
              </a:ext>
            </a:extLst>
          </p:cNvPr>
          <p:cNvCxnSpPr>
            <a:cxnSpLocks/>
          </p:cNvCxnSpPr>
          <p:nvPr/>
        </p:nvCxnSpPr>
        <p:spPr>
          <a:xfrm>
            <a:off x="4006349" y="1829132"/>
            <a:ext cx="208965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73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Model Fitting</a:t>
            </a:r>
          </a:p>
        </p:txBody>
      </p:sp>
      <p:pic>
        <p:nvPicPr>
          <p:cNvPr id="5" name="Content Placeholder 4">
            <a:extLst>
              <a:ext uri="{FF2B5EF4-FFF2-40B4-BE49-F238E27FC236}">
                <a16:creationId xmlns:a16="http://schemas.microsoft.com/office/drawing/2014/main" id="{552103B1-A495-48BB-B73B-9B3B9BC0C25D}"/>
              </a:ext>
            </a:extLst>
          </p:cNvPr>
          <p:cNvPicPr>
            <a:picLocks noGrp="1" noChangeAspect="1"/>
          </p:cNvPicPr>
          <p:nvPr>
            <p:ph idx="1"/>
          </p:nvPr>
        </p:nvPicPr>
        <p:blipFill>
          <a:blip r:embed="rId3"/>
          <a:stretch>
            <a:fillRect/>
          </a:stretch>
        </p:blipFill>
        <p:spPr>
          <a:xfrm>
            <a:off x="1059989" y="1280400"/>
            <a:ext cx="2878966" cy="1097465"/>
          </a:xfrm>
          <a:prstGeom prst="rect">
            <a:avLst/>
          </a:prstGeom>
        </p:spPr>
      </p:pic>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57</a:t>
            </a:fld>
            <a:endParaRPr lang="en-US" dirty="0"/>
          </a:p>
        </p:txBody>
      </p:sp>
      <p:pic>
        <p:nvPicPr>
          <p:cNvPr id="6" name="Picture 5">
            <a:extLst>
              <a:ext uri="{FF2B5EF4-FFF2-40B4-BE49-F238E27FC236}">
                <a16:creationId xmlns:a16="http://schemas.microsoft.com/office/drawing/2014/main" id="{C3219A3E-5BD8-4D71-9954-465761FF5A03}"/>
              </a:ext>
            </a:extLst>
          </p:cNvPr>
          <p:cNvPicPr>
            <a:picLocks noChangeAspect="1"/>
          </p:cNvPicPr>
          <p:nvPr/>
        </p:nvPicPr>
        <p:blipFill>
          <a:blip r:embed="rId4"/>
          <a:stretch>
            <a:fillRect/>
          </a:stretch>
        </p:blipFill>
        <p:spPr>
          <a:xfrm>
            <a:off x="905594" y="2309446"/>
            <a:ext cx="5423276" cy="4548554"/>
          </a:xfrm>
          <a:prstGeom prst="rect">
            <a:avLst/>
          </a:prstGeom>
        </p:spPr>
      </p:pic>
      <p:pic>
        <p:nvPicPr>
          <p:cNvPr id="3" name="Picture 2">
            <a:extLst>
              <a:ext uri="{FF2B5EF4-FFF2-40B4-BE49-F238E27FC236}">
                <a16:creationId xmlns:a16="http://schemas.microsoft.com/office/drawing/2014/main" id="{2CF2F269-25BD-4D27-8D85-BECEAC3DA1FC}"/>
              </a:ext>
            </a:extLst>
          </p:cNvPr>
          <p:cNvPicPr>
            <a:picLocks noChangeAspect="1"/>
          </p:cNvPicPr>
          <p:nvPr/>
        </p:nvPicPr>
        <p:blipFill>
          <a:blip r:embed="rId5"/>
          <a:stretch>
            <a:fillRect/>
          </a:stretch>
        </p:blipFill>
        <p:spPr>
          <a:xfrm>
            <a:off x="6276914" y="1325563"/>
            <a:ext cx="6141060" cy="2833307"/>
          </a:xfrm>
          <a:prstGeom prst="rect">
            <a:avLst/>
          </a:prstGeom>
        </p:spPr>
      </p:pic>
      <p:sp>
        <p:nvSpPr>
          <p:cNvPr id="7" name="Rectangle 6">
            <a:extLst>
              <a:ext uri="{FF2B5EF4-FFF2-40B4-BE49-F238E27FC236}">
                <a16:creationId xmlns:a16="http://schemas.microsoft.com/office/drawing/2014/main" id="{1326490D-26C6-4D9C-A86E-1DFC3F790BF5}"/>
              </a:ext>
            </a:extLst>
          </p:cNvPr>
          <p:cNvSpPr/>
          <p:nvPr/>
        </p:nvSpPr>
        <p:spPr>
          <a:xfrm>
            <a:off x="905594" y="2332701"/>
            <a:ext cx="5282829" cy="4466683"/>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6826262-3B33-4ABC-B3C4-854BBFA19AED}"/>
              </a:ext>
            </a:extLst>
          </p:cNvPr>
          <p:cNvCxnSpPr>
            <a:cxnSpLocks/>
          </p:cNvCxnSpPr>
          <p:nvPr/>
        </p:nvCxnSpPr>
        <p:spPr>
          <a:xfrm>
            <a:off x="4006349" y="1829132"/>
            <a:ext cx="208965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B8BD008-6395-4F2C-AE9D-DE80692BA4CB}"/>
              </a:ext>
            </a:extLst>
          </p:cNvPr>
          <p:cNvSpPr/>
          <p:nvPr/>
        </p:nvSpPr>
        <p:spPr>
          <a:xfrm>
            <a:off x="7450885" y="2253979"/>
            <a:ext cx="4347825" cy="19994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B5E50EE-557E-4857-98D8-ECA11E793603}"/>
              </a:ext>
            </a:extLst>
          </p:cNvPr>
          <p:cNvSpPr txBox="1"/>
          <p:nvPr/>
        </p:nvSpPr>
        <p:spPr>
          <a:xfrm>
            <a:off x="6734327" y="4624022"/>
            <a:ext cx="3728521" cy="1200329"/>
          </a:xfrm>
          <a:prstGeom prst="rect">
            <a:avLst/>
          </a:prstGeom>
          <a:noFill/>
        </p:spPr>
        <p:txBody>
          <a:bodyPr wrap="none" rtlCol="0">
            <a:spAutoFit/>
          </a:bodyPr>
          <a:lstStyle/>
          <a:p>
            <a:r>
              <a:rPr lang="en-US" sz="2400" dirty="0"/>
              <a:t>Precompute</a:t>
            </a:r>
          </a:p>
          <a:p>
            <a:pPr marL="342900" indent="-342900">
              <a:buFont typeface="Arial" panose="020B0604020202020204" pitchFamily="34" charset="0"/>
              <a:buChar char="•"/>
            </a:pPr>
            <a:r>
              <a:rPr lang="en-US" sz="2400" dirty="0"/>
              <a:t>Great speedup of training</a:t>
            </a:r>
          </a:p>
          <a:p>
            <a:pPr marL="342900" indent="-342900">
              <a:buFont typeface="Arial" panose="020B0604020202020204" pitchFamily="34" charset="0"/>
              <a:buChar char="•"/>
            </a:pPr>
            <a:r>
              <a:rPr lang="en-US" sz="2400" dirty="0"/>
              <a:t>Similar for Linear Layer</a:t>
            </a:r>
          </a:p>
        </p:txBody>
      </p:sp>
      <p:cxnSp>
        <p:nvCxnSpPr>
          <p:cNvPr id="11" name="Straight Arrow Connector 10">
            <a:extLst>
              <a:ext uri="{FF2B5EF4-FFF2-40B4-BE49-F238E27FC236}">
                <a16:creationId xmlns:a16="http://schemas.microsoft.com/office/drawing/2014/main" id="{4D2E6764-FD1E-4FC0-869E-54709D8A0FEA}"/>
              </a:ext>
            </a:extLst>
          </p:cNvPr>
          <p:cNvCxnSpPr>
            <a:cxnSpLocks/>
          </p:cNvCxnSpPr>
          <p:nvPr/>
        </p:nvCxnSpPr>
        <p:spPr>
          <a:xfrm flipV="1">
            <a:off x="7965831" y="4158870"/>
            <a:ext cx="293077" cy="4651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4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1CA7F893-A046-4137-84C7-BE0C61E3214D}"/>
              </a:ext>
            </a:extLst>
          </p:cNvPr>
          <p:cNvGraphicFramePr>
            <a:graphicFrameLocks noChangeAspect="1"/>
          </p:cNvGraphicFramePr>
          <p:nvPr>
            <p:extLst>
              <p:ext uri="{D42A27DB-BD31-4B8C-83A1-F6EECF244321}">
                <p14:modId xmlns:p14="http://schemas.microsoft.com/office/powerpoint/2010/main" val="449965229"/>
              </p:ext>
            </p:extLst>
          </p:nvPr>
        </p:nvGraphicFramePr>
        <p:xfrm>
          <a:off x="5761794" y="3861021"/>
          <a:ext cx="5624159" cy="2510886"/>
        </p:xfrm>
        <a:graphic>
          <a:graphicData uri="http://schemas.openxmlformats.org/presentationml/2006/ole">
            <mc:AlternateContent xmlns:mc="http://schemas.openxmlformats.org/markup-compatibility/2006">
              <mc:Choice xmlns:v="urn:schemas-microsoft-com:vml" Requires="v">
                <p:oleObj spid="_x0000_s1121" r:id="rId4" imgW="4757760" imgH="2124360" progId="">
                  <p:embed/>
                </p:oleObj>
              </mc:Choice>
              <mc:Fallback>
                <p:oleObj r:id="rId4" imgW="4757760" imgH="2124360" progId="">
                  <p:embed/>
                  <p:pic>
                    <p:nvPicPr>
                      <p:cNvPr id="0" name=""/>
                      <p:cNvPicPr/>
                      <p:nvPr/>
                    </p:nvPicPr>
                    <p:blipFill>
                      <a:blip r:embed="rId5"/>
                      <a:stretch>
                        <a:fillRect/>
                      </a:stretch>
                    </p:blipFill>
                    <p:spPr>
                      <a:xfrm>
                        <a:off x="5761794" y="3861021"/>
                        <a:ext cx="5624159" cy="251088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2CD8C9D-78E4-4A1B-92C7-43663E6B11D2}"/>
              </a:ext>
            </a:extLst>
          </p:cNvPr>
          <p:cNvSpPr>
            <a:spLocks noGrp="1"/>
          </p:cNvSpPr>
          <p:nvPr>
            <p:ph type="title"/>
          </p:nvPr>
        </p:nvSpPr>
        <p:spPr/>
        <p:txBody>
          <a:bodyPr/>
          <a:lstStyle/>
          <a:p>
            <a:r>
              <a:rPr lang="en-US" dirty="0"/>
              <a:t>Previous Work: Screen-space AO</a:t>
            </a:r>
          </a:p>
        </p:txBody>
      </p:sp>
      <p:sp>
        <p:nvSpPr>
          <p:cNvPr id="4" name="Slide Number Placeholder 3">
            <a:extLst>
              <a:ext uri="{FF2B5EF4-FFF2-40B4-BE49-F238E27FC236}">
                <a16:creationId xmlns:a16="http://schemas.microsoft.com/office/drawing/2014/main" id="{E4959E95-2B56-48E9-88D9-C28446F1F9F8}"/>
              </a:ext>
            </a:extLst>
          </p:cNvPr>
          <p:cNvSpPr>
            <a:spLocks noGrp="1"/>
          </p:cNvSpPr>
          <p:nvPr>
            <p:ph type="sldNum" sz="quarter" idx="12"/>
          </p:nvPr>
        </p:nvSpPr>
        <p:spPr>
          <a:xfrm>
            <a:off x="8610600" y="6356350"/>
            <a:ext cx="2743200" cy="365125"/>
          </a:xfrm>
        </p:spPr>
        <p:txBody>
          <a:bodyPr/>
          <a:lstStyle/>
          <a:p>
            <a:fld id="{76DA96AD-B173-4575-AD37-A6B5F0DAFF46}" type="slidenum">
              <a:rPr lang="en-US" smtClean="0"/>
              <a:pPr/>
              <a:t>6</a:t>
            </a:fld>
            <a:endParaRPr lang="en-US" dirty="0"/>
          </a:p>
        </p:txBody>
      </p:sp>
      <p:pic>
        <p:nvPicPr>
          <p:cNvPr id="5" name="Picture 4">
            <a:extLst>
              <a:ext uri="{FF2B5EF4-FFF2-40B4-BE49-F238E27FC236}">
                <a16:creationId xmlns:a16="http://schemas.microsoft.com/office/drawing/2014/main" id="{E6A3915C-42A4-4E48-8218-9CFF6B7B0E61}"/>
              </a:ext>
            </a:extLst>
          </p:cNvPr>
          <p:cNvPicPr>
            <a:picLocks noChangeAspect="1"/>
          </p:cNvPicPr>
          <p:nvPr/>
        </p:nvPicPr>
        <p:blipFill>
          <a:blip r:embed="rId6"/>
          <a:stretch>
            <a:fillRect/>
          </a:stretch>
        </p:blipFill>
        <p:spPr>
          <a:xfrm>
            <a:off x="914400" y="1371600"/>
            <a:ext cx="3094689" cy="1965960"/>
          </a:xfrm>
          <a:prstGeom prst="rect">
            <a:avLst/>
          </a:prstGeom>
        </p:spPr>
      </p:pic>
      <p:sp>
        <p:nvSpPr>
          <p:cNvPr id="6" name="Content Placeholder 2">
            <a:extLst>
              <a:ext uri="{FF2B5EF4-FFF2-40B4-BE49-F238E27FC236}">
                <a16:creationId xmlns:a16="http://schemas.microsoft.com/office/drawing/2014/main" id="{76F694D9-8BFB-400A-9DCA-78BD698B4BA6}"/>
              </a:ext>
            </a:extLst>
          </p:cNvPr>
          <p:cNvSpPr>
            <a:spLocks noGrp="1"/>
          </p:cNvSpPr>
          <p:nvPr>
            <p:ph idx="1"/>
          </p:nvPr>
        </p:nvSpPr>
        <p:spPr>
          <a:xfrm>
            <a:off x="914400" y="4114800"/>
            <a:ext cx="10515600" cy="2075909"/>
          </a:xfrm>
        </p:spPr>
        <p:txBody>
          <a:bodyPr>
            <a:normAutofit/>
          </a:bodyPr>
          <a:lstStyle/>
          <a:p>
            <a:pPr>
              <a:buFont typeface="Wingdings" panose="05000000000000000000" pitchFamily="2" charset="2"/>
              <a:buChar char="ü"/>
            </a:pPr>
            <a:r>
              <a:rPr lang="en-US" dirty="0"/>
              <a:t>Fast, good for dynamic scenes</a:t>
            </a:r>
          </a:p>
          <a:p>
            <a:pPr>
              <a:buFont typeface="Calibri" panose="020F0502020204030204" pitchFamily="34" charset="0"/>
              <a:buChar char="×"/>
            </a:pPr>
            <a:r>
              <a:rPr lang="en-US" dirty="0"/>
              <a:t>No global (long range) interaction</a:t>
            </a:r>
          </a:p>
          <a:p>
            <a:pPr>
              <a:buFont typeface="Calibri" panose="020F0502020204030204" pitchFamily="34" charset="0"/>
              <a:buChar char="×"/>
            </a:pPr>
            <a:r>
              <a:rPr lang="en-US" dirty="0"/>
              <a:t>Artifacts with geometry </a:t>
            </a:r>
            <a:br>
              <a:rPr lang="en-US" dirty="0"/>
            </a:br>
            <a:r>
              <a:rPr lang="en-US" dirty="0"/>
              <a:t>hidden from camera</a:t>
            </a:r>
          </a:p>
        </p:txBody>
      </p:sp>
      <p:sp>
        <p:nvSpPr>
          <p:cNvPr id="7" name="TextBox 6">
            <a:extLst>
              <a:ext uri="{FF2B5EF4-FFF2-40B4-BE49-F238E27FC236}">
                <a16:creationId xmlns:a16="http://schemas.microsoft.com/office/drawing/2014/main" id="{3DAA2D21-D51E-444F-9997-7C4093313413}"/>
              </a:ext>
            </a:extLst>
          </p:cNvPr>
          <p:cNvSpPr txBox="1"/>
          <p:nvPr/>
        </p:nvSpPr>
        <p:spPr>
          <a:xfrm>
            <a:off x="1656106" y="3335775"/>
            <a:ext cx="1611275" cy="369332"/>
          </a:xfrm>
          <a:prstGeom prst="rect">
            <a:avLst/>
          </a:prstGeom>
          <a:noFill/>
        </p:spPr>
        <p:txBody>
          <a:bodyPr wrap="none" rtlCol="0">
            <a:spAutoFit/>
          </a:bodyPr>
          <a:lstStyle/>
          <a:p>
            <a:pPr algn="ctr"/>
            <a:r>
              <a:rPr lang="en-US" dirty="0"/>
              <a:t>[</a:t>
            </a:r>
            <a:r>
              <a:rPr lang="en-US" dirty="0" err="1"/>
              <a:t>Mittring</a:t>
            </a:r>
            <a:r>
              <a:rPr lang="en-US" dirty="0"/>
              <a:t> 2007]</a:t>
            </a:r>
          </a:p>
        </p:txBody>
      </p:sp>
      <p:sp>
        <p:nvSpPr>
          <p:cNvPr id="8" name="TextBox 7">
            <a:extLst>
              <a:ext uri="{FF2B5EF4-FFF2-40B4-BE49-F238E27FC236}">
                <a16:creationId xmlns:a16="http://schemas.microsoft.com/office/drawing/2014/main" id="{FA1C3AA7-DC52-4B6B-A77C-50FD7E6AFB2E}"/>
              </a:ext>
            </a:extLst>
          </p:cNvPr>
          <p:cNvSpPr txBox="1"/>
          <p:nvPr/>
        </p:nvSpPr>
        <p:spPr>
          <a:xfrm>
            <a:off x="9041704" y="3335775"/>
            <a:ext cx="2097434" cy="369332"/>
          </a:xfrm>
          <a:prstGeom prst="rect">
            <a:avLst/>
          </a:prstGeom>
          <a:noFill/>
        </p:spPr>
        <p:txBody>
          <a:bodyPr wrap="none" rtlCol="0">
            <a:spAutoFit/>
          </a:bodyPr>
          <a:lstStyle/>
          <a:p>
            <a:r>
              <a:rPr lang="en-US" dirty="0"/>
              <a:t>[</a:t>
            </a:r>
            <a:r>
              <a:rPr lang="en-US" dirty="0" err="1"/>
              <a:t>Ritschel</a:t>
            </a:r>
            <a:r>
              <a:rPr lang="en-US" dirty="0"/>
              <a:t> et al. 2009]</a:t>
            </a:r>
          </a:p>
        </p:txBody>
      </p:sp>
      <p:pic>
        <p:nvPicPr>
          <p:cNvPr id="9" name="Picture 8">
            <a:extLst>
              <a:ext uri="{FF2B5EF4-FFF2-40B4-BE49-F238E27FC236}">
                <a16:creationId xmlns:a16="http://schemas.microsoft.com/office/drawing/2014/main" id="{7C094CC3-AAFD-44EB-AE40-A86ECB93B72C}"/>
              </a:ext>
            </a:extLst>
          </p:cNvPr>
          <p:cNvPicPr>
            <a:picLocks noChangeAspect="1"/>
          </p:cNvPicPr>
          <p:nvPr/>
        </p:nvPicPr>
        <p:blipFill rotWithShape="1">
          <a:blip r:embed="rId7"/>
          <a:srcRect l="39874"/>
          <a:stretch/>
        </p:blipFill>
        <p:spPr>
          <a:xfrm>
            <a:off x="8801371" y="1371600"/>
            <a:ext cx="2578100" cy="1965960"/>
          </a:xfrm>
          <a:prstGeom prst="rect">
            <a:avLst/>
          </a:prstGeom>
        </p:spPr>
      </p:pic>
      <p:pic>
        <p:nvPicPr>
          <p:cNvPr id="10" name="Picture 9">
            <a:extLst>
              <a:ext uri="{FF2B5EF4-FFF2-40B4-BE49-F238E27FC236}">
                <a16:creationId xmlns:a16="http://schemas.microsoft.com/office/drawing/2014/main" id="{E1C21834-7C47-4609-A253-A2E40CCDFFBE}"/>
              </a:ext>
            </a:extLst>
          </p:cNvPr>
          <p:cNvPicPr>
            <a:picLocks noChangeAspect="1"/>
          </p:cNvPicPr>
          <p:nvPr/>
        </p:nvPicPr>
        <p:blipFill rotWithShape="1">
          <a:blip r:embed="rId8"/>
          <a:srcRect t="2036"/>
          <a:stretch/>
        </p:blipFill>
        <p:spPr>
          <a:xfrm>
            <a:off x="4236586" y="1371600"/>
            <a:ext cx="4337288" cy="1965960"/>
          </a:xfrm>
          <a:prstGeom prst="rect">
            <a:avLst/>
          </a:prstGeom>
        </p:spPr>
      </p:pic>
      <p:sp>
        <p:nvSpPr>
          <p:cNvPr id="11" name="TextBox 10">
            <a:extLst>
              <a:ext uri="{FF2B5EF4-FFF2-40B4-BE49-F238E27FC236}">
                <a16:creationId xmlns:a16="http://schemas.microsoft.com/office/drawing/2014/main" id="{BFDA2788-D239-4566-8D50-3D61A06B48FB}"/>
              </a:ext>
            </a:extLst>
          </p:cNvPr>
          <p:cNvSpPr txBox="1"/>
          <p:nvPr/>
        </p:nvSpPr>
        <p:spPr>
          <a:xfrm>
            <a:off x="5442049" y="3327332"/>
            <a:ext cx="1926361" cy="369332"/>
          </a:xfrm>
          <a:prstGeom prst="rect">
            <a:avLst/>
          </a:prstGeom>
          <a:noFill/>
        </p:spPr>
        <p:txBody>
          <a:bodyPr wrap="none" rtlCol="0">
            <a:spAutoFit/>
          </a:bodyPr>
          <a:lstStyle/>
          <a:p>
            <a:r>
              <a:rPr lang="en-US" dirty="0"/>
              <a:t>[</a:t>
            </a:r>
            <a:r>
              <a:rPr lang="en-US" dirty="0" err="1"/>
              <a:t>Bavoil</a:t>
            </a:r>
            <a:r>
              <a:rPr lang="en-US" dirty="0"/>
              <a:t> et al. 2008]</a:t>
            </a:r>
          </a:p>
        </p:txBody>
      </p:sp>
    </p:spTree>
    <p:extLst>
      <p:ext uri="{BB962C8B-B14F-4D97-AF65-F5344CB8AC3E}">
        <p14:creationId xmlns:p14="http://schemas.microsoft.com/office/powerpoint/2010/main" val="2187792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8C9D-78E4-4A1B-92C7-43663E6B11D2}"/>
              </a:ext>
            </a:extLst>
          </p:cNvPr>
          <p:cNvSpPr>
            <a:spLocks noGrp="1"/>
          </p:cNvSpPr>
          <p:nvPr>
            <p:ph type="title"/>
          </p:nvPr>
        </p:nvSpPr>
        <p:spPr/>
        <p:txBody>
          <a:bodyPr/>
          <a:lstStyle/>
          <a:p>
            <a:r>
              <a:rPr lang="en-US" dirty="0"/>
              <a:t>Previous Work: Object-space AO</a:t>
            </a:r>
          </a:p>
        </p:txBody>
      </p:sp>
      <p:sp>
        <p:nvSpPr>
          <p:cNvPr id="4" name="Slide Number Placeholder 3">
            <a:extLst>
              <a:ext uri="{FF2B5EF4-FFF2-40B4-BE49-F238E27FC236}">
                <a16:creationId xmlns:a16="http://schemas.microsoft.com/office/drawing/2014/main" id="{E4959E95-2B56-48E9-88D9-C28446F1F9F8}"/>
              </a:ext>
            </a:extLst>
          </p:cNvPr>
          <p:cNvSpPr>
            <a:spLocks noGrp="1"/>
          </p:cNvSpPr>
          <p:nvPr>
            <p:ph type="sldNum" sz="quarter" idx="12"/>
          </p:nvPr>
        </p:nvSpPr>
        <p:spPr/>
        <p:txBody>
          <a:bodyPr/>
          <a:lstStyle/>
          <a:p>
            <a:fld id="{76DA96AD-B173-4575-AD37-A6B5F0DAFF46}" type="slidenum">
              <a:rPr lang="en-US" smtClean="0"/>
              <a:pPr/>
              <a:t>7</a:t>
            </a:fld>
            <a:endParaRPr lang="en-US" dirty="0"/>
          </a:p>
        </p:txBody>
      </p:sp>
      <p:sp>
        <p:nvSpPr>
          <p:cNvPr id="11" name="Content Placeholder 2">
            <a:extLst>
              <a:ext uri="{FF2B5EF4-FFF2-40B4-BE49-F238E27FC236}">
                <a16:creationId xmlns:a16="http://schemas.microsoft.com/office/drawing/2014/main" id="{FE279DB9-9EAF-4878-85F9-E26716CAA186}"/>
              </a:ext>
            </a:extLst>
          </p:cNvPr>
          <p:cNvSpPr txBox="1">
            <a:spLocks/>
          </p:cNvSpPr>
          <p:nvPr/>
        </p:nvSpPr>
        <p:spPr>
          <a:xfrm>
            <a:off x="914400" y="4114800"/>
            <a:ext cx="10515600" cy="2075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Data driven approach: train regression model from ray-traced AO</a:t>
            </a:r>
          </a:p>
          <a:p>
            <a:pPr>
              <a:buFont typeface="Wingdings" panose="05000000000000000000" pitchFamily="2" charset="2"/>
              <a:buChar char="ü"/>
            </a:pPr>
            <a:r>
              <a:rPr lang="en-US" dirty="0"/>
              <a:t>For animated character (but not general dynamic scenes)</a:t>
            </a:r>
          </a:p>
          <a:p>
            <a:pPr>
              <a:buFont typeface="Calibri" panose="020F0502020204030204" pitchFamily="34" charset="0"/>
              <a:buChar char="×"/>
            </a:pPr>
            <a:r>
              <a:rPr lang="en-US" dirty="0"/>
              <a:t>Not good in generalization, mostly animation compression</a:t>
            </a:r>
          </a:p>
          <a:p>
            <a:pPr marL="0" indent="0" algn="r">
              <a:buNone/>
            </a:pPr>
            <a:r>
              <a:rPr lang="en-US" i="1" dirty="0"/>
              <a:t>(more details will be presented later in our comparisons)</a:t>
            </a:r>
          </a:p>
        </p:txBody>
      </p:sp>
      <p:pic>
        <p:nvPicPr>
          <p:cNvPr id="15" name="Picture 14">
            <a:extLst>
              <a:ext uri="{FF2B5EF4-FFF2-40B4-BE49-F238E27FC236}">
                <a16:creationId xmlns:a16="http://schemas.microsoft.com/office/drawing/2014/main" id="{03E8A3A9-FA9F-4534-855E-46B823804BC4}"/>
              </a:ext>
            </a:extLst>
          </p:cNvPr>
          <p:cNvPicPr>
            <a:picLocks noChangeAspect="1"/>
          </p:cNvPicPr>
          <p:nvPr/>
        </p:nvPicPr>
        <p:blipFill>
          <a:blip r:embed="rId3"/>
          <a:stretch>
            <a:fillRect/>
          </a:stretch>
        </p:blipFill>
        <p:spPr>
          <a:xfrm>
            <a:off x="6447512" y="1159042"/>
            <a:ext cx="4559263" cy="2391076"/>
          </a:xfrm>
          <a:prstGeom prst="rect">
            <a:avLst/>
          </a:prstGeom>
        </p:spPr>
      </p:pic>
      <p:sp>
        <p:nvSpPr>
          <p:cNvPr id="13" name="TextBox 12">
            <a:extLst>
              <a:ext uri="{FF2B5EF4-FFF2-40B4-BE49-F238E27FC236}">
                <a16:creationId xmlns:a16="http://schemas.microsoft.com/office/drawing/2014/main" id="{B80E8F99-8E08-4451-B791-E1A12397CD8D}"/>
              </a:ext>
            </a:extLst>
          </p:cNvPr>
          <p:cNvSpPr txBox="1"/>
          <p:nvPr/>
        </p:nvSpPr>
        <p:spPr>
          <a:xfrm>
            <a:off x="2251070" y="3577113"/>
            <a:ext cx="2660665" cy="369332"/>
          </a:xfrm>
          <a:prstGeom prst="rect">
            <a:avLst/>
          </a:prstGeom>
          <a:noFill/>
        </p:spPr>
        <p:txBody>
          <a:bodyPr wrap="none" rtlCol="0">
            <a:spAutoFit/>
          </a:bodyPr>
          <a:lstStyle/>
          <a:p>
            <a:r>
              <a:rPr lang="en-US" dirty="0"/>
              <a:t>[</a:t>
            </a:r>
            <a:r>
              <a:rPr lang="en-US" dirty="0" err="1"/>
              <a:t>Kontkanen</a:t>
            </a:r>
            <a:r>
              <a:rPr lang="en-US" dirty="0"/>
              <a:t> and </a:t>
            </a:r>
            <a:r>
              <a:rPr lang="en-US" dirty="0" err="1"/>
              <a:t>Aila</a:t>
            </a:r>
            <a:r>
              <a:rPr lang="en-US" dirty="0"/>
              <a:t> 2006]</a:t>
            </a:r>
          </a:p>
        </p:txBody>
      </p:sp>
      <p:pic>
        <p:nvPicPr>
          <p:cNvPr id="16" name="Picture 15">
            <a:extLst>
              <a:ext uri="{FF2B5EF4-FFF2-40B4-BE49-F238E27FC236}">
                <a16:creationId xmlns:a16="http://schemas.microsoft.com/office/drawing/2014/main" id="{CCE7C173-FCFB-4412-B577-C5B4A1AA3943}"/>
              </a:ext>
            </a:extLst>
          </p:cNvPr>
          <p:cNvPicPr>
            <a:picLocks noChangeAspect="1"/>
          </p:cNvPicPr>
          <p:nvPr/>
        </p:nvPicPr>
        <p:blipFill>
          <a:blip r:embed="rId4"/>
          <a:stretch>
            <a:fillRect/>
          </a:stretch>
        </p:blipFill>
        <p:spPr>
          <a:xfrm>
            <a:off x="1636295" y="1285759"/>
            <a:ext cx="1202235" cy="2304163"/>
          </a:xfrm>
          <a:prstGeom prst="rect">
            <a:avLst/>
          </a:prstGeom>
        </p:spPr>
      </p:pic>
      <p:pic>
        <p:nvPicPr>
          <p:cNvPr id="17" name="Picture 16">
            <a:extLst>
              <a:ext uri="{FF2B5EF4-FFF2-40B4-BE49-F238E27FC236}">
                <a16:creationId xmlns:a16="http://schemas.microsoft.com/office/drawing/2014/main" id="{7AF585D5-EF07-4FD3-9607-4B63CC828DD8}"/>
              </a:ext>
            </a:extLst>
          </p:cNvPr>
          <p:cNvPicPr>
            <a:picLocks noChangeAspect="1"/>
          </p:cNvPicPr>
          <p:nvPr/>
        </p:nvPicPr>
        <p:blipFill>
          <a:blip r:embed="rId5"/>
          <a:stretch>
            <a:fillRect/>
          </a:stretch>
        </p:blipFill>
        <p:spPr>
          <a:xfrm>
            <a:off x="2701890" y="1285759"/>
            <a:ext cx="1469399" cy="2304163"/>
          </a:xfrm>
          <a:prstGeom prst="rect">
            <a:avLst/>
          </a:prstGeom>
        </p:spPr>
      </p:pic>
      <p:pic>
        <p:nvPicPr>
          <p:cNvPr id="18" name="Picture 17">
            <a:extLst>
              <a:ext uri="{FF2B5EF4-FFF2-40B4-BE49-F238E27FC236}">
                <a16:creationId xmlns:a16="http://schemas.microsoft.com/office/drawing/2014/main" id="{687F3DEE-747F-42CC-8EAD-F8AB0E6B7F18}"/>
              </a:ext>
            </a:extLst>
          </p:cNvPr>
          <p:cNvPicPr>
            <a:picLocks noChangeAspect="1"/>
          </p:cNvPicPr>
          <p:nvPr/>
        </p:nvPicPr>
        <p:blipFill>
          <a:blip r:embed="rId6"/>
          <a:stretch>
            <a:fillRect/>
          </a:stretch>
        </p:blipFill>
        <p:spPr>
          <a:xfrm>
            <a:off x="4049752" y="1285760"/>
            <a:ext cx="1366505" cy="2304162"/>
          </a:xfrm>
          <a:prstGeom prst="rect">
            <a:avLst/>
          </a:prstGeom>
        </p:spPr>
      </p:pic>
      <p:sp>
        <p:nvSpPr>
          <p:cNvPr id="20" name="Rectangle 19">
            <a:extLst>
              <a:ext uri="{FF2B5EF4-FFF2-40B4-BE49-F238E27FC236}">
                <a16:creationId xmlns:a16="http://schemas.microsoft.com/office/drawing/2014/main" id="{F24299F2-6B27-4EA9-A9CB-342EBB32B195}"/>
              </a:ext>
            </a:extLst>
          </p:cNvPr>
          <p:cNvSpPr/>
          <p:nvPr/>
        </p:nvSpPr>
        <p:spPr>
          <a:xfrm>
            <a:off x="7280266" y="3579827"/>
            <a:ext cx="2320700" cy="369332"/>
          </a:xfrm>
          <a:prstGeom prst="rect">
            <a:avLst/>
          </a:prstGeom>
        </p:spPr>
        <p:txBody>
          <a:bodyPr wrap="none">
            <a:spAutoFit/>
          </a:bodyPr>
          <a:lstStyle/>
          <a:p>
            <a:r>
              <a:rPr lang="en-US" dirty="0"/>
              <a:t>[</a:t>
            </a:r>
            <a:r>
              <a:rPr lang="nb-NO" dirty="0"/>
              <a:t>Kirk and Arikan 2007</a:t>
            </a:r>
            <a:r>
              <a:rPr lang="en-US" dirty="0"/>
              <a:t>]</a:t>
            </a:r>
          </a:p>
        </p:txBody>
      </p:sp>
    </p:spTree>
    <p:extLst>
      <p:ext uri="{BB962C8B-B14F-4D97-AF65-F5344CB8AC3E}">
        <p14:creationId xmlns:p14="http://schemas.microsoft.com/office/powerpoint/2010/main" val="154896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EDA-9F9E-4515-B1BA-1C76C20F47FA}"/>
              </a:ext>
            </a:extLst>
          </p:cNvPr>
          <p:cNvSpPr>
            <a:spLocks noGrp="1"/>
          </p:cNvSpPr>
          <p:nvPr>
            <p:ph type="title"/>
          </p:nvPr>
        </p:nvSpPr>
        <p:spPr/>
        <p:txBody>
          <a:bodyPr/>
          <a:lstStyle/>
          <a:p>
            <a:r>
              <a:rPr lang="en-US" dirty="0"/>
              <a:t>Our Proposed Method</a:t>
            </a:r>
          </a:p>
        </p:txBody>
      </p:sp>
      <p:sp>
        <p:nvSpPr>
          <p:cNvPr id="3" name="Content Placeholder 2">
            <a:extLst>
              <a:ext uri="{FF2B5EF4-FFF2-40B4-BE49-F238E27FC236}">
                <a16:creationId xmlns:a16="http://schemas.microsoft.com/office/drawing/2014/main" id="{272FDEC7-F0A0-4CD0-9DCB-9E0BDB909C2A}"/>
              </a:ext>
            </a:extLst>
          </p:cNvPr>
          <p:cNvSpPr>
            <a:spLocks noGrp="1"/>
          </p:cNvSpPr>
          <p:nvPr>
            <p:ph idx="1"/>
          </p:nvPr>
        </p:nvSpPr>
        <p:spPr/>
        <p:txBody>
          <a:bodyPr/>
          <a:lstStyle/>
          <a:p>
            <a:pPr marL="342900" indent="-342900"/>
            <a:r>
              <a:rPr lang="en-US" dirty="0"/>
              <a:t>Data driven approach: fully automatic model training</a:t>
            </a:r>
          </a:p>
          <a:p>
            <a:pPr marL="342900" indent="-342900"/>
            <a:r>
              <a:rPr lang="en-US" dirty="0"/>
              <a:t>Bi-level object space: high quality, global effects</a:t>
            </a:r>
          </a:p>
          <a:p>
            <a:pPr marL="342900" indent="-342900"/>
            <a:r>
              <a:rPr lang="en-US" dirty="0"/>
              <a:t>Skinning-like model: fast, simple, GPU friendly, good generalization</a:t>
            </a:r>
          </a:p>
          <a:p>
            <a:pPr marL="342900" indent="-342900"/>
            <a:r>
              <a:rPr lang="en-US" dirty="0"/>
              <a:t>Interpretability: adding character-character interaction, ground-character interaction after model trained</a:t>
            </a:r>
          </a:p>
          <a:p>
            <a:endParaRPr lang="en-US" dirty="0"/>
          </a:p>
        </p:txBody>
      </p:sp>
      <p:sp>
        <p:nvSpPr>
          <p:cNvPr id="4" name="Slide Number Placeholder 3">
            <a:extLst>
              <a:ext uri="{FF2B5EF4-FFF2-40B4-BE49-F238E27FC236}">
                <a16:creationId xmlns:a16="http://schemas.microsoft.com/office/drawing/2014/main" id="{610A909D-6336-47BA-851C-AD96CF290C2F}"/>
              </a:ext>
            </a:extLst>
          </p:cNvPr>
          <p:cNvSpPr>
            <a:spLocks noGrp="1"/>
          </p:cNvSpPr>
          <p:nvPr>
            <p:ph type="sldNum" sz="quarter" idx="12"/>
          </p:nvPr>
        </p:nvSpPr>
        <p:spPr/>
        <p:txBody>
          <a:bodyPr/>
          <a:lstStyle/>
          <a:p>
            <a:fld id="{76DA96AD-B173-4575-AD37-A6B5F0DAFF46}" type="slidenum">
              <a:rPr lang="en-US" smtClean="0"/>
              <a:pPr/>
              <a:t>8</a:t>
            </a:fld>
            <a:endParaRPr lang="en-US" dirty="0"/>
          </a:p>
        </p:txBody>
      </p:sp>
      <p:sp>
        <p:nvSpPr>
          <p:cNvPr id="5" name="TextBox 4">
            <a:extLst>
              <a:ext uri="{FF2B5EF4-FFF2-40B4-BE49-F238E27FC236}">
                <a16:creationId xmlns:a16="http://schemas.microsoft.com/office/drawing/2014/main" id="{E36A1E65-326B-467E-B8E6-9775A193F96F}"/>
              </a:ext>
            </a:extLst>
          </p:cNvPr>
          <p:cNvSpPr txBox="1"/>
          <p:nvPr/>
        </p:nvSpPr>
        <p:spPr>
          <a:xfrm>
            <a:off x="1736334" y="4835496"/>
            <a:ext cx="3558218" cy="954107"/>
          </a:xfrm>
          <a:prstGeom prst="rect">
            <a:avLst/>
          </a:prstGeom>
          <a:noFill/>
        </p:spPr>
        <p:txBody>
          <a:bodyPr wrap="none" rtlCol="0">
            <a:spAutoFit/>
          </a:bodyPr>
          <a:lstStyle/>
          <a:p>
            <a:pPr algn="ctr"/>
            <a:r>
              <a:rPr lang="en-US" sz="2800" dirty="0"/>
              <a:t>Skeleton animation</a:t>
            </a:r>
            <a:br>
              <a:rPr lang="en-US" sz="2800" dirty="0"/>
            </a:br>
            <a:r>
              <a:rPr lang="en-US" sz="2800" dirty="0"/>
              <a:t>(bone transformations)</a:t>
            </a:r>
          </a:p>
        </p:txBody>
      </p:sp>
      <p:sp>
        <p:nvSpPr>
          <p:cNvPr id="6" name="TextBox 5">
            <a:extLst>
              <a:ext uri="{FF2B5EF4-FFF2-40B4-BE49-F238E27FC236}">
                <a16:creationId xmlns:a16="http://schemas.microsoft.com/office/drawing/2014/main" id="{98746618-2BC8-4E79-A79A-92953E1AFFBB}"/>
              </a:ext>
            </a:extLst>
          </p:cNvPr>
          <p:cNvSpPr txBox="1"/>
          <p:nvPr/>
        </p:nvSpPr>
        <p:spPr>
          <a:xfrm>
            <a:off x="6897448" y="5050941"/>
            <a:ext cx="2206053" cy="523220"/>
          </a:xfrm>
          <a:prstGeom prst="rect">
            <a:avLst/>
          </a:prstGeom>
          <a:noFill/>
        </p:spPr>
        <p:txBody>
          <a:bodyPr wrap="none" rtlCol="0">
            <a:spAutoFit/>
          </a:bodyPr>
          <a:lstStyle/>
          <a:p>
            <a:pPr algn="ctr"/>
            <a:r>
              <a:rPr lang="en-US" sz="2800" dirty="0"/>
              <a:t>Per-vertex AO</a:t>
            </a:r>
          </a:p>
        </p:txBody>
      </p:sp>
      <p:sp>
        <p:nvSpPr>
          <p:cNvPr id="7" name="Arrow: Right 6">
            <a:extLst>
              <a:ext uri="{FF2B5EF4-FFF2-40B4-BE49-F238E27FC236}">
                <a16:creationId xmlns:a16="http://schemas.microsoft.com/office/drawing/2014/main" id="{965855F6-1055-4F94-A7E5-A72A63A4B877}"/>
              </a:ext>
            </a:extLst>
          </p:cNvPr>
          <p:cNvSpPr/>
          <p:nvPr/>
        </p:nvSpPr>
        <p:spPr>
          <a:xfrm>
            <a:off x="5668297" y="5117133"/>
            <a:ext cx="855406" cy="390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562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10AC-FF1A-4AA4-9EBC-8433445DF8C0}"/>
              </a:ext>
            </a:extLst>
          </p:cNvPr>
          <p:cNvSpPr>
            <a:spLocks noGrp="1"/>
          </p:cNvSpPr>
          <p:nvPr>
            <p:ph type="title"/>
          </p:nvPr>
        </p:nvSpPr>
        <p:spPr/>
        <p:txBody>
          <a:bodyPr/>
          <a:lstStyle/>
          <a:p>
            <a:r>
              <a:rPr lang="en-US" dirty="0"/>
              <a:t>Training Data</a:t>
            </a:r>
          </a:p>
        </p:txBody>
      </p:sp>
      <p:sp>
        <p:nvSpPr>
          <p:cNvPr id="4" name="Slide Number Placeholder 3">
            <a:extLst>
              <a:ext uri="{FF2B5EF4-FFF2-40B4-BE49-F238E27FC236}">
                <a16:creationId xmlns:a16="http://schemas.microsoft.com/office/drawing/2014/main" id="{15CF6604-9879-492F-B257-6CA0A06C88F0}"/>
              </a:ext>
            </a:extLst>
          </p:cNvPr>
          <p:cNvSpPr>
            <a:spLocks noGrp="1"/>
          </p:cNvSpPr>
          <p:nvPr>
            <p:ph type="sldNum" sz="quarter" idx="12"/>
          </p:nvPr>
        </p:nvSpPr>
        <p:spPr/>
        <p:txBody>
          <a:bodyPr/>
          <a:lstStyle/>
          <a:p>
            <a:fld id="{76DA96AD-B173-4575-AD37-A6B5F0DAFF46}" type="slidenum">
              <a:rPr lang="en-US" smtClean="0"/>
              <a:pPr/>
              <a:t>9</a:t>
            </a:fld>
            <a:endParaRPr lang="en-US" dirty="0"/>
          </a:p>
        </p:txBody>
      </p:sp>
      <p:pic>
        <p:nvPicPr>
          <p:cNvPr id="5" name="1-TrainingData">
            <a:hlinkClick r:id="" action="ppaction://media"/>
            <a:extLst>
              <a:ext uri="{FF2B5EF4-FFF2-40B4-BE49-F238E27FC236}">
                <a16:creationId xmlns:a16="http://schemas.microsoft.com/office/drawing/2014/main" id="{CB5AB4FC-427B-46C0-9D1D-82F4D5965F84}"/>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5"/>
          <a:srcRect t="22693" b="22820"/>
          <a:stretch/>
        </p:blipFill>
        <p:spPr>
          <a:xfrm>
            <a:off x="0" y="1281907"/>
            <a:ext cx="12192000" cy="3736731"/>
          </a:xfrm>
          <a:prstGeom prst="rect">
            <a:avLst/>
          </a:prstGeom>
        </p:spPr>
      </p:pic>
      <p:sp>
        <p:nvSpPr>
          <p:cNvPr id="7" name="Content Placeholder 2">
            <a:extLst>
              <a:ext uri="{FF2B5EF4-FFF2-40B4-BE49-F238E27FC236}">
                <a16:creationId xmlns:a16="http://schemas.microsoft.com/office/drawing/2014/main" id="{861AF49E-AF10-45B5-AC0D-FD9CBA083DBE}"/>
              </a:ext>
            </a:extLst>
          </p:cNvPr>
          <p:cNvSpPr txBox="1">
            <a:spLocks/>
          </p:cNvSpPr>
          <p:nvPr/>
        </p:nvSpPr>
        <p:spPr>
          <a:xfrm>
            <a:off x="838200" y="5187462"/>
            <a:ext cx="10515600" cy="116888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Generate training data for each character model:</a:t>
            </a:r>
          </a:p>
          <a:p>
            <a:pPr lvl="1"/>
            <a:r>
              <a:rPr lang="en-US" dirty="0"/>
              <a:t>Compute ground truth, per-vertex AO with ray tracing (Nvidia </a:t>
            </a:r>
            <a:r>
              <a:rPr lang="en-US" dirty="0" err="1"/>
              <a:t>OptiX</a:t>
            </a:r>
            <a:r>
              <a:rPr lang="en-US" dirty="0"/>
              <a:t>)</a:t>
            </a:r>
          </a:p>
          <a:p>
            <a:pPr lvl="1"/>
            <a:r>
              <a:rPr lang="en-US" dirty="0"/>
              <a:t>Sample joint rotations (automatically): {Rx, Ry, </a:t>
            </a:r>
            <a:r>
              <a:rPr lang="en-US" dirty="0" err="1"/>
              <a:t>Rz</a:t>
            </a:r>
            <a:r>
              <a:rPr lang="en-US" dirty="0"/>
              <a:t>}^3</a:t>
            </a:r>
          </a:p>
          <a:p>
            <a:pPr lvl="1"/>
            <a:r>
              <a:rPr lang="en-US" dirty="0"/>
              <a:t>Allow user-defined (artist-made) poses</a:t>
            </a:r>
          </a:p>
        </p:txBody>
      </p:sp>
    </p:spTree>
    <p:extLst>
      <p:ext uri="{BB962C8B-B14F-4D97-AF65-F5344CB8AC3E}">
        <p14:creationId xmlns:p14="http://schemas.microsoft.com/office/powerpoint/2010/main" val="106832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14892</TotalTime>
  <Words>4376</Words>
  <Application>Microsoft Office PowerPoint</Application>
  <PresentationFormat>Widescreen</PresentationFormat>
  <Paragraphs>495</Paragraphs>
  <Slides>57</Slides>
  <Notes>56</Notes>
  <HiddenSlides>10</HiddenSlides>
  <MMClips>15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57</vt:i4>
      </vt:variant>
    </vt:vector>
  </HeadingPairs>
  <TitlesOfParts>
    <vt:vector size="65" baseType="lpstr">
      <vt:lpstr>Arial</vt:lpstr>
      <vt:lpstr>Calibri</vt:lpstr>
      <vt:lpstr>Calibri Light</vt:lpstr>
      <vt:lpstr>Courier New</vt:lpstr>
      <vt:lpstr>Nunito</vt:lpstr>
      <vt:lpstr>Times New Roman</vt:lpstr>
      <vt:lpstr>Wingdings</vt:lpstr>
      <vt:lpstr>Office Theme</vt:lpstr>
      <vt:lpstr>High-Quality Object-Space Dynamic Ambient Occlusion for Characters using Bi-level Regression</vt:lpstr>
      <vt:lpstr>Ambient Occlusion (AO)</vt:lpstr>
      <vt:lpstr>Ambient Occlusion (AO)</vt:lpstr>
      <vt:lpstr>Ambient Occlusion (AO)</vt:lpstr>
      <vt:lpstr>Previous Work: Baked AO</vt:lpstr>
      <vt:lpstr>Previous Work: Screen-space AO</vt:lpstr>
      <vt:lpstr>Previous Work: Object-space AO</vt:lpstr>
      <vt:lpstr>Our Proposed Method</vt:lpstr>
      <vt:lpstr>Training Data</vt:lpstr>
      <vt:lpstr>Model</vt:lpstr>
      <vt:lpstr>Model: with Animation</vt:lpstr>
      <vt:lpstr>Model: Computing Diagram</vt:lpstr>
      <vt:lpstr>Model: Computing Diagram</vt:lpstr>
      <vt:lpstr>Model: Computing Diagram</vt:lpstr>
      <vt:lpstr>Model: Computing Diagram</vt:lpstr>
      <vt:lpstr>Model: Computing Diagram</vt:lpstr>
      <vt:lpstr>Model: Computing Diagram</vt:lpstr>
      <vt:lpstr>Model: Computing Diagram</vt:lpstr>
      <vt:lpstr>Model: Computing Diagram</vt:lpstr>
      <vt:lpstr>Model: Handling Double Shadowing</vt:lpstr>
      <vt:lpstr>Double Shadowing                            Ours</vt:lpstr>
      <vt:lpstr>Model (Computing Diagram)</vt:lpstr>
      <vt:lpstr>Model (Computing Diagram)</vt:lpstr>
      <vt:lpstr>Model Fitting</vt:lpstr>
      <vt:lpstr>Model Fitting</vt:lpstr>
      <vt:lpstr>Model Fitting</vt:lpstr>
      <vt:lpstr>Non-Linear Layer Fitting</vt:lpstr>
      <vt:lpstr>PowerPoint Presentation</vt:lpstr>
      <vt:lpstr>Non-Linear Layer Fitting</vt:lpstr>
      <vt:lpstr>Non-Linear Layer Fitting</vt:lpstr>
      <vt:lpstr>Linear Layer Fitting</vt:lpstr>
      <vt:lpstr>Linear Layer Fitting</vt:lpstr>
      <vt:lpstr>Model Fitting</vt:lpstr>
      <vt:lpstr>Results and Comparisons</vt:lpstr>
      <vt:lpstr>Comparisons: Fitting (training and testing on the same data)</vt:lpstr>
      <vt:lpstr>Comparisons: Fitting (training and testing on the same data)</vt:lpstr>
      <vt:lpstr>Comparisons: Generalization (testing on different data)</vt:lpstr>
      <vt:lpstr>Comparisons: Generalization (testing on different data)</vt:lpstr>
      <vt:lpstr>Interpretability: Adding Ground AO</vt:lpstr>
      <vt:lpstr>Adding Character-character Interaction</vt:lpstr>
      <vt:lpstr>Implementation in Halcyon</vt:lpstr>
      <vt:lpstr>Conclusion</vt:lpstr>
      <vt:lpstr>PowerPoint Presentation</vt:lpstr>
      <vt:lpstr>The End</vt:lpstr>
      <vt:lpstr>PowerPoint Presentation</vt:lpstr>
      <vt:lpstr>No Character-character Interaction (proxy spheres of each character only cast shadows  to key points of the same character) </vt:lpstr>
      <vt:lpstr>Interaction with Double Shadowing (adding shadows from proxy spheres of character 1  to key points of character 2 and vice versa) </vt:lpstr>
      <vt:lpstr>Our Interaction with Reduced Double Shadowing (using sparse γ-norm) </vt:lpstr>
      <vt:lpstr>Double Shadowing                            Ours</vt:lpstr>
      <vt:lpstr>Data and Training</vt:lpstr>
      <vt:lpstr>PowerPoint Presentation</vt:lpstr>
      <vt:lpstr>PowerPoint Presentation</vt:lpstr>
      <vt:lpstr>BFGS v.s. Conjugate Gradient </vt:lpstr>
      <vt:lpstr>Model Fitting</vt:lpstr>
      <vt:lpstr>Model Fitting</vt:lpstr>
      <vt:lpstr>Model Fitting</vt:lpstr>
      <vt:lpstr>Model Fitting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High-Quality Object-Space Dynamic Ambient Occlusion for Characters using Bi-level Regression</dc:title>
  <dc:creator>Le, Binh</dc:creator>
  <cp:lastModifiedBy>Colin Barré-Brisebois</cp:lastModifiedBy>
  <cp:revision>159</cp:revision>
  <cp:lastPrinted>2019-05-16T15:25:02Z</cp:lastPrinted>
  <dcterms:created xsi:type="dcterms:W3CDTF">2019-04-08T17:39:51Z</dcterms:created>
  <dcterms:modified xsi:type="dcterms:W3CDTF">2019-08-03T17:27:16Z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