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9"/>
  </p:notesMasterIdLst>
  <p:sldIdLst>
    <p:sldId id="388" r:id="rId2"/>
    <p:sldId id="335" r:id="rId3"/>
    <p:sldId id="411" r:id="rId4"/>
    <p:sldId id="412" r:id="rId5"/>
    <p:sldId id="461" r:id="rId6"/>
    <p:sldId id="463" r:id="rId7"/>
    <p:sldId id="528" r:id="rId8"/>
    <p:sldId id="464" r:id="rId9"/>
    <p:sldId id="488" r:id="rId10"/>
    <p:sldId id="489" r:id="rId11"/>
    <p:sldId id="450" r:id="rId12"/>
    <p:sldId id="339" r:id="rId13"/>
    <p:sldId id="449" r:id="rId14"/>
    <p:sldId id="452" r:id="rId15"/>
    <p:sldId id="399" r:id="rId16"/>
    <p:sldId id="468" r:id="rId17"/>
    <p:sldId id="469" r:id="rId18"/>
    <p:sldId id="470" r:id="rId19"/>
    <p:sldId id="529" r:id="rId20"/>
    <p:sldId id="530" r:id="rId21"/>
    <p:sldId id="471" r:id="rId22"/>
    <p:sldId id="472" r:id="rId23"/>
    <p:sldId id="496" r:id="rId24"/>
    <p:sldId id="495" r:id="rId25"/>
    <p:sldId id="364" r:id="rId26"/>
    <p:sldId id="497" r:id="rId27"/>
    <p:sldId id="417" r:id="rId28"/>
    <p:sldId id="418" r:id="rId29"/>
    <p:sldId id="478" r:id="rId30"/>
    <p:sldId id="479" r:id="rId31"/>
    <p:sldId id="490" r:id="rId32"/>
    <p:sldId id="491" r:id="rId33"/>
    <p:sldId id="481" r:id="rId34"/>
    <p:sldId id="483" r:id="rId35"/>
    <p:sldId id="480" r:id="rId36"/>
    <p:sldId id="536" r:id="rId37"/>
    <p:sldId id="357" r:id="rId38"/>
    <p:sldId id="533" r:id="rId39"/>
    <p:sldId id="510" r:id="rId40"/>
    <p:sldId id="511" r:id="rId41"/>
    <p:sldId id="513" r:id="rId42"/>
    <p:sldId id="512" r:id="rId43"/>
    <p:sldId id="514" r:id="rId44"/>
    <p:sldId id="485" r:id="rId45"/>
    <p:sldId id="502" r:id="rId46"/>
    <p:sldId id="498" r:id="rId47"/>
    <p:sldId id="499" r:id="rId48"/>
    <p:sldId id="515" r:id="rId49"/>
    <p:sldId id="521" r:id="rId50"/>
    <p:sldId id="535" r:id="rId51"/>
    <p:sldId id="522" r:id="rId52"/>
    <p:sldId id="519" r:id="rId53"/>
    <p:sldId id="523" r:id="rId54"/>
    <p:sldId id="389" r:id="rId55"/>
    <p:sldId id="517" r:id="rId56"/>
    <p:sldId id="531" r:id="rId57"/>
    <p:sldId id="532" r:id="rId58"/>
    <p:sldId id="503" r:id="rId59"/>
    <p:sldId id="504" r:id="rId60"/>
    <p:sldId id="505" r:id="rId61"/>
    <p:sldId id="506" r:id="rId62"/>
    <p:sldId id="507" r:id="rId63"/>
    <p:sldId id="444" r:id="rId64"/>
    <p:sldId id="508" r:id="rId65"/>
    <p:sldId id="446" r:id="rId66"/>
    <p:sldId id="443" r:id="rId67"/>
    <p:sldId id="500" r:id="rId68"/>
    <p:sldId id="459" r:id="rId69"/>
    <p:sldId id="402" r:id="rId70"/>
    <p:sldId id="403" r:id="rId71"/>
    <p:sldId id="405" r:id="rId72"/>
    <p:sldId id="407" r:id="rId73"/>
    <p:sldId id="457" r:id="rId74"/>
    <p:sldId id="458" r:id="rId75"/>
    <p:sldId id="408" r:id="rId76"/>
    <p:sldId id="401" r:id="rId77"/>
    <p:sldId id="362" r:id="rId78"/>
    <p:sldId id="441" r:id="rId79"/>
    <p:sldId id="424" r:id="rId80"/>
    <p:sldId id="425" r:id="rId81"/>
    <p:sldId id="456" r:id="rId82"/>
    <p:sldId id="427" r:id="rId83"/>
    <p:sldId id="426" r:id="rId84"/>
    <p:sldId id="361" r:id="rId85"/>
    <p:sldId id="430" r:id="rId86"/>
    <p:sldId id="442" r:id="rId87"/>
    <p:sldId id="527" r:id="rId88"/>
    <p:sldId id="524" r:id="rId89"/>
    <p:sldId id="431" r:id="rId90"/>
    <p:sldId id="534" r:id="rId91"/>
    <p:sldId id="347" r:id="rId92"/>
    <p:sldId id="501" r:id="rId93"/>
    <p:sldId id="476" r:id="rId94"/>
    <p:sldId id="537" r:id="rId95"/>
    <p:sldId id="538" r:id="rId96"/>
    <p:sldId id="539" r:id="rId97"/>
    <p:sldId id="540" r:id="rId98"/>
  </p:sldIdLst>
  <p:sldSz cx="9144000" cy="5143500" type="screen16x9"/>
  <p:notesSz cx="6797675" cy="9926638"/>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3735" autoAdjust="0"/>
  </p:normalViewPr>
  <p:slideViewPr>
    <p:cSldViewPr snapToGrid="0">
      <p:cViewPr varScale="1">
        <p:scale>
          <a:sx n="134" d="100"/>
          <a:sy n="134" d="100"/>
        </p:scale>
        <p:origin x="918" y="96"/>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3446"/>
    </p:cViewPr>
  </p:sorterViewPr>
  <p:notesViewPr>
    <p:cSldViewPr snapToGrid="0">
      <p:cViewPr varScale="1">
        <p:scale>
          <a:sx n="102" d="100"/>
          <a:sy n="102" d="100"/>
        </p:scale>
        <p:origin x="-3558" y="-90"/>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21.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2.wmf"/><Relationship Id="rId1" Type="http://schemas.openxmlformats.org/officeDocument/2006/relationships/image" Target="../media/image10.wmf"/><Relationship Id="rId4" Type="http://schemas.openxmlformats.org/officeDocument/2006/relationships/image" Target="../media/image1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659" cy="496332"/>
          </a:xfrm>
          <a:prstGeom prst="rect">
            <a:avLst/>
          </a:prstGeom>
        </p:spPr>
        <p:txBody>
          <a:bodyPr vert="horz" lIns="96658" tIns="48329" rIns="96658" bIns="48329" rtlCol="0"/>
          <a:lstStyle>
            <a:lvl1pPr algn="l">
              <a:defRPr sz="1200"/>
            </a:lvl1pPr>
          </a:lstStyle>
          <a:p>
            <a:endParaRPr lang="sv-SE"/>
          </a:p>
        </p:txBody>
      </p:sp>
      <p:sp>
        <p:nvSpPr>
          <p:cNvPr id="3" name="Date Placeholder 2"/>
          <p:cNvSpPr>
            <a:spLocks noGrp="1"/>
          </p:cNvSpPr>
          <p:nvPr>
            <p:ph type="dt" idx="1"/>
          </p:nvPr>
        </p:nvSpPr>
        <p:spPr>
          <a:xfrm>
            <a:off x="3850443" y="1"/>
            <a:ext cx="2945659" cy="496332"/>
          </a:xfrm>
          <a:prstGeom prst="rect">
            <a:avLst/>
          </a:prstGeom>
        </p:spPr>
        <p:txBody>
          <a:bodyPr vert="horz" lIns="96658" tIns="48329" rIns="96658" bIns="48329" rtlCol="0"/>
          <a:lstStyle>
            <a:lvl1pPr algn="r">
              <a:defRPr sz="1200"/>
            </a:lvl1pPr>
          </a:lstStyle>
          <a:p>
            <a:fld id="{C6F0E200-1837-4607-975D-BDF86F6D5171}" type="datetimeFigureOut">
              <a:rPr lang="sv-SE" smtClean="0"/>
              <a:pPr/>
              <a:t>2017-03-07</a:t>
            </a:fld>
            <a:endParaRPr lang="sv-SE"/>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6658" tIns="48329" rIns="96658" bIns="48329" rtlCol="0" anchor="ctr"/>
          <a:lstStyle/>
          <a:p>
            <a:endParaRPr lang="sv-SE"/>
          </a:p>
        </p:txBody>
      </p:sp>
      <p:sp>
        <p:nvSpPr>
          <p:cNvPr id="5" name="Notes Placeholder 4"/>
          <p:cNvSpPr>
            <a:spLocks noGrp="1"/>
          </p:cNvSpPr>
          <p:nvPr>
            <p:ph type="body" sz="quarter" idx="3"/>
          </p:nvPr>
        </p:nvSpPr>
        <p:spPr>
          <a:xfrm>
            <a:off x="679768" y="4715154"/>
            <a:ext cx="5438140" cy="4466987"/>
          </a:xfrm>
          <a:prstGeom prst="rect">
            <a:avLst/>
          </a:prstGeom>
        </p:spPr>
        <p:txBody>
          <a:bodyPr vert="horz" lIns="96658" tIns="48329" rIns="96658" bIns="4832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Footer Placeholder 5"/>
          <p:cNvSpPr>
            <a:spLocks noGrp="1"/>
          </p:cNvSpPr>
          <p:nvPr>
            <p:ph type="ftr" sz="quarter" idx="4"/>
          </p:nvPr>
        </p:nvSpPr>
        <p:spPr>
          <a:xfrm>
            <a:off x="0" y="9428584"/>
            <a:ext cx="2945659" cy="496332"/>
          </a:xfrm>
          <a:prstGeom prst="rect">
            <a:avLst/>
          </a:prstGeom>
        </p:spPr>
        <p:txBody>
          <a:bodyPr vert="horz" lIns="96658" tIns="48329" rIns="96658" bIns="48329" rtlCol="0" anchor="b"/>
          <a:lstStyle>
            <a:lvl1pPr algn="l">
              <a:defRPr sz="1200"/>
            </a:lvl1pPr>
          </a:lstStyle>
          <a:p>
            <a:endParaRPr lang="sv-SE"/>
          </a:p>
        </p:txBody>
      </p:sp>
      <p:sp>
        <p:nvSpPr>
          <p:cNvPr id="7" name="Slide Number Placeholder 6"/>
          <p:cNvSpPr>
            <a:spLocks noGrp="1"/>
          </p:cNvSpPr>
          <p:nvPr>
            <p:ph type="sldNum" sz="quarter" idx="5"/>
          </p:nvPr>
        </p:nvSpPr>
        <p:spPr>
          <a:xfrm>
            <a:off x="3850443" y="9428584"/>
            <a:ext cx="2945659" cy="496332"/>
          </a:xfrm>
          <a:prstGeom prst="rect">
            <a:avLst/>
          </a:prstGeom>
        </p:spPr>
        <p:txBody>
          <a:bodyPr vert="horz" lIns="96658" tIns="48329" rIns="96658" bIns="48329" rtlCol="0" anchor="b"/>
          <a:lstStyle>
            <a:lvl1pPr algn="r">
              <a:defRPr sz="1200"/>
            </a:lvl1pPr>
          </a:lstStyle>
          <a:p>
            <a:fld id="{564EBF61-9EA7-4AB3-BBFE-F53F270FE30A}" type="slidenum">
              <a:rPr lang="sv-SE" smtClean="0"/>
              <a:pPr/>
              <a:t>‹#›</a:t>
            </a:fld>
            <a:endParaRPr lang="sv-SE"/>
          </a:p>
        </p:txBody>
      </p:sp>
    </p:spTree>
    <p:extLst>
      <p:ext uri="{BB962C8B-B14F-4D97-AF65-F5344CB8AC3E}">
        <p14:creationId xmlns:p14="http://schemas.microsoft.com/office/powerpoint/2010/main" val="639195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3" Type="http://schemas.openxmlformats.org/officeDocument/2006/relationships/hyperlink" Target="mailto:afry@europe.ea.com" TargetMode="External"/><Relationship Id="rId2" Type="http://schemas.openxmlformats.org/officeDocument/2006/relationships/slide" Target="../slides/slide92.xml"/><Relationship Id="rId1" Type="http://schemas.openxmlformats.org/officeDocument/2006/relationships/notesMaster" Target="../notesMasters/notesMaster1.xml"/><Relationship Id="rId4" Type="http://schemas.openxmlformats.org/officeDocument/2006/relationships/hyperlink" Target="https://twitter.com/TheFryster" TargetMode="Externa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564EBF61-9EA7-4AB3-BBFE-F53F270FE30A}" type="slidenum">
              <a:rPr lang="sv-SE" smtClean="0"/>
              <a:pPr/>
              <a:t>1</a:t>
            </a:fld>
            <a:endParaRPr lang="sv-SE"/>
          </a:p>
        </p:txBody>
      </p:sp>
    </p:spTree>
    <p:extLst>
      <p:ext uri="{BB962C8B-B14F-4D97-AF65-F5344CB8AC3E}">
        <p14:creationId xmlns:p14="http://schemas.microsoft.com/office/powerpoint/2010/main" val="2584589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This is </a:t>
            </a:r>
            <a:r>
              <a:rPr lang="en-US" baseline="0" dirty="0" err="1" smtClean="0"/>
              <a:t>Hables</a:t>
            </a:r>
            <a:r>
              <a:rPr lang="en-US" baseline="0" dirty="0" smtClean="0"/>
              <a:t> operator with default settings.</a:t>
            </a:r>
            <a:endParaRPr lang="en-US" baseline="0" dirty="0"/>
          </a:p>
          <a:p>
            <a:r>
              <a:rPr lang="en-US" baseline="0" dirty="0" smtClean="0"/>
              <a:t>Note that this operator is </a:t>
            </a:r>
            <a:r>
              <a:rPr lang="en-US" baseline="0" dirty="0" smtClean="0"/>
              <a:t>highly </a:t>
            </a:r>
            <a:r>
              <a:rPr lang="en-US" baseline="0" dirty="0" smtClean="0"/>
              <a:t>configurable and can be tweaked to suit many needs</a:t>
            </a:r>
            <a:r>
              <a:rPr lang="en-US" baseline="0" dirty="0" smtClean="0"/>
              <a:t>.</a:t>
            </a:r>
          </a:p>
          <a:p>
            <a:endParaRPr lang="en-US" baseline="0" dirty="0" smtClean="0"/>
          </a:p>
          <a:p>
            <a:r>
              <a:rPr lang="en-US" baseline="0" dirty="0" smtClean="0"/>
              <a:t>X axis = brightness in stops (EVs).</a:t>
            </a:r>
          </a:p>
          <a:p>
            <a:r>
              <a:rPr lang="en-US" baseline="0" dirty="0" smtClean="0"/>
              <a:t>Y axis = </a:t>
            </a:r>
            <a:r>
              <a:rPr lang="en-US" baseline="0" dirty="0" err="1" smtClean="0"/>
              <a:t>tonemapped</a:t>
            </a:r>
            <a:r>
              <a:rPr lang="en-US" baseline="0" dirty="0" smtClean="0"/>
              <a:t> value converted to </a:t>
            </a:r>
            <a:r>
              <a:rPr lang="en-US" baseline="0" dirty="0" err="1" smtClean="0"/>
              <a:t>sRGB</a:t>
            </a:r>
            <a:r>
              <a:rPr lang="en-US" baseline="0" dirty="0" smtClean="0"/>
              <a:t>.</a:t>
            </a:r>
          </a:p>
        </p:txBody>
      </p:sp>
      <p:sp>
        <p:nvSpPr>
          <p:cNvPr id="4" name="Slide Number Placeholder 3"/>
          <p:cNvSpPr>
            <a:spLocks noGrp="1"/>
          </p:cNvSpPr>
          <p:nvPr>
            <p:ph type="sldNum" sz="quarter" idx="10"/>
          </p:nvPr>
        </p:nvSpPr>
        <p:spPr/>
        <p:txBody>
          <a:bodyPr/>
          <a:lstStyle/>
          <a:p>
            <a:fld id="{564EBF61-9EA7-4AB3-BBFE-F53F270FE30A}" type="slidenum">
              <a:rPr lang="sv-SE" smtClean="0"/>
              <a:pPr/>
              <a:t>10</a:t>
            </a:fld>
            <a:endParaRPr lang="sv-SE"/>
          </a:p>
        </p:txBody>
      </p:sp>
    </p:spTree>
    <p:extLst>
      <p:ext uri="{BB962C8B-B14F-4D97-AF65-F5344CB8AC3E}">
        <p14:creationId xmlns:p14="http://schemas.microsoft.com/office/powerpoint/2010/main" val="34020460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Color grading is the act of applying a characteristic</a:t>
            </a:r>
            <a:r>
              <a:rPr lang="en-US" baseline="0" dirty="0"/>
              <a:t> look to the scene</a:t>
            </a:r>
          </a:p>
          <a:p>
            <a:r>
              <a:rPr lang="en-US" baseline="0" dirty="0"/>
              <a:t>Still has its background in film, for example one could choose different film stock to achieve a look</a:t>
            </a:r>
          </a:p>
          <a:p>
            <a:r>
              <a:rPr lang="en-US" baseline="0" dirty="0"/>
              <a:t>Or during film processing (developing the negative) one could perhaps change the processing</a:t>
            </a:r>
          </a:p>
          <a:p>
            <a:r>
              <a:rPr lang="en-US" baseline="0" dirty="0"/>
              <a:t>e.g. bleach bypass is skipping the bleaching process which produces a higher contrast ‘silvery’ look.</a:t>
            </a:r>
          </a:p>
          <a:p>
            <a:endParaRPr lang="en-US" baseline="0" dirty="0"/>
          </a:p>
          <a:p>
            <a:r>
              <a:rPr lang="en-US" baseline="0" dirty="0"/>
              <a:t>With CG, we can do a lot more than this</a:t>
            </a:r>
          </a:p>
          <a:p>
            <a:r>
              <a:rPr lang="en-US" baseline="0" dirty="0"/>
              <a:t>-Change white </a:t>
            </a:r>
            <a:r>
              <a:rPr lang="en-US" baseline="0" dirty="0" smtClean="0"/>
              <a:t>balance or exposure</a:t>
            </a:r>
            <a:endParaRPr lang="en-US" baseline="0" dirty="0"/>
          </a:p>
          <a:p>
            <a:r>
              <a:rPr lang="en-US" baseline="0" dirty="0"/>
              <a:t>-Arbitrary color replacement or highlighting (Schindler's List)</a:t>
            </a:r>
          </a:p>
          <a:p>
            <a:r>
              <a:rPr lang="en-US" baseline="0" dirty="0"/>
              <a:t>-Orange and Teal (Michael Bay)</a:t>
            </a:r>
          </a:p>
          <a:p>
            <a:r>
              <a:rPr lang="en-US" baseline="0" dirty="0"/>
              <a:t>-”Fix it in post”</a:t>
            </a:r>
          </a:p>
          <a:p>
            <a:endParaRPr lang="en-US" baseline="0" dirty="0"/>
          </a:p>
          <a:p>
            <a:r>
              <a:rPr lang="en-US" dirty="0" smtClean="0"/>
              <a:t>Image credit: </a:t>
            </a:r>
            <a:r>
              <a:rPr lang="en-GB" dirty="0"/>
              <a:t>http</a:t>
            </a:r>
            <a:r>
              <a:rPr lang="en-GB" dirty="0"/>
              <a:t>://www.drodd.com/images14/schindlers-list3.jpg</a:t>
            </a:r>
          </a:p>
          <a:p>
            <a:r>
              <a:rPr lang="en-US" dirty="0" smtClean="0"/>
              <a:t>Image credit: </a:t>
            </a:r>
            <a:r>
              <a:rPr lang="en-GB" dirty="0"/>
              <a:t>https</a:t>
            </a:r>
            <a:r>
              <a:rPr lang="en-GB" dirty="0"/>
              <a:t>://pix-media.priceonomics-media.com/blog/892/trans.jpg</a:t>
            </a:r>
          </a:p>
        </p:txBody>
      </p:sp>
      <p:sp>
        <p:nvSpPr>
          <p:cNvPr id="4" name="Slide Number Placeholder 3"/>
          <p:cNvSpPr>
            <a:spLocks noGrp="1"/>
          </p:cNvSpPr>
          <p:nvPr>
            <p:ph type="sldNum" sz="quarter" idx="10"/>
          </p:nvPr>
        </p:nvSpPr>
        <p:spPr/>
        <p:txBody>
          <a:bodyPr/>
          <a:lstStyle/>
          <a:p>
            <a:fld id="{564EBF61-9EA7-4AB3-BBFE-F53F270FE30A}" type="slidenum">
              <a:rPr lang="sv-SE" smtClean="0"/>
              <a:pPr/>
              <a:t>11</a:t>
            </a:fld>
            <a:endParaRPr lang="sv-SE"/>
          </a:p>
        </p:txBody>
      </p:sp>
    </p:spTree>
    <p:extLst>
      <p:ext uri="{BB962C8B-B14F-4D97-AF65-F5344CB8AC3E}">
        <p14:creationId xmlns:p14="http://schemas.microsoft.com/office/powerpoint/2010/main" val="20417632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Image credit: http</a:t>
            </a:r>
            <a:r>
              <a:rPr lang="en-US" dirty="0"/>
              <a:t>://zerowaste.co.in/img/products/tv-crt-curve.png</a:t>
            </a:r>
          </a:p>
        </p:txBody>
      </p:sp>
      <p:sp>
        <p:nvSpPr>
          <p:cNvPr id="4" name="Slide Number Placeholder 3"/>
          <p:cNvSpPr>
            <a:spLocks noGrp="1"/>
          </p:cNvSpPr>
          <p:nvPr>
            <p:ph type="sldNum" sz="quarter" idx="10"/>
          </p:nvPr>
        </p:nvSpPr>
        <p:spPr/>
        <p:txBody>
          <a:bodyPr/>
          <a:lstStyle/>
          <a:p>
            <a:fld id="{564EBF61-9EA7-4AB3-BBFE-F53F270FE30A}" type="slidenum">
              <a:rPr lang="sv-SE" smtClean="0"/>
              <a:pPr/>
              <a:t>12</a:t>
            </a:fld>
            <a:endParaRPr lang="sv-SE"/>
          </a:p>
        </p:txBody>
      </p:sp>
    </p:spTree>
    <p:extLst>
      <p:ext uri="{BB962C8B-B14F-4D97-AF65-F5344CB8AC3E}">
        <p14:creationId xmlns:p14="http://schemas.microsoft.com/office/powerpoint/2010/main" val="17476188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64EBF61-9EA7-4AB3-BBFE-F53F270FE30A}" type="slidenum">
              <a:rPr lang="sv-SE" smtClean="0"/>
              <a:pPr/>
              <a:t>13</a:t>
            </a:fld>
            <a:endParaRPr lang="sv-SE"/>
          </a:p>
        </p:txBody>
      </p:sp>
    </p:spTree>
    <p:extLst>
      <p:ext uri="{BB962C8B-B14F-4D97-AF65-F5344CB8AC3E}">
        <p14:creationId xmlns:p14="http://schemas.microsoft.com/office/powerpoint/2010/main" val="27827967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0793">
              <a:defRPr/>
            </a:pPr>
            <a:r>
              <a:rPr lang="en-US" dirty="0" smtClean="0"/>
              <a:t>Now to cover </a:t>
            </a:r>
            <a:r>
              <a:rPr lang="en-US" dirty="0"/>
              <a:t>our legacy grading</a:t>
            </a:r>
            <a:r>
              <a:rPr lang="en-US" baseline="0" dirty="0"/>
              <a:t> pipeline</a:t>
            </a:r>
          </a:p>
        </p:txBody>
      </p:sp>
      <p:sp>
        <p:nvSpPr>
          <p:cNvPr id="4" name="Slide Number Placeholder 3"/>
          <p:cNvSpPr>
            <a:spLocks noGrp="1"/>
          </p:cNvSpPr>
          <p:nvPr>
            <p:ph type="sldNum" sz="quarter" idx="10"/>
          </p:nvPr>
        </p:nvSpPr>
        <p:spPr/>
        <p:txBody>
          <a:bodyPr/>
          <a:lstStyle/>
          <a:p>
            <a:fld id="{564EBF61-9EA7-4AB3-BBFE-F53F270FE30A}" type="slidenum">
              <a:rPr lang="sv-SE" smtClean="0"/>
              <a:pPr/>
              <a:t>14</a:t>
            </a:fld>
            <a:endParaRPr lang="sv-SE"/>
          </a:p>
        </p:txBody>
      </p:sp>
    </p:spTree>
    <p:extLst>
      <p:ext uri="{BB962C8B-B14F-4D97-AF65-F5344CB8AC3E}">
        <p14:creationId xmlns:p14="http://schemas.microsoft.com/office/powerpoint/2010/main" val="6441767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High level summary of the legacy pipeline.</a:t>
            </a:r>
          </a:p>
        </p:txBody>
      </p:sp>
      <p:sp>
        <p:nvSpPr>
          <p:cNvPr id="4" name="Slide Number Placeholder 3"/>
          <p:cNvSpPr>
            <a:spLocks noGrp="1"/>
          </p:cNvSpPr>
          <p:nvPr>
            <p:ph type="sldNum" sz="quarter" idx="10"/>
          </p:nvPr>
        </p:nvSpPr>
        <p:spPr/>
        <p:txBody>
          <a:bodyPr/>
          <a:lstStyle/>
          <a:p>
            <a:fld id="{564EBF61-9EA7-4AB3-BBFE-F53F270FE30A}" type="slidenum">
              <a:rPr lang="sv-SE" smtClean="0"/>
              <a:pPr/>
              <a:t>15</a:t>
            </a:fld>
            <a:endParaRPr lang="sv-SE"/>
          </a:p>
        </p:txBody>
      </p:sp>
    </p:spTree>
    <p:extLst>
      <p:ext uri="{BB962C8B-B14F-4D97-AF65-F5344CB8AC3E}">
        <p14:creationId xmlns:p14="http://schemas.microsoft.com/office/powerpoint/2010/main" val="8480311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dirty="0"/>
          </a:p>
        </p:txBody>
      </p:sp>
      <p:sp>
        <p:nvSpPr>
          <p:cNvPr id="4" name="Slide Number Placeholder 3"/>
          <p:cNvSpPr>
            <a:spLocks noGrp="1"/>
          </p:cNvSpPr>
          <p:nvPr>
            <p:ph type="sldNum" sz="quarter" idx="10"/>
          </p:nvPr>
        </p:nvSpPr>
        <p:spPr/>
        <p:txBody>
          <a:bodyPr/>
          <a:lstStyle/>
          <a:p>
            <a:fld id="{564EBF61-9EA7-4AB3-BBFE-F53F270FE30A}" type="slidenum">
              <a:rPr lang="sv-SE" smtClean="0"/>
              <a:pPr/>
              <a:t>16</a:t>
            </a:fld>
            <a:endParaRPr lang="sv-SE"/>
          </a:p>
        </p:txBody>
      </p:sp>
    </p:spTree>
    <p:extLst>
      <p:ext uri="{BB962C8B-B14F-4D97-AF65-F5344CB8AC3E}">
        <p14:creationId xmlns:p14="http://schemas.microsoft.com/office/powerpoint/2010/main" val="3478868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dirty="0"/>
          </a:p>
        </p:txBody>
      </p:sp>
      <p:sp>
        <p:nvSpPr>
          <p:cNvPr id="4" name="Slide Number Placeholder 3"/>
          <p:cNvSpPr>
            <a:spLocks noGrp="1"/>
          </p:cNvSpPr>
          <p:nvPr>
            <p:ph type="sldNum" sz="quarter" idx="10"/>
          </p:nvPr>
        </p:nvSpPr>
        <p:spPr/>
        <p:txBody>
          <a:bodyPr/>
          <a:lstStyle/>
          <a:p>
            <a:fld id="{564EBF61-9EA7-4AB3-BBFE-F53F270FE30A}" type="slidenum">
              <a:rPr lang="sv-SE" smtClean="0"/>
              <a:pPr/>
              <a:t>17</a:t>
            </a:fld>
            <a:endParaRPr lang="sv-SE"/>
          </a:p>
        </p:txBody>
      </p:sp>
    </p:spTree>
    <p:extLst>
      <p:ext uri="{BB962C8B-B14F-4D97-AF65-F5344CB8AC3E}">
        <p14:creationId xmlns:p14="http://schemas.microsoft.com/office/powerpoint/2010/main" val="39715239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0793">
              <a:defRPr/>
            </a:pPr>
            <a:endParaRPr lang="en-US" b="0" dirty="0"/>
          </a:p>
        </p:txBody>
      </p:sp>
      <p:sp>
        <p:nvSpPr>
          <p:cNvPr id="4" name="Slide Number Placeholder 3"/>
          <p:cNvSpPr>
            <a:spLocks noGrp="1"/>
          </p:cNvSpPr>
          <p:nvPr>
            <p:ph type="sldNum" sz="quarter" idx="10"/>
          </p:nvPr>
        </p:nvSpPr>
        <p:spPr/>
        <p:txBody>
          <a:bodyPr/>
          <a:lstStyle/>
          <a:p>
            <a:fld id="{564EBF61-9EA7-4AB3-BBFE-F53F270FE30A}" type="slidenum">
              <a:rPr lang="sv-SE" smtClean="0"/>
              <a:pPr/>
              <a:t>18</a:t>
            </a:fld>
            <a:endParaRPr lang="sv-SE"/>
          </a:p>
        </p:txBody>
      </p:sp>
    </p:spTree>
    <p:extLst>
      <p:ext uri="{BB962C8B-B14F-4D97-AF65-F5344CB8AC3E}">
        <p14:creationId xmlns:p14="http://schemas.microsoft.com/office/powerpoint/2010/main" val="37008412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dirty="0"/>
          </a:p>
        </p:txBody>
      </p:sp>
      <p:sp>
        <p:nvSpPr>
          <p:cNvPr id="4" name="Slide Number Placeholder 3"/>
          <p:cNvSpPr>
            <a:spLocks noGrp="1"/>
          </p:cNvSpPr>
          <p:nvPr>
            <p:ph type="sldNum" sz="quarter" idx="10"/>
          </p:nvPr>
        </p:nvSpPr>
        <p:spPr/>
        <p:txBody>
          <a:bodyPr/>
          <a:lstStyle/>
          <a:p>
            <a:fld id="{564EBF61-9EA7-4AB3-BBFE-F53F270FE30A}" type="slidenum">
              <a:rPr lang="sv-SE" smtClean="0"/>
              <a:pPr/>
              <a:t>19</a:t>
            </a:fld>
            <a:endParaRPr lang="sv-SE"/>
          </a:p>
        </p:txBody>
      </p:sp>
    </p:spTree>
    <p:extLst>
      <p:ext uri="{BB962C8B-B14F-4D97-AF65-F5344CB8AC3E}">
        <p14:creationId xmlns:p14="http://schemas.microsoft.com/office/powerpoint/2010/main" val="824382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4EBF61-9EA7-4AB3-BBFE-F53F270FE30A}" type="slidenum">
              <a:rPr lang="sv-SE" smtClean="0"/>
              <a:pPr/>
              <a:t>2</a:t>
            </a:fld>
            <a:endParaRPr lang="sv-SE"/>
          </a:p>
        </p:txBody>
      </p:sp>
    </p:spTree>
    <p:extLst>
      <p:ext uri="{BB962C8B-B14F-4D97-AF65-F5344CB8AC3E}">
        <p14:creationId xmlns:p14="http://schemas.microsoft.com/office/powerpoint/2010/main" val="16694442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Graphs:</a:t>
            </a:r>
          </a:p>
          <a:p>
            <a:r>
              <a:rPr lang="en-US" baseline="0" dirty="0" smtClean="0"/>
              <a:t>X axis = brightness in stops (EVs).</a:t>
            </a:r>
          </a:p>
          <a:p>
            <a:r>
              <a:rPr lang="en-US" baseline="0" dirty="0" smtClean="0"/>
              <a:t>Y axis = </a:t>
            </a:r>
            <a:r>
              <a:rPr lang="en-US" baseline="0" dirty="0" err="1" smtClean="0"/>
              <a:t>tonemapped</a:t>
            </a:r>
            <a:r>
              <a:rPr lang="en-US" baseline="0" dirty="0" smtClean="0"/>
              <a:t> value converted to </a:t>
            </a:r>
            <a:r>
              <a:rPr lang="en-US" baseline="0" dirty="0" err="1" smtClean="0"/>
              <a:t>sRGB</a:t>
            </a:r>
            <a:r>
              <a:rPr lang="en-US" baseline="0" dirty="0" smtClean="0"/>
              <a:t>.</a:t>
            </a:r>
          </a:p>
        </p:txBody>
      </p:sp>
      <p:sp>
        <p:nvSpPr>
          <p:cNvPr id="4" name="Slide Number Placeholder 3"/>
          <p:cNvSpPr>
            <a:spLocks noGrp="1"/>
          </p:cNvSpPr>
          <p:nvPr>
            <p:ph type="sldNum" sz="quarter" idx="10"/>
          </p:nvPr>
        </p:nvSpPr>
        <p:spPr/>
        <p:txBody>
          <a:bodyPr/>
          <a:lstStyle/>
          <a:p>
            <a:fld id="{564EBF61-9EA7-4AB3-BBFE-F53F270FE30A}" type="slidenum">
              <a:rPr lang="sv-SE" smtClean="0"/>
              <a:pPr/>
              <a:t>20</a:t>
            </a:fld>
            <a:endParaRPr lang="sv-SE"/>
          </a:p>
        </p:txBody>
      </p:sp>
    </p:spTree>
    <p:extLst>
      <p:ext uri="{BB962C8B-B14F-4D97-AF65-F5344CB8AC3E}">
        <p14:creationId xmlns:p14="http://schemas.microsoft.com/office/powerpoint/2010/main" val="8942228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0793">
              <a:defRPr/>
            </a:pPr>
            <a:endParaRPr lang="en-US" b="0" dirty="0"/>
          </a:p>
        </p:txBody>
      </p:sp>
      <p:sp>
        <p:nvSpPr>
          <p:cNvPr id="4" name="Slide Number Placeholder 3"/>
          <p:cNvSpPr>
            <a:spLocks noGrp="1"/>
          </p:cNvSpPr>
          <p:nvPr>
            <p:ph type="sldNum" sz="quarter" idx="10"/>
          </p:nvPr>
        </p:nvSpPr>
        <p:spPr/>
        <p:txBody>
          <a:bodyPr/>
          <a:lstStyle/>
          <a:p>
            <a:fld id="{564EBF61-9EA7-4AB3-BBFE-F53F270FE30A}" type="slidenum">
              <a:rPr lang="sv-SE" smtClean="0"/>
              <a:pPr/>
              <a:t>21</a:t>
            </a:fld>
            <a:endParaRPr lang="sv-SE"/>
          </a:p>
        </p:txBody>
      </p:sp>
    </p:spTree>
    <p:extLst>
      <p:ext uri="{BB962C8B-B14F-4D97-AF65-F5344CB8AC3E}">
        <p14:creationId xmlns:p14="http://schemas.microsoft.com/office/powerpoint/2010/main" val="7100614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Image credit: </a:t>
            </a:r>
            <a:r>
              <a:rPr lang="en-US" baseline="0" dirty="0" smtClean="0"/>
              <a:t>http://www.naturephotographers.net/articles0303/tw0303-4.gif</a:t>
            </a:r>
          </a:p>
          <a:p>
            <a:pPr defTabSz="950793">
              <a:defRPr/>
            </a:pPr>
            <a:r>
              <a:rPr lang="en-US" baseline="0" dirty="0" smtClean="0"/>
              <a:t>From http://www.naturephotographers.net/articles0303/tw0303-1.html</a:t>
            </a:r>
            <a:endParaRPr lang="en-US" baseline="0" dirty="0"/>
          </a:p>
        </p:txBody>
      </p:sp>
      <p:sp>
        <p:nvSpPr>
          <p:cNvPr id="4" name="Slide Number Placeholder 3"/>
          <p:cNvSpPr>
            <a:spLocks noGrp="1"/>
          </p:cNvSpPr>
          <p:nvPr>
            <p:ph type="sldNum" sz="quarter" idx="10"/>
          </p:nvPr>
        </p:nvSpPr>
        <p:spPr/>
        <p:txBody>
          <a:bodyPr/>
          <a:lstStyle/>
          <a:p>
            <a:fld id="{564EBF61-9EA7-4AB3-BBFE-F53F270FE30A}" type="slidenum">
              <a:rPr lang="sv-SE" smtClean="0"/>
              <a:pPr/>
              <a:t>22</a:t>
            </a:fld>
            <a:endParaRPr lang="sv-SE"/>
          </a:p>
        </p:txBody>
      </p:sp>
    </p:spTree>
    <p:extLst>
      <p:ext uri="{BB962C8B-B14F-4D97-AF65-F5344CB8AC3E}">
        <p14:creationId xmlns:p14="http://schemas.microsoft.com/office/powerpoint/2010/main" val="19456027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dirty="0"/>
          </a:p>
        </p:txBody>
      </p:sp>
      <p:sp>
        <p:nvSpPr>
          <p:cNvPr id="4" name="Slide Number Placeholder 3"/>
          <p:cNvSpPr>
            <a:spLocks noGrp="1"/>
          </p:cNvSpPr>
          <p:nvPr>
            <p:ph type="sldNum" sz="quarter" idx="10"/>
          </p:nvPr>
        </p:nvSpPr>
        <p:spPr/>
        <p:txBody>
          <a:bodyPr/>
          <a:lstStyle/>
          <a:p>
            <a:fld id="{564EBF61-9EA7-4AB3-BBFE-F53F270FE30A}" type="slidenum">
              <a:rPr lang="sv-SE" smtClean="0"/>
              <a:pPr/>
              <a:t>23</a:t>
            </a:fld>
            <a:endParaRPr lang="sv-SE"/>
          </a:p>
        </p:txBody>
      </p:sp>
    </p:spTree>
    <p:extLst>
      <p:ext uri="{BB962C8B-B14F-4D97-AF65-F5344CB8AC3E}">
        <p14:creationId xmlns:p14="http://schemas.microsoft.com/office/powerpoint/2010/main" val="346526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Question is – can this be made to work?</a:t>
            </a:r>
          </a:p>
          <a:p>
            <a:r>
              <a:rPr lang="en-GB" dirty="0"/>
              <a:t>Yes, in many cases it can.</a:t>
            </a:r>
          </a:p>
          <a:p>
            <a:r>
              <a:rPr lang="en-GB" dirty="0"/>
              <a:t>Tweak </a:t>
            </a:r>
            <a:r>
              <a:rPr lang="en-GB" dirty="0" err="1"/>
              <a:t>tonemap</a:t>
            </a:r>
            <a:r>
              <a:rPr lang="en-GB" dirty="0"/>
              <a:t> to capture ‘enough’ range to reverse, and compute reverse function.</a:t>
            </a:r>
          </a:p>
          <a:p>
            <a:r>
              <a:rPr lang="en-GB" dirty="0"/>
              <a:t>Increase precision of render targets and grades to 10bit.</a:t>
            </a:r>
          </a:p>
          <a:p>
            <a:r>
              <a:rPr lang="en-GB" dirty="0"/>
              <a:t>Use less extreme </a:t>
            </a:r>
            <a:r>
              <a:rPr lang="en-GB" dirty="0" err="1"/>
              <a:t>color</a:t>
            </a:r>
            <a:r>
              <a:rPr lang="en-GB" dirty="0"/>
              <a:t> grading, work within the limits.</a:t>
            </a:r>
          </a:p>
          <a:p>
            <a:r>
              <a:rPr lang="en-GB" dirty="0"/>
              <a:t>Scale the UI during rendering to avoid the shoulder region that will be reversed.</a:t>
            </a:r>
          </a:p>
          <a:p>
            <a:endParaRPr lang="en-GB" dirty="0"/>
          </a:p>
          <a:p>
            <a:r>
              <a:rPr lang="en-US" dirty="0"/>
              <a:t>Sucker Punch (team </a:t>
            </a:r>
            <a:r>
              <a:rPr lang="en-US" dirty="0"/>
              <a:t>behind Infamous: Second </a:t>
            </a:r>
            <a:r>
              <a:rPr lang="en-US" dirty="0"/>
              <a:t>Son) </a:t>
            </a:r>
            <a:r>
              <a:rPr lang="en-US" dirty="0"/>
              <a:t>has done some </a:t>
            </a:r>
            <a:r>
              <a:rPr lang="en-US" dirty="0"/>
              <a:t>nice blog </a:t>
            </a:r>
            <a:r>
              <a:rPr lang="en-US" dirty="0"/>
              <a:t>posts which cover this approach</a:t>
            </a:r>
            <a:r>
              <a:rPr lang="en-GB" dirty="0"/>
              <a:t>. See</a:t>
            </a:r>
          </a:p>
          <a:p>
            <a:r>
              <a:rPr lang="en-GB" dirty="0"/>
              <a:t>http://www.glowybits.com/blog/2016/12/21/ifl_iss_hdr_1/</a:t>
            </a:r>
          </a:p>
          <a:p>
            <a:r>
              <a:rPr lang="en-GB" dirty="0"/>
              <a:t>http://www.glowybits.com/blog/2017/01/04/ifl_iss_hdr_2/</a:t>
            </a:r>
          </a:p>
        </p:txBody>
      </p:sp>
      <p:sp>
        <p:nvSpPr>
          <p:cNvPr id="4" name="Slide Number Placeholder 3"/>
          <p:cNvSpPr>
            <a:spLocks noGrp="1"/>
          </p:cNvSpPr>
          <p:nvPr>
            <p:ph type="sldNum" sz="quarter" idx="10"/>
          </p:nvPr>
        </p:nvSpPr>
        <p:spPr/>
        <p:txBody>
          <a:bodyPr/>
          <a:lstStyle/>
          <a:p>
            <a:fld id="{564EBF61-9EA7-4AB3-BBFE-F53F270FE30A}" type="slidenum">
              <a:rPr lang="sv-SE" smtClean="0"/>
              <a:pPr/>
              <a:t>24</a:t>
            </a:fld>
            <a:endParaRPr lang="sv-SE"/>
          </a:p>
        </p:txBody>
      </p:sp>
    </p:spTree>
    <p:extLst>
      <p:ext uri="{BB962C8B-B14F-4D97-AF65-F5344CB8AC3E}">
        <p14:creationId xmlns:p14="http://schemas.microsoft.com/office/powerpoint/2010/main" val="36604419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0793">
              <a:defRPr/>
            </a:pPr>
            <a:r>
              <a:rPr lang="en-US" dirty="0"/>
              <a:t>Our approach was to go for a new, clean sheet implementation.</a:t>
            </a:r>
          </a:p>
          <a:p>
            <a:pPr defTabSz="950793">
              <a:defRPr/>
            </a:pPr>
            <a:endParaRPr lang="en-US" dirty="0"/>
          </a:p>
          <a:p>
            <a:pPr defTabSz="950793">
              <a:defRPr/>
            </a:pPr>
            <a:r>
              <a:rPr lang="en-US" dirty="0"/>
              <a:t>LUT </a:t>
            </a:r>
            <a:r>
              <a:rPr lang="en-US" dirty="0"/>
              <a:t>space = a single distribution function optimized for grading </a:t>
            </a:r>
            <a:r>
              <a:rPr lang="en-US" dirty="0"/>
              <a:t>once in a master HDR space, regardless of connected TV or output </a:t>
            </a:r>
            <a:r>
              <a:rPr lang="en-US" dirty="0" err="1"/>
              <a:t>tonemap</a:t>
            </a:r>
            <a:r>
              <a:rPr lang="en-US" dirty="0"/>
              <a:t>.</a:t>
            </a:r>
            <a:endParaRPr lang="en-US" dirty="0"/>
          </a:p>
        </p:txBody>
      </p:sp>
      <p:sp>
        <p:nvSpPr>
          <p:cNvPr id="4" name="Slide Number Placeholder 3"/>
          <p:cNvSpPr>
            <a:spLocks noGrp="1"/>
          </p:cNvSpPr>
          <p:nvPr>
            <p:ph type="sldNum" sz="quarter" idx="10"/>
          </p:nvPr>
        </p:nvSpPr>
        <p:spPr/>
        <p:txBody>
          <a:bodyPr/>
          <a:lstStyle/>
          <a:p>
            <a:fld id="{564EBF61-9EA7-4AB3-BBFE-F53F270FE30A}" type="slidenum">
              <a:rPr lang="sv-SE" smtClean="0"/>
              <a:pPr/>
              <a:t>25</a:t>
            </a:fld>
            <a:endParaRPr lang="sv-SE"/>
          </a:p>
        </p:txBody>
      </p:sp>
    </p:spTree>
    <p:extLst>
      <p:ext uri="{BB962C8B-B14F-4D97-AF65-F5344CB8AC3E}">
        <p14:creationId xmlns:p14="http://schemas.microsoft.com/office/powerpoint/2010/main" val="2481336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0793">
              <a:defRPr/>
            </a:pPr>
            <a:r>
              <a:rPr lang="en-US" dirty="0"/>
              <a:t>Move all “look” workflow into a single place.</a:t>
            </a:r>
          </a:p>
          <a:p>
            <a:pPr defTabSz="950793">
              <a:defRPr/>
            </a:pPr>
            <a:r>
              <a:rPr lang="en-US" dirty="0"/>
              <a:t>Grade once in a master space, regardless of connected TV/output dynamic range.</a:t>
            </a:r>
          </a:p>
          <a:p>
            <a:pPr defTabSz="950793">
              <a:defRPr/>
            </a:pPr>
            <a:r>
              <a:rPr lang="en-US" dirty="0"/>
              <a:t>Remove UI from the equation, since lots of UI exists that would look different/incorrect if we changed the way that was drawn.</a:t>
            </a:r>
          </a:p>
          <a:p>
            <a:pPr defTabSz="950793">
              <a:defRPr/>
            </a:pPr>
            <a:r>
              <a:rPr lang="en-US" dirty="0"/>
              <a:t>Regarding “future proof”, the current HDR specification is bigger (in terms of luminance range and color gamut) than any display can reproduce today.</a:t>
            </a:r>
          </a:p>
          <a:p>
            <a:pPr defTabSz="950793">
              <a:defRPr/>
            </a:pPr>
            <a:r>
              <a:rPr lang="en-US" dirty="0"/>
              <a:t>By targeting the full specification, our games will look better when played on better TVs in future, which reproduce more of the range we use.</a:t>
            </a:r>
            <a:endParaRPr lang="en-US" dirty="0"/>
          </a:p>
        </p:txBody>
      </p:sp>
      <p:sp>
        <p:nvSpPr>
          <p:cNvPr id="4" name="Slide Number Placeholder 3"/>
          <p:cNvSpPr>
            <a:spLocks noGrp="1"/>
          </p:cNvSpPr>
          <p:nvPr>
            <p:ph type="sldNum" sz="quarter" idx="10"/>
          </p:nvPr>
        </p:nvSpPr>
        <p:spPr/>
        <p:txBody>
          <a:bodyPr/>
          <a:lstStyle/>
          <a:p>
            <a:fld id="{564EBF61-9EA7-4AB3-BBFE-F53F270FE30A}" type="slidenum">
              <a:rPr lang="sv-SE" smtClean="0"/>
              <a:pPr/>
              <a:t>26</a:t>
            </a:fld>
            <a:endParaRPr lang="sv-SE"/>
          </a:p>
        </p:txBody>
      </p:sp>
    </p:spTree>
    <p:extLst>
      <p:ext uri="{BB962C8B-B14F-4D97-AF65-F5344CB8AC3E}">
        <p14:creationId xmlns:p14="http://schemas.microsoft.com/office/powerpoint/2010/main" val="12609876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dirty="0"/>
          </a:p>
        </p:txBody>
      </p:sp>
      <p:sp>
        <p:nvSpPr>
          <p:cNvPr id="4" name="Slide Number Placeholder 3"/>
          <p:cNvSpPr>
            <a:spLocks noGrp="1"/>
          </p:cNvSpPr>
          <p:nvPr>
            <p:ph type="sldNum" sz="quarter" idx="10"/>
          </p:nvPr>
        </p:nvSpPr>
        <p:spPr/>
        <p:txBody>
          <a:bodyPr/>
          <a:lstStyle/>
          <a:p>
            <a:fld id="{564EBF61-9EA7-4AB3-BBFE-F53F270FE30A}" type="slidenum">
              <a:rPr lang="sv-SE" smtClean="0"/>
              <a:pPr/>
              <a:t>27</a:t>
            </a:fld>
            <a:endParaRPr lang="sv-SE"/>
          </a:p>
        </p:txBody>
      </p:sp>
    </p:spTree>
    <p:extLst>
      <p:ext uri="{BB962C8B-B14F-4D97-AF65-F5344CB8AC3E}">
        <p14:creationId xmlns:p14="http://schemas.microsoft.com/office/powerpoint/2010/main" val="2578341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https</a:t>
            </a:r>
            <a:r>
              <a:rPr lang="en-GB" dirty="0"/>
              <a:t>://www.blackmagicdesign.com/uk/products/davinciresolve</a:t>
            </a:r>
          </a:p>
          <a:p>
            <a:r>
              <a:rPr lang="en-US" dirty="0" smtClean="0"/>
              <a:t>Image credit: </a:t>
            </a:r>
            <a:r>
              <a:rPr lang="en-GB" dirty="0"/>
              <a:t>http</a:t>
            </a:r>
            <a:r>
              <a:rPr lang="en-GB" dirty="0"/>
              <a:t>://is3.mzstatic.com/image/thumb/Purple122/v4/04/cc/37/04cc3729-b79f-37f4-c5e3-1b70a942a728/source/1200x630bf.jpg</a:t>
            </a:r>
          </a:p>
        </p:txBody>
      </p:sp>
      <p:sp>
        <p:nvSpPr>
          <p:cNvPr id="4" name="Slide Number Placeholder 3"/>
          <p:cNvSpPr>
            <a:spLocks noGrp="1"/>
          </p:cNvSpPr>
          <p:nvPr>
            <p:ph type="sldNum" sz="quarter" idx="10"/>
          </p:nvPr>
        </p:nvSpPr>
        <p:spPr/>
        <p:txBody>
          <a:bodyPr/>
          <a:lstStyle/>
          <a:p>
            <a:fld id="{564EBF61-9EA7-4AB3-BBFE-F53F270FE30A}" type="slidenum">
              <a:rPr lang="sv-SE" smtClean="0"/>
              <a:pPr/>
              <a:t>28</a:t>
            </a:fld>
            <a:endParaRPr lang="sv-SE"/>
          </a:p>
        </p:txBody>
      </p:sp>
    </p:spTree>
    <p:extLst>
      <p:ext uri="{BB962C8B-B14F-4D97-AF65-F5344CB8AC3E}">
        <p14:creationId xmlns:p14="http://schemas.microsoft.com/office/powerpoint/2010/main" val="2542847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Will </a:t>
            </a:r>
            <a:r>
              <a:rPr lang="en-US" dirty="0"/>
              <a:t>explain the HDR/Dolby Vision differences</a:t>
            </a:r>
            <a:r>
              <a:rPr lang="en-US" baseline="0" dirty="0"/>
              <a:t> in later slides</a:t>
            </a:r>
            <a:endParaRPr lang="en-US" dirty="0"/>
          </a:p>
        </p:txBody>
      </p:sp>
      <p:sp>
        <p:nvSpPr>
          <p:cNvPr id="4" name="Slide Number Placeholder 3"/>
          <p:cNvSpPr>
            <a:spLocks noGrp="1"/>
          </p:cNvSpPr>
          <p:nvPr>
            <p:ph type="sldNum" sz="quarter" idx="10"/>
          </p:nvPr>
        </p:nvSpPr>
        <p:spPr/>
        <p:txBody>
          <a:bodyPr/>
          <a:lstStyle/>
          <a:p>
            <a:fld id="{564EBF61-9EA7-4AB3-BBFE-F53F270FE30A}" type="slidenum">
              <a:rPr lang="sv-SE" smtClean="0"/>
              <a:pPr/>
              <a:t>29</a:t>
            </a:fld>
            <a:endParaRPr lang="sv-SE"/>
          </a:p>
        </p:txBody>
      </p:sp>
    </p:spTree>
    <p:extLst>
      <p:ext uri="{BB962C8B-B14F-4D97-AF65-F5344CB8AC3E}">
        <p14:creationId xmlns:p14="http://schemas.microsoft.com/office/powerpoint/2010/main" val="4222104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Basic explanation of film response to light.</a:t>
            </a:r>
          </a:p>
          <a:p>
            <a:r>
              <a:rPr lang="en-US" baseline="0" dirty="0"/>
              <a:t>Non-linear, captures wide range.</a:t>
            </a:r>
          </a:p>
          <a:p>
            <a:r>
              <a:rPr lang="en-US" baseline="0" dirty="0"/>
              <a:t>Looks nice.</a:t>
            </a:r>
          </a:p>
          <a:p>
            <a:endParaRPr lang="en-US" baseline="0" dirty="0"/>
          </a:p>
          <a:p>
            <a:r>
              <a:rPr lang="en-US" dirty="0" smtClean="0"/>
              <a:t>Image credit: </a:t>
            </a:r>
            <a:r>
              <a:rPr lang="en-US" baseline="0" dirty="0" smtClean="0"/>
              <a:t>http</a:t>
            </a:r>
            <a:r>
              <a:rPr lang="en-US" baseline="0" dirty="0"/>
              <a:t>://www.naturephotographers.net/articles0303/tw0303-4.gif</a:t>
            </a:r>
          </a:p>
          <a:p>
            <a:pPr defTabSz="950793">
              <a:defRPr/>
            </a:pPr>
            <a:r>
              <a:rPr lang="en-US" baseline="0" dirty="0"/>
              <a:t>From http://www.naturephotographers.net/articles0303/tw0303-1.html</a:t>
            </a:r>
          </a:p>
        </p:txBody>
      </p:sp>
      <p:sp>
        <p:nvSpPr>
          <p:cNvPr id="4" name="Slide Number Placeholder 3"/>
          <p:cNvSpPr>
            <a:spLocks noGrp="1"/>
          </p:cNvSpPr>
          <p:nvPr>
            <p:ph type="sldNum" sz="quarter" idx="10"/>
          </p:nvPr>
        </p:nvSpPr>
        <p:spPr/>
        <p:txBody>
          <a:bodyPr/>
          <a:lstStyle/>
          <a:p>
            <a:fld id="{564EBF61-9EA7-4AB3-BBFE-F53F270FE30A}" type="slidenum">
              <a:rPr lang="sv-SE" smtClean="0"/>
              <a:pPr/>
              <a:t>3</a:t>
            </a:fld>
            <a:endParaRPr lang="sv-SE"/>
          </a:p>
        </p:txBody>
      </p:sp>
    </p:spTree>
    <p:extLst>
      <p:ext uri="{BB962C8B-B14F-4D97-AF65-F5344CB8AC3E}">
        <p14:creationId xmlns:p14="http://schemas.microsoft.com/office/powerpoint/2010/main" val="35060468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64EBF61-9EA7-4AB3-BBFE-F53F270FE30A}" type="slidenum">
              <a:rPr lang="sv-SE" smtClean="0"/>
              <a:pPr/>
              <a:t>30</a:t>
            </a:fld>
            <a:endParaRPr lang="sv-SE"/>
          </a:p>
        </p:txBody>
      </p:sp>
    </p:spTree>
    <p:extLst>
      <p:ext uri="{BB962C8B-B14F-4D97-AF65-F5344CB8AC3E}">
        <p14:creationId xmlns:p14="http://schemas.microsoft.com/office/powerpoint/2010/main" val="1095107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Going to use this example image for our tests, screenshot from internal test level built</a:t>
            </a:r>
            <a:r>
              <a:rPr lang="en-US" baseline="0" dirty="0"/>
              <a:t> by Joacim Lunde</a:t>
            </a:r>
            <a:endParaRPr lang="en-US" dirty="0"/>
          </a:p>
          <a:p>
            <a:r>
              <a:rPr lang="en-US" dirty="0"/>
              <a:t>-Good contrast</a:t>
            </a:r>
          </a:p>
          <a:p>
            <a:r>
              <a:rPr lang="en-US" dirty="0"/>
              <a:t>-Wide</a:t>
            </a:r>
            <a:r>
              <a:rPr lang="en-US" baseline="0" dirty="0"/>
              <a:t> dynamic range</a:t>
            </a:r>
          </a:p>
          <a:p>
            <a:r>
              <a:rPr lang="en-US" baseline="0" dirty="0"/>
              <a:t>-Clearly suffering from lack of </a:t>
            </a:r>
            <a:r>
              <a:rPr lang="en-US" baseline="0" dirty="0" err="1"/>
              <a:t>tonemapping</a:t>
            </a:r>
            <a:r>
              <a:rPr lang="en-US" baseline="0" dirty="0"/>
              <a:t> in several parts (lights, hologram</a:t>
            </a:r>
            <a:r>
              <a:rPr lang="en-US" baseline="0" dirty="0" smtClean="0"/>
              <a:t>)</a:t>
            </a:r>
          </a:p>
          <a:p>
            <a:r>
              <a:rPr lang="en-US" baseline="0" dirty="0" smtClean="0"/>
              <a:t>-This shot is the image naively converted to </a:t>
            </a:r>
            <a:r>
              <a:rPr lang="en-US" baseline="0" dirty="0" err="1" smtClean="0"/>
              <a:t>sRGB</a:t>
            </a:r>
            <a:endParaRPr lang="en-US" baseline="0" dirty="0"/>
          </a:p>
        </p:txBody>
      </p:sp>
      <p:sp>
        <p:nvSpPr>
          <p:cNvPr id="4" name="Slide Number Placeholder 3"/>
          <p:cNvSpPr>
            <a:spLocks noGrp="1"/>
          </p:cNvSpPr>
          <p:nvPr>
            <p:ph type="sldNum" sz="quarter" idx="10"/>
          </p:nvPr>
        </p:nvSpPr>
        <p:spPr/>
        <p:txBody>
          <a:bodyPr/>
          <a:lstStyle/>
          <a:p>
            <a:fld id="{564EBF61-9EA7-4AB3-BBFE-F53F270FE30A}" type="slidenum">
              <a:rPr lang="sv-SE" smtClean="0"/>
              <a:pPr/>
              <a:t>31</a:t>
            </a:fld>
            <a:endParaRPr lang="sv-SE"/>
          </a:p>
        </p:txBody>
      </p:sp>
    </p:spTree>
    <p:extLst>
      <p:ext uri="{BB962C8B-B14F-4D97-AF65-F5344CB8AC3E}">
        <p14:creationId xmlns:p14="http://schemas.microsoft.com/office/powerpoint/2010/main" val="2569270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Going to use this example image for our tests, screenshot from internal test level built</a:t>
            </a:r>
            <a:r>
              <a:rPr lang="en-US" baseline="0" dirty="0"/>
              <a:t> by Joacim Lunde</a:t>
            </a:r>
            <a:endParaRPr lang="en-US" dirty="0"/>
          </a:p>
          <a:p>
            <a:r>
              <a:rPr lang="en-US" dirty="0"/>
              <a:t>-Good contrast</a:t>
            </a:r>
          </a:p>
          <a:p>
            <a:r>
              <a:rPr lang="en-US" dirty="0"/>
              <a:t>-Wide</a:t>
            </a:r>
            <a:r>
              <a:rPr lang="en-US" baseline="0" dirty="0"/>
              <a:t> dynamic range</a:t>
            </a:r>
          </a:p>
          <a:p>
            <a:r>
              <a:rPr lang="en-US" baseline="0" dirty="0"/>
              <a:t>-Clearly suffering from lack of </a:t>
            </a:r>
            <a:r>
              <a:rPr lang="en-US" baseline="0" dirty="0" err="1"/>
              <a:t>tonemapping</a:t>
            </a:r>
            <a:r>
              <a:rPr lang="en-US" baseline="0" dirty="0"/>
              <a:t> in several parts (lights, hologram)</a:t>
            </a:r>
          </a:p>
          <a:p>
            <a:r>
              <a:rPr lang="en-US" baseline="0" dirty="0"/>
              <a:t>-This </a:t>
            </a:r>
            <a:r>
              <a:rPr lang="en-US" baseline="0" dirty="0" smtClean="0"/>
              <a:t>shot is </a:t>
            </a:r>
            <a:r>
              <a:rPr lang="en-US" baseline="0" dirty="0"/>
              <a:t>the display mapped image</a:t>
            </a:r>
          </a:p>
        </p:txBody>
      </p:sp>
      <p:sp>
        <p:nvSpPr>
          <p:cNvPr id="4" name="Slide Number Placeholder 3"/>
          <p:cNvSpPr>
            <a:spLocks noGrp="1"/>
          </p:cNvSpPr>
          <p:nvPr>
            <p:ph type="sldNum" sz="quarter" idx="10"/>
          </p:nvPr>
        </p:nvSpPr>
        <p:spPr/>
        <p:txBody>
          <a:bodyPr/>
          <a:lstStyle/>
          <a:p>
            <a:fld id="{564EBF61-9EA7-4AB3-BBFE-F53F270FE30A}" type="slidenum">
              <a:rPr lang="sv-SE" smtClean="0"/>
              <a:pPr/>
              <a:t>32</a:t>
            </a:fld>
            <a:endParaRPr lang="sv-SE"/>
          </a:p>
        </p:txBody>
      </p:sp>
    </p:spTree>
    <p:extLst>
      <p:ext uri="{BB962C8B-B14F-4D97-AF65-F5344CB8AC3E}">
        <p14:creationId xmlns:p14="http://schemas.microsoft.com/office/powerpoint/2010/main" val="21662585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0793">
              <a:defRPr/>
            </a:pPr>
            <a:r>
              <a:rPr lang="en-US" b="0" dirty="0"/>
              <a:t>Note lack of hue shifts in</a:t>
            </a:r>
            <a:r>
              <a:rPr lang="en-US" b="0" baseline="0" dirty="0"/>
              <a:t> the shoulder region.</a:t>
            </a:r>
          </a:p>
          <a:p>
            <a:pPr defTabSz="950793">
              <a:defRPr/>
            </a:pPr>
            <a:r>
              <a:rPr lang="en-US" b="0" baseline="0" dirty="0"/>
              <a:t>No toe, no contrast or “look” just very neutral.</a:t>
            </a:r>
          </a:p>
          <a:p>
            <a:pPr defTabSz="950793">
              <a:defRPr/>
            </a:pPr>
            <a:r>
              <a:rPr lang="en-US" b="0" baseline="0" dirty="0"/>
              <a:t>Rest of image is unchanged.</a:t>
            </a:r>
            <a:endParaRPr lang="en-US" b="0" dirty="0"/>
          </a:p>
        </p:txBody>
      </p:sp>
      <p:sp>
        <p:nvSpPr>
          <p:cNvPr id="4" name="Slide Number Placeholder 3"/>
          <p:cNvSpPr>
            <a:spLocks noGrp="1"/>
          </p:cNvSpPr>
          <p:nvPr>
            <p:ph type="sldNum" sz="quarter" idx="10"/>
          </p:nvPr>
        </p:nvSpPr>
        <p:spPr/>
        <p:txBody>
          <a:bodyPr/>
          <a:lstStyle/>
          <a:p>
            <a:fld id="{564EBF61-9EA7-4AB3-BBFE-F53F270FE30A}" type="slidenum">
              <a:rPr lang="sv-SE" smtClean="0"/>
              <a:pPr/>
              <a:t>33</a:t>
            </a:fld>
            <a:endParaRPr lang="sv-SE"/>
          </a:p>
        </p:txBody>
      </p:sp>
    </p:spTree>
    <p:extLst>
      <p:ext uri="{BB962C8B-B14F-4D97-AF65-F5344CB8AC3E}">
        <p14:creationId xmlns:p14="http://schemas.microsoft.com/office/powerpoint/2010/main" val="18270645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https://www.dolby.com/us/en/technologies/dolby-vision/ICtCp-white-paper.pdf</a:t>
            </a:r>
            <a:endParaRPr lang="en-US" dirty="0"/>
          </a:p>
        </p:txBody>
      </p:sp>
      <p:sp>
        <p:nvSpPr>
          <p:cNvPr id="4" name="Slide Number Placeholder 3"/>
          <p:cNvSpPr>
            <a:spLocks noGrp="1"/>
          </p:cNvSpPr>
          <p:nvPr>
            <p:ph type="sldNum" sz="quarter" idx="10"/>
          </p:nvPr>
        </p:nvSpPr>
        <p:spPr/>
        <p:txBody>
          <a:bodyPr/>
          <a:lstStyle/>
          <a:p>
            <a:fld id="{564EBF61-9EA7-4AB3-BBFE-F53F270FE30A}" type="slidenum">
              <a:rPr lang="sv-SE" smtClean="0"/>
              <a:pPr/>
              <a:t>34</a:t>
            </a:fld>
            <a:endParaRPr lang="sv-SE"/>
          </a:p>
        </p:txBody>
      </p:sp>
    </p:spTree>
    <p:extLst>
      <p:ext uri="{BB962C8B-B14F-4D97-AF65-F5344CB8AC3E}">
        <p14:creationId xmlns:p14="http://schemas.microsoft.com/office/powerpoint/2010/main" val="15532798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Comparison with </a:t>
            </a:r>
            <a:r>
              <a:rPr lang="en-US" baseline="0" dirty="0" smtClean="0"/>
              <a:t>our Filmic (modified </a:t>
            </a:r>
            <a:r>
              <a:rPr lang="en-US" baseline="0" dirty="0" err="1" smtClean="0"/>
              <a:t>Hable</a:t>
            </a:r>
            <a:r>
              <a:rPr lang="en-US" baseline="0" dirty="0" smtClean="0"/>
              <a:t>) and </a:t>
            </a:r>
            <a:r>
              <a:rPr lang="en-US" baseline="0" dirty="0"/>
              <a:t>our Display Mapper</a:t>
            </a:r>
          </a:p>
          <a:p>
            <a:endParaRPr lang="en-US" baseline="0" dirty="0"/>
          </a:p>
          <a:p>
            <a:r>
              <a:rPr lang="en-US" baseline="0" dirty="0"/>
              <a:t>Filmic is 1D and applied to each channel independently, has hue shifts.</a:t>
            </a:r>
          </a:p>
          <a:p>
            <a:r>
              <a:rPr lang="en-US" baseline="0" dirty="0" smtClean="0"/>
              <a:t>This </a:t>
            </a:r>
            <a:r>
              <a:rPr lang="en-US" baseline="0" dirty="0"/>
              <a:t>can all be tuned, but ultimately any </a:t>
            </a:r>
            <a:r>
              <a:rPr lang="en-US" baseline="0" dirty="0" smtClean="0"/>
              <a:t>non-linear 1D </a:t>
            </a:r>
            <a:r>
              <a:rPr lang="en-US" baseline="0" dirty="0"/>
              <a:t>operator applied to color channels will hue shift.</a:t>
            </a:r>
          </a:p>
          <a:p>
            <a:r>
              <a:rPr lang="en-US" baseline="0" dirty="0" smtClean="0"/>
              <a:t>Want </a:t>
            </a:r>
            <a:r>
              <a:rPr lang="en-US" baseline="0" dirty="0"/>
              <a:t>to make a bright blue sky? It will become cyan.</a:t>
            </a:r>
          </a:p>
          <a:p>
            <a:endParaRPr lang="en-US" baseline="0" dirty="0"/>
          </a:p>
          <a:p>
            <a:r>
              <a:rPr lang="en-US" baseline="0" dirty="0"/>
              <a:t>Display mapper is highly neutral, hue-preserving, does a good job of reproducing artistic intent.</a:t>
            </a:r>
          </a:p>
        </p:txBody>
      </p:sp>
      <p:sp>
        <p:nvSpPr>
          <p:cNvPr id="4" name="Slide Number Placeholder 3"/>
          <p:cNvSpPr>
            <a:spLocks noGrp="1"/>
          </p:cNvSpPr>
          <p:nvPr>
            <p:ph type="sldNum" sz="quarter" idx="10"/>
          </p:nvPr>
        </p:nvSpPr>
        <p:spPr/>
        <p:txBody>
          <a:bodyPr/>
          <a:lstStyle/>
          <a:p>
            <a:fld id="{564EBF61-9EA7-4AB3-BBFE-F53F270FE30A}" type="slidenum">
              <a:rPr lang="sv-SE" smtClean="0"/>
              <a:pPr/>
              <a:t>35</a:t>
            </a:fld>
            <a:endParaRPr lang="sv-SE"/>
          </a:p>
        </p:txBody>
      </p:sp>
    </p:spTree>
    <p:extLst>
      <p:ext uri="{BB962C8B-B14F-4D97-AF65-F5344CB8AC3E}">
        <p14:creationId xmlns:p14="http://schemas.microsoft.com/office/powerpoint/2010/main" val="18713564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Comparison with our Filmic (modified </a:t>
            </a:r>
            <a:r>
              <a:rPr lang="en-US" baseline="0" dirty="0" err="1" smtClean="0"/>
              <a:t>Hable</a:t>
            </a:r>
            <a:r>
              <a:rPr lang="en-US" baseline="0" dirty="0" smtClean="0"/>
              <a:t>) and our Display Mapper</a:t>
            </a:r>
          </a:p>
          <a:p>
            <a:endParaRPr lang="en-US" baseline="0" dirty="0" smtClean="0"/>
          </a:p>
          <a:p>
            <a:r>
              <a:rPr lang="en-US" baseline="0" dirty="0" smtClean="0"/>
              <a:t>Filmic is 1D and applied to each channel independently, has hue shifts.</a:t>
            </a:r>
          </a:p>
          <a:p>
            <a:r>
              <a:rPr lang="en-US" baseline="0" dirty="0" smtClean="0"/>
              <a:t>This can all be tuned, but ultimately any non-linear 1D operator applied to color channels will hue shift.</a:t>
            </a:r>
          </a:p>
          <a:p>
            <a:pPr defTabSz="950793">
              <a:defRPr/>
            </a:pPr>
            <a:r>
              <a:rPr lang="en-US" baseline="0" dirty="0" smtClean="0"/>
              <a:t>Watch our for desaturated </a:t>
            </a:r>
            <a:r>
              <a:rPr lang="en-US" baseline="0" dirty="0" err="1" smtClean="0"/>
              <a:t>midtones</a:t>
            </a:r>
            <a:r>
              <a:rPr lang="en-US" baseline="0" dirty="0" smtClean="0"/>
              <a:t> (in our case, at least).</a:t>
            </a:r>
          </a:p>
          <a:p>
            <a:r>
              <a:rPr lang="en-US" baseline="0" dirty="0" smtClean="0"/>
              <a:t>Want to make a bright orange sunset? It will become yellow.</a:t>
            </a:r>
          </a:p>
          <a:p>
            <a:endParaRPr lang="en-US" baseline="0" dirty="0" smtClean="0"/>
          </a:p>
          <a:p>
            <a:r>
              <a:rPr lang="en-US" baseline="0" dirty="0" smtClean="0"/>
              <a:t>Display mapper is highly neutral, hue-preserving, does a good job of reproducing artistic intent.</a:t>
            </a:r>
          </a:p>
        </p:txBody>
      </p:sp>
      <p:sp>
        <p:nvSpPr>
          <p:cNvPr id="4" name="Slide Number Placeholder 3"/>
          <p:cNvSpPr>
            <a:spLocks noGrp="1"/>
          </p:cNvSpPr>
          <p:nvPr>
            <p:ph type="sldNum" sz="quarter" idx="10"/>
          </p:nvPr>
        </p:nvSpPr>
        <p:spPr/>
        <p:txBody>
          <a:bodyPr/>
          <a:lstStyle/>
          <a:p>
            <a:fld id="{564EBF61-9EA7-4AB3-BBFE-F53F270FE30A}" type="slidenum">
              <a:rPr lang="sv-SE" smtClean="0"/>
              <a:pPr/>
              <a:t>36</a:t>
            </a:fld>
            <a:endParaRPr lang="sv-SE"/>
          </a:p>
        </p:txBody>
      </p:sp>
    </p:spTree>
    <p:extLst>
      <p:ext uri="{BB962C8B-B14F-4D97-AF65-F5344CB8AC3E}">
        <p14:creationId xmlns:p14="http://schemas.microsoft.com/office/powerpoint/2010/main" val="40283654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Even </a:t>
            </a:r>
            <a:r>
              <a:rPr lang="en-GB" dirty="0"/>
              <a:t>though this was </a:t>
            </a:r>
            <a:r>
              <a:rPr lang="en-GB" dirty="0" smtClean="0"/>
              <a:t>planned </a:t>
            </a:r>
            <a:r>
              <a:rPr lang="en-GB" dirty="0"/>
              <a:t>&amp; we</a:t>
            </a:r>
            <a:r>
              <a:rPr lang="en-GB" baseline="0" dirty="0"/>
              <a:t> worked with </a:t>
            </a:r>
            <a:r>
              <a:rPr lang="en-GB" baseline="0" dirty="0" smtClean="0"/>
              <a:t>several game </a:t>
            </a:r>
            <a:r>
              <a:rPr lang="en-GB" baseline="0" dirty="0"/>
              <a:t>teams </a:t>
            </a:r>
            <a:r>
              <a:rPr lang="en-GB" baseline="0" dirty="0" smtClean="0"/>
              <a:t>to </a:t>
            </a:r>
            <a:r>
              <a:rPr lang="en-GB" baseline="0" dirty="0"/>
              <a:t>figure this out and roll it out, there were a few </a:t>
            </a:r>
            <a:r>
              <a:rPr lang="en-GB" baseline="0" dirty="0" err="1"/>
              <a:t>gotchas</a:t>
            </a:r>
            <a:r>
              <a:rPr lang="en-GB" baseline="0" dirty="0"/>
              <a:t> along the way.</a:t>
            </a:r>
            <a:endParaRPr lang="en-US" b="1" dirty="0"/>
          </a:p>
        </p:txBody>
      </p:sp>
      <p:sp>
        <p:nvSpPr>
          <p:cNvPr id="4" name="Slide Number Placeholder 3"/>
          <p:cNvSpPr>
            <a:spLocks noGrp="1"/>
          </p:cNvSpPr>
          <p:nvPr>
            <p:ph type="sldNum" sz="quarter" idx="10"/>
          </p:nvPr>
        </p:nvSpPr>
        <p:spPr/>
        <p:txBody>
          <a:bodyPr/>
          <a:lstStyle/>
          <a:p>
            <a:fld id="{CD62E36F-78FE-4FAE-AC31-7A63712D1B56}" type="slidenum">
              <a:rPr lang="en-US" smtClean="0"/>
              <a:pPr/>
              <a:t>37</a:t>
            </a:fld>
            <a:endParaRPr lang="en-US" dirty="0"/>
          </a:p>
        </p:txBody>
      </p:sp>
    </p:spTree>
    <p:extLst>
      <p:ext uri="{BB962C8B-B14F-4D97-AF65-F5344CB8AC3E}">
        <p14:creationId xmlns:p14="http://schemas.microsoft.com/office/powerpoint/2010/main" val="3279711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As mentioned</a:t>
            </a:r>
            <a:r>
              <a:rPr lang="en-GB" baseline="0" dirty="0" smtClean="0"/>
              <a:t> at the start the </a:t>
            </a:r>
            <a:r>
              <a:rPr lang="en-GB" dirty="0" smtClean="0"/>
              <a:t>SDR </a:t>
            </a:r>
            <a:r>
              <a:rPr lang="en-GB" dirty="0"/>
              <a:t>version gets brightened up by the </a:t>
            </a:r>
            <a:r>
              <a:rPr lang="en-GB" dirty="0" smtClean="0"/>
              <a:t>TV, sometimes massively.</a:t>
            </a:r>
            <a:endParaRPr lang="en-GB" dirty="0"/>
          </a:p>
          <a:p>
            <a:r>
              <a:rPr lang="en-GB" dirty="0"/>
              <a:t>We</a:t>
            </a:r>
            <a:r>
              <a:rPr lang="en-GB" baseline="0" dirty="0"/>
              <a:t> can play to this strength and under-expose the SDR version so, when brightened by the TV, it looks OK again.</a:t>
            </a:r>
          </a:p>
          <a:p>
            <a:r>
              <a:rPr lang="en-GB" baseline="0" dirty="0"/>
              <a:t>No this is not correct, and it does require some guesswork as to how bright the TV will be.</a:t>
            </a:r>
          </a:p>
          <a:p>
            <a:r>
              <a:rPr lang="en-GB" baseline="0" dirty="0"/>
              <a:t>Artists can configure this </a:t>
            </a:r>
            <a:r>
              <a:rPr lang="en-GB" baseline="0" dirty="0" smtClean="0"/>
              <a:t>SDR </a:t>
            </a:r>
            <a:r>
              <a:rPr lang="en-GB" baseline="0" dirty="0"/>
              <a:t>Peak value so when working on calibrated monitors it is accurate.</a:t>
            </a:r>
          </a:p>
          <a:p>
            <a:r>
              <a:rPr lang="en-GB" baseline="0" dirty="0"/>
              <a:t>Assume SDR TV is 200 nits as a default, considering letting </a:t>
            </a:r>
            <a:r>
              <a:rPr lang="en-GB" baseline="0" dirty="0" smtClean="0"/>
              <a:t>people tune </a:t>
            </a:r>
            <a:r>
              <a:rPr lang="en-GB" baseline="0" dirty="0"/>
              <a:t>this </a:t>
            </a:r>
            <a:r>
              <a:rPr lang="en-GB" baseline="0" dirty="0" smtClean="0"/>
              <a:t>value at </a:t>
            </a:r>
            <a:r>
              <a:rPr lang="en-GB" baseline="0" dirty="0"/>
              <a:t>home as well.</a:t>
            </a:r>
            <a:endParaRPr lang="en-GB" dirty="0"/>
          </a:p>
        </p:txBody>
      </p:sp>
      <p:sp>
        <p:nvSpPr>
          <p:cNvPr id="4" name="Slide Number Placeholder 3"/>
          <p:cNvSpPr>
            <a:spLocks noGrp="1"/>
          </p:cNvSpPr>
          <p:nvPr>
            <p:ph type="sldNum" sz="quarter" idx="10"/>
          </p:nvPr>
        </p:nvSpPr>
        <p:spPr/>
        <p:txBody>
          <a:bodyPr/>
          <a:lstStyle/>
          <a:p>
            <a:fld id="{CD62E36F-78FE-4FAE-AC31-7A63712D1B56}" type="slidenum">
              <a:rPr lang="en-US" smtClean="0"/>
              <a:pPr/>
              <a:t>38</a:t>
            </a:fld>
            <a:endParaRPr lang="en-US" dirty="0"/>
          </a:p>
        </p:txBody>
      </p:sp>
    </p:spTree>
    <p:extLst>
      <p:ext uri="{BB962C8B-B14F-4D97-AF65-F5344CB8AC3E}">
        <p14:creationId xmlns:p14="http://schemas.microsoft.com/office/powerpoint/2010/main" val="22936096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Many assets were authored to leverage the hue shifts that come from clipping color channels.</a:t>
            </a:r>
          </a:p>
          <a:p>
            <a:r>
              <a:rPr lang="en-US" baseline="0" dirty="0"/>
              <a:t>Any color that contains multiple primaries will hue shift if it’s brightened and one channel clips but the other doesn’t.</a:t>
            </a:r>
          </a:p>
          <a:p>
            <a:r>
              <a:rPr lang="en-US" baseline="0" dirty="0"/>
              <a:t>The ratios between the color channels fundamentally change at this point, changing the color itself.</a:t>
            </a:r>
          </a:p>
          <a:p>
            <a:endParaRPr lang="en-US" baseline="0" dirty="0"/>
          </a:p>
          <a:p>
            <a:r>
              <a:rPr lang="en-US" baseline="0" dirty="0"/>
              <a:t>If you leverage this hue </a:t>
            </a:r>
            <a:r>
              <a:rPr lang="en-US" baseline="0" dirty="0" smtClean="0"/>
              <a:t>shift during asset authoring, </a:t>
            </a:r>
            <a:r>
              <a:rPr lang="en-US" baseline="0" dirty="0"/>
              <a:t>then these effects long longer look </a:t>
            </a:r>
            <a:r>
              <a:rPr lang="en-US" baseline="0" dirty="0" smtClean="0"/>
              <a:t>correct when you remove the hue shift.</a:t>
            </a:r>
            <a:endParaRPr lang="en-US" baseline="0" dirty="0"/>
          </a:p>
        </p:txBody>
      </p:sp>
      <p:sp>
        <p:nvSpPr>
          <p:cNvPr id="4" name="Slide Number Placeholder 3"/>
          <p:cNvSpPr>
            <a:spLocks noGrp="1"/>
          </p:cNvSpPr>
          <p:nvPr>
            <p:ph type="sldNum" sz="quarter" idx="10"/>
          </p:nvPr>
        </p:nvSpPr>
        <p:spPr/>
        <p:txBody>
          <a:bodyPr/>
          <a:lstStyle/>
          <a:p>
            <a:fld id="{CD62E36F-78FE-4FAE-AC31-7A63712D1B56}" type="slidenum">
              <a:rPr lang="en-US" smtClean="0"/>
              <a:pPr/>
              <a:t>39</a:t>
            </a:fld>
            <a:endParaRPr lang="en-US" dirty="0"/>
          </a:p>
        </p:txBody>
      </p:sp>
    </p:spTree>
    <p:extLst>
      <p:ext uri="{BB962C8B-B14F-4D97-AF65-F5344CB8AC3E}">
        <p14:creationId xmlns:p14="http://schemas.microsoft.com/office/powerpoint/2010/main" val="4146387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Games are </a:t>
            </a:r>
            <a:r>
              <a:rPr lang="en-US" dirty="0" err="1"/>
              <a:t>realtime</a:t>
            </a:r>
            <a:r>
              <a:rPr lang="en-US" dirty="0"/>
              <a:t> CG with</a:t>
            </a:r>
            <a:r>
              <a:rPr lang="en-US" baseline="0" dirty="0"/>
              <a:t> </a:t>
            </a:r>
            <a:r>
              <a:rPr lang="en-US" dirty="0"/>
              <a:t>no film</a:t>
            </a:r>
            <a:r>
              <a:rPr lang="en-US" baseline="0" dirty="0"/>
              <a:t> to develop</a:t>
            </a:r>
          </a:p>
          <a:p>
            <a:r>
              <a:rPr lang="en-US" baseline="0" dirty="0"/>
              <a:t>But we do need to broadcast our games on TVs</a:t>
            </a:r>
          </a:p>
          <a:p>
            <a:r>
              <a:rPr lang="en-US" baseline="0" dirty="0"/>
              <a:t>These TVs have a limited range not dissimilar to film/slide projectors</a:t>
            </a:r>
          </a:p>
          <a:p>
            <a:r>
              <a:rPr lang="en-US" baseline="0" dirty="0"/>
              <a:t>So we have similar requirements to perform range reduction</a:t>
            </a:r>
            <a:endParaRPr lang="en-US" dirty="0"/>
          </a:p>
          <a:p>
            <a:endParaRPr lang="en-US" dirty="0"/>
          </a:p>
          <a:p>
            <a:r>
              <a:rPr lang="en-US" dirty="0" err="1"/>
              <a:t>Tonemapping</a:t>
            </a:r>
            <a:r>
              <a:rPr lang="en-US" baseline="0" dirty="0"/>
              <a:t> is just range reduction, done in such a way to preserve detail outside the display range.</a:t>
            </a:r>
          </a:p>
          <a:p>
            <a:r>
              <a:rPr lang="en-US" baseline="0" dirty="0"/>
              <a:t>Follow a similar process.</a:t>
            </a:r>
          </a:p>
          <a:p>
            <a:r>
              <a:rPr lang="en-US" baseline="0" dirty="0"/>
              <a:t>First we would expose the scene such that the most interesting parts are in the mid tones.</a:t>
            </a:r>
          </a:p>
          <a:p>
            <a:r>
              <a:rPr lang="en-US" baseline="0" dirty="0"/>
              <a:t>Then </a:t>
            </a:r>
            <a:r>
              <a:rPr lang="en-US" baseline="0" dirty="0" err="1"/>
              <a:t>tonemap</a:t>
            </a:r>
            <a:r>
              <a:rPr lang="en-US" baseline="0" dirty="0"/>
              <a:t> the rest of the range to best fit into the upper/lower regions of the SDR.</a:t>
            </a:r>
            <a:endParaRPr lang="en-US" dirty="0"/>
          </a:p>
        </p:txBody>
      </p:sp>
      <p:sp>
        <p:nvSpPr>
          <p:cNvPr id="4" name="Slide Number Placeholder 3"/>
          <p:cNvSpPr>
            <a:spLocks noGrp="1"/>
          </p:cNvSpPr>
          <p:nvPr>
            <p:ph type="sldNum" sz="quarter" idx="10"/>
          </p:nvPr>
        </p:nvSpPr>
        <p:spPr/>
        <p:txBody>
          <a:bodyPr/>
          <a:lstStyle/>
          <a:p>
            <a:fld id="{564EBF61-9EA7-4AB3-BBFE-F53F270FE30A}" type="slidenum">
              <a:rPr lang="sv-SE" smtClean="0"/>
              <a:pPr/>
              <a:t>4</a:t>
            </a:fld>
            <a:endParaRPr lang="sv-SE"/>
          </a:p>
        </p:txBody>
      </p:sp>
    </p:spTree>
    <p:extLst>
      <p:ext uri="{BB962C8B-B14F-4D97-AF65-F5344CB8AC3E}">
        <p14:creationId xmlns:p14="http://schemas.microsoft.com/office/powerpoint/2010/main" val="11148518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defTabSz="950793">
              <a:defRPr/>
            </a:pPr>
            <a:r>
              <a:rPr lang="en-US" b="0" dirty="0"/>
              <a:t>This is a </a:t>
            </a:r>
            <a:r>
              <a:rPr lang="en-US" b="0" dirty="0" smtClean="0"/>
              <a:t>contrived </a:t>
            </a:r>
            <a:r>
              <a:rPr lang="en-US" b="0" dirty="0"/>
              <a:t>example showing</a:t>
            </a:r>
            <a:r>
              <a:rPr lang="en-US" b="0" baseline="0" dirty="0"/>
              <a:t> a fireball.</a:t>
            </a:r>
          </a:p>
          <a:p>
            <a:pPr defTabSz="950793">
              <a:defRPr/>
            </a:pPr>
            <a:r>
              <a:rPr lang="en-US" b="0" dirty="0"/>
              <a:t>It’s an effect kindly</a:t>
            </a:r>
            <a:r>
              <a:rPr lang="en-US" b="0" baseline="0" dirty="0"/>
              <a:t> shared by </a:t>
            </a:r>
            <a:r>
              <a:rPr lang="en-US" b="0" dirty="0"/>
              <a:t>DICE but modified by me to highlight</a:t>
            </a:r>
            <a:r>
              <a:rPr lang="en-US" b="0" baseline="0" dirty="0"/>
              <a:t> the </a:t>
            </a:r>
            <a:r>
              <a:rPr lang="en-US" b="0" baseline="0" dirty="0" smtClean="0"/>
              <a:t>issue in question.</a:t>
            </a:r>
            <a:endParaRPr lang="en-US" b="0" baseline="0" dirty="0"/>
          </a:p>
          <a:p>
            <a:pPr defTabSz="950793">
              <a:defRPr/>
            </a:pPr>
            <a:endParaRPr lang="en-US" b="0" baseline="0" dirty="0"/>
          </a:p>
          <a:p>
            <a:pPr defTabSz="950793">
              <a:defRPr/>
            </a:pPr>
            <a:r>
              <a:rPr lang="en-US" b="0" baseline="0" dirty="0"/>
              <a:t>This fireball is authored using a single hue … lets call it ‘burnt orange’.</a:t>
            </a:r>
          </a:p>
          <a:p>
            <a:pPr defTabSz="950793">
              <a:defRPr/>
            </a:pPr>
            <a:r>
              <a:rPr lang="en-US" b="0" baseline="0" dirty="0"/>
              <a:t>Burnt orange has little to no blue component, but does have a lot of red and some green.</a:t>
            </a:r>
          </a:p>
          <a:p>
            <a:pPr defTabSz="950793">
              <a:defRPr/>
            </a:pPr>
            <a:r>
              <a:rPr lang="en-US" b="0" baseline="0" dirty="0"/>
              <a:t>When over-exposed and fed into a </a:t>
            </a:r>
            <a:r>
              <a:rPr lang="en-US" b="0" baseline="0" dirty="0" err="1"/>
              <a:t>tonemap</a:t>
            </a:r>
            <a:r>
              <a:rPr lang="en-US" b="0" baseline="0" dirty="0"/>
              <a:t> that has a strong shoulder and/or </a:t>
            </a:r>
            <a:r>
              <a:rPr lang="en-US" b="0" baseline="0" dirty="0" smtClean="0"/>
              <a:t>simply hitting the color channel clipping </a:t>
            </a:r>
            <a:r>
              <a:rPr lang="en-US" b="0" baseline="0" dirty="0"/>
              <a:t>point, the </a:t>
            </a:r>
            <a:r>
              <a:rPr lang="en-US" b="0" baseline="0" dirty="0" smtClean="0"/>
              <a:t>rate of change of red slows quickly and then clips but </a:t>
            </a:r>
            <a:r>
              <a:rPr lang="en-US" b="0" baseline="0" dirty="0"/>
              <a:t>green does not.</a:t>
            </a:r>
          </a:p>
          <a:p>
            <a:pPr defTabSz="950793">
              <a:defRPr/>
            </a:pPr>
            <a:r>
              <a:rPr lang="en-US" b="0" baseline="0" dirty="0"/>
              <a:t>As one keeps over-exposing, red </a:t>
            </a:r>
            <a:r>
              <a:rPr lang="en-US" b="0" baseline="0" dirty="0" smtClean="0"/>
              <a:t>moves slowly (or is stationary, if clipped) </a:t>
            </a:r>
            <a:r>
              <a:rPr lang="en-US" b="0" baseline="0" dirty="0"/>
              <a:t>but green keeps increasing, fundamentally changing the color from orange to yellow creating a multi-hue effect.</a:t>
            </a:r>
          </a:p>
          <a:p>
            <a:pPr defTabSz="950793">
              <a:defRPr/>
            </a:pPr>
            <a:endParaRPr lang="en-US" b="0" baseline="0" dirty="0"/>
          </a:p>
          <a:p>
            <a:pPr defTabSz="950793">
              <a:defRPr/>
            </a:pPr>
            <a:r>
              <a:rPr lang="en-US" b="0" baseline="0" dirty="0"/>
              <a:t>When using a hue preserving shoulder, the authored hue is preserved and it looks </a:t>
            </a:r>
            <a:r>
              <a:rPr lang="en-US" b="0" baseline="0" dirty="0" smtClean="0"/>
              <a:t>‘correct’ but that is now completely </a:t>
            </a:r>
            <a:r>
              <a:rPr lang="en-US" b="0" baseline="0" dirty="0"/>
              <a:t>wrong.</a:t>
            </a:r>
          </a:p>
          <a:p>
            <a:pPr defTabSz="950793">
              <a:defRPr/>
            </a:pPr>
            <a:r>
              <a:rPr lang="en-US" b="0" baseline="0" dirty="0"/>
              <a:t>This isn’t just the case for hue preserving shoulders though. If the original image were displayed via HDR broadcast standards which have much higher color channel clipping points, it would look wrong in HDR as well because the red channel simply wouldn’t </a:t>
            </a:r>
            <a:r>
              <a:rPr lang="en-US" b="0" baseline="0" dirty="0" smtClean="0"/>
              <a:t>clip as quickly. So the effect would </a:t>
            </a:r>
            <a:r>
              <a:rPr lang="en-US" b="0" baseline="0" dirty="0"/>
              <a:t>appear bright </a:t>
            </a:r>
            <a:r>
              <a:rPr lang="en-US" b="0" baseline="0" dirty="0" smtClean="0"/>
              <a:t>orange.</a:t>
            </a:r>
          </a:p>
          <a:p>
            <a:pPr defTabSz="950793">
              <a:defRPr/>
            </a:pPr>
            <a:r>
              <a:rPr lang="en-US" b="0" baseline="0" dirty="0" smtClean="0"/>
              <a:t>So </a:t>
            </a:r>
            <a:r>
              <a:rPr lang="en-US" b="0" baseline="0" dirty="0"/>
              <a:t>the hue preserving shoulder in SDR actually highlights trouble in the content that would be wrong in HDR.</a:t>
            </a:r>
          </a:p>
          <a:p>
            <a:pPr defTabSz="950793">
              <a:defRPr/>
            </a:pPr>
            <a:r>
              <a:rPr lang="en-US" b="0" baseline="0" dirty="0"/>
              <a:t>This is quite a nice way to </a:t>
            </a:r>
            <a:r>
              <a:rPr lang="en-US" b="0" baseline="0" dirty="0" smtClean="0"/>
              <a:t>author HDR </a:t>
            </a:r>
            <a:r>
              <a:rPr lang="en-US" b="0" baseline="0" dirty="0"/>
              <a:t>content </a:t>
            </a:r>
            <a:r>
              <a:rPr lang="en-US" b="0" baseline="0" dirty="0" smtClean="0"/>
              <a:t>(and find issues with existing content) without needing an </a:t>
            </a:r>
            <a:r>
              <a:rPr lang="en-US" b="0" baseline="0" dirty="0"/>
              <a:t>HDR </a:t>
            </a:r>
            <a:r>
              <a:rPr lang="en-US" b="0" baseline="0" dirty="0" smtClean="0"/>
              <a:t>display.</a:t>
            </a:r>
            <a:endParaRPr lang="en-US" b="0" baseline="0" dirty="0"/>
          </a:p>
        </p:txBody>
      </p:sp>
      <p:sp>
        <p:nvSpPr>
          <p:cNvPr id="4" name="Slide Number Placeholder 3"/>
          <p:cNvSpPr>
            <a:spLocks noGrp="1"/>
          </p:cNvSpPr>
          <p:nvPr>
            <p:ph type="sldNum" sz="quarter" idx="10"/>
          </p:nvPr>
        </p:nvSpPr>
        <p:spPr/>
        <p:txBody>
          <a:bodyPr/>
          <a:lstStyle/>
          <a:p>
            <a:fld id="{564EBF61-9EA7-4AB3-BBFE-F53F270FE30A}" type="slidenum">
              <a:rPr lang="sv-SE" smtClean="0"/>
              <a:pPr/>
              <a:t>40</a:t>
            </a:fld>
            <a:endParaRPr lang="sv-SE"/>
          </a:p>
        </p:txBody>
      </p:sp>
    </p:spTree>
    <p:extLst>
      <p:ext uri="{BB962C8B-B14F-4D97-AF65-F5344CB8AC3E}">
        <p14:creationId xmlns:p14="http://schemas.microsoft.com/office/powerpoint/2010/main" val="24245453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Main point of this – </a:t>
            </a:r>
            <a:r>
              <a:rPr lang="en-US" baseline="0" dirty="0" smtClean="0"/>
              <a:t>any bright </a:t>
            </a:r>
            <a:r>
              <a:rPr lang="en-US" baseline="0" dirty="0"/>
              <a:t>effects will suffer.</a:t>
            </a:r>
          </a:p>
          <a:p>
            <a:r>
              <a:rPr lang="en-US" baseline="0" dirty="0"/>
              <a:t>Many are authored to leverage the hue shifts that come from clipping color channels (red clips but green doesn’t -&gt; effect increasingly becomes yellow as green increases).</a:t>
            </a:r>
          </a:p>
          <a:p>
            <a:r>
              <a:rPr lang="en-US" baseline="0" dirty="0"/>
              <a:t>These effects do not work well in HDR, as the clip point differs per </a:t>
            </a:r>
            <a:r>
              <a:rPr lang="en-US" baseline="0" dirty="0" smtClean="0"/>
              <a:t>TV (see notes on previous slide).</a:t>
            </a:r>
            <a:endParaRPr lang="en-US" baseline="0" dirty="0"/>
          </a:p>
          <a:p>
            <a:endParaRPr lang="en-US" baseline="0" dirty="0" smtClean="0"/>
          </a:p>
          <a:p>
            <a:r>
              <a:rPr lang="en-US" baseline="0" dirty="0" smtClean="0"/>
              <a:t>Intent </a:t>
            </a:r>
            <a:r>
              <a:rPr lang="en-US" baseline="0" dirty="0"/>
              <a:t>must be to author to HDR as the reference, which means the hue shifts must be present in the artwork, not an artefact of the mapper.</a:t>
            </a:r>
          </a:p>
          <a:p>
            <a:r>
              <a:rPr lang="en-US" baseline="0" dirty="0"/>
              <a:t>Blackbody ‘simulation’ (temp based hue color lookup) to the rescue.</a:t>
            </a:r>
          </a:p>
          <a:p>
            <a:r>
              <a:rPr lang="en-US" baseline="0" dirty="0"/>
              <a:t>Iterate the display mapper to preserve saturation of medium/bright effects on SDR devices.</a:t>
            </a:r>
            <a:endParaRPr lang="en-US" dirty="0"/>
          </a:p>
          <a:p>
            <a:endParaRPr lang="en-US" dirty="0"/>
          </a:p>
          <a:p>
            <a:r>
              <a:rPr lang="en-US" b="0" dirty="0"/>
              <a:t>Image </a:t>
            </a:r>
            <a:r>
              <a:rPr lang="en-US" b="0" dirty="0" smtClean="0"/>
              <a:t>credit: </a:t>
            </a:r>
            <a:r>
              <a:rPr lang="en-US" b="0" dirty="0"/>
              <a:t>https://en.wikipedia.org/wiki/Black-body_radiation</a:t>
            </a:r>
          </a:p>
        </p:txBody>
      </p:sp>
      <p:sp>
        <p:nvSpPr>
          <p:cNvPr id="4" name="Slide Number Placeholder 3"/>
          <p:cNvSpPr>
            <a:spLocks noGrp="1"/>
          </p:cNvSpPr>
          <p:nvPr>
            <p:ph type="sldNum" sz="quarter" idx="10"/>
          </p:nvPr>
        </p:nvSpPr>
        <p:spPr/>
        <p:txBody>
          <a:bodyPr/>
          <a:lstStyle/>
          <a:p>
            <a:fld id="{CD62E36F-78FE-4FAE-AC31-7A63712D1B56}" type="slidenum">
              <a:rPr lang="en-US" smtClean="0"/>
              <a:pPr/>
              <a:t>41</a:t>
            </a:fld>
            <a:endParaRPr lang="en-US" dirty="0"/>
          </a:p>
        </p:txBody>
      </p:sp>
    </p:spTree>
    <p:extLst>
      <p:ext uri="{BB962C8B-B14F-4D97-AF65-F5344CB8AC3E}">
        <p14:creationId xmlns:p14="http://schemas.microsoft.com/office/powerpoint/2010/main" val="24839518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0793">
              <a:defRPr/>
            </a:pPr>
            <a:r>
              <a:rPr lang="en-US" b="0" baseline="0" dirty="0"/>
              <a:t>Old asset with display mapping ON (no hue shifts) vs Display mapping ON and hue shifts are correctly present in source asset</a:t>
            </a:r>
          </a:p>
        </p:txBody>
      </p:sp>
      <p:sp>
        <p:nvSpPr>
          <p:cNvPr id="4" name="Slide Number Placeholder 3"/>
          <p:cNvSpPr>
            <a:spLocks noGrp="1"/>
          </p:cNvSpPr>
          <p:nvPr>
            <p:ph type="sldNum" sz="quarter" idx="10"/>
          </p:nvPr>
        </p:nvSpPr>
        <p:spPr/>
        <p:txBody>
          <a:bodyPr/>
          <a:lstStyle/>
          <a:p>
            <a:fld id="{564EBF61-9EA7-4AB3-BBFE-F53F270FE30A}" type="slidenum">
              <a:rPr lang="sv-SE" smtClean="0"/>
              <a:pPr/>
              <a:t>42</a:t>
            </a:fld>
            <a:endParaRPr lang="sv-SE"/>
          </a:p>
        </p:txBody>
      </p:sp>
    </p:spTree>
    <p:extLst>
      <p:ext uri="{BB962C8B-B14F-4D97-AF65-F5344CB8AC3E}">
        <p14:creationId xmlns:p14="http://schemas.microsoft.com/office/powerpoint/2010/main" val="7506757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0793">
              <a:defRPr/>
            </a:pPr>
            <a:r>
              <a:rPr lang="en-US" b="0" baseline="0" dirty="0"/>
              <a:t>Old asset with display mapping OFF (hue shifts come from channels clipping) vs Display mapping ON and hue shifts are correctly present in source asset</a:t>
            </a:r>
          </a:p>
        </p:txBody>
      </p:sp>
      <p:sp>
        <p:nvSpPr>
          <p:cNvPr id="4" name="Slide Number Placeholder 3"/>
          <p:cNvSpPr>
            <a:spLocks noGrp="1"/>
          </p:cNvSpPr>
          <p:nvPr>
            <p:ph type="sldNum" sz="quarter" idx="10"/>
          </p:nvPr>
        </p:nvSpPr>
        <p:spPr/>
        <p:txBody>
          <a:bodyPr/>
          <a:lstStyle/>
          <a:p>
            <a:fld id="{564EBF61-9EA7-4AB3-BBFE-F53F270FE30A}" type="slidenum">
              <a:rPr lang="sv-SE" smtClean="0"/>
              <a:pPr/>
              <a:t>43</a:t>
            </a:fld>
            <a:endParaRPr lang="sv-SE"/>
          </a:p>
        </p:txBody>
      </p:sp>
    </p:spTree>
    <p:extLst>
      <p:ext uri="{BB962C8B-B14F-4D97-AF65-F5344CB8AC3E}">
        <p14:creationId xmlns:p14="http://schemas.microsoft.com/office/powerpoint/2010/main" val="28810705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t>Hue preserving</a:t>
            </a:r>
            <a:r>
              <a:rPr lang="en-US" b="0" baseline="0" dirty="0" smtClean="0"/>
              <a:t> operator is also troublesome if you are trying to match a “look” that is close to a certain film stock.</a:t>
            </a:r>
          </a:p>
          <a:p>
            <a:r>
              <a:rPr lang="en-US" b="0" baseline="0" dirty="0" smtClean="0"/>
              <a:t>Must be able to do that.</a:t>
            </a:r>
          </a:p>
          <a:p>
            <a:r>
              <a:rPr lang="en-US" b="0" dirty="0" smtClean="0"/>
              <a:t>Have started to work on re-adding hue shifts.</a:t>
            </a:r>
          </a:p>
          <a:p>
            <a:r>
              <a:rPr lang="en-US" b="0" dirty="0" smtClean="0"/>
              <a:t>We’re not</a:t>
            </a:r>
            <a:r>
              <a:rPr lang="en-US" b="0" baseline="0" dirty="0" smtClean="0"/>
              <a:t> done yet, are s</a:t>
            </a:r>
            <a:r>
              <a:rPr lang="en-US" b="0" dirty="0" smtClean="0"/>
              <a:t>till </a:t>
            </a:r>
            <a:r>
              <a:rPr lang="en-US" b="0" dirty="0"/>
              <a:t>actively working on this</a:t>
            </a:r>
            <a:r>
              <a:rPr lang="en-US" b="0" dirty="0" smtClean="0"/>
              <a:t>.</a:t>
            </a:r>
          </a:p>
        </p:txBody>
      </p:sp>
      <p:sp>
        <p:nvSpPr>
          <p:cNvPr id="4" name="Slide Number Placeholder 3"/>
          <p:cNvSpPr>
            <a:spLocks noGrp="1"/>
          </p:cNvSpPr>
          <p:nvPr>
            <p:ph type="sldNum" sz="quarter" idx="10"/>
          </p:nvPr>
        </p:nvSpPr>
        <p:spPr/>
        <p:txBody>
          <a:bodyPr/>
          <a:lstStyle/>
          <a:p>
            <a:fld id="{CD62E36F-78FE-4FAE-AC31-7A63712D1B56}" type="slidenum">
              <a:rPr lang="en-US" smtClean="0"/>
              <a:pPr/>
              <a:t>44</a:t>
            </a:fld>
            <a:endParaRPr lang="en-US" dirty="0"/>
          </a:p>
        </p:txBody>
      </p:sp>
    </p:spTree>
    <p:extLst>
      <p:ext uri="{BB962C8B-B14F-4D97-AF65-F5344CB8AC3E}">
        <p14:creationId xmlns:p14="http://schemas.microsoft.com/office/powerpoint/2010/main" val="8654616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0793">
              <a:defRPr/>
            </a:pPr>
            <a:r>
              <a:rPr lang="en-US" b="0" dirty="0"/>
              <a:t>Blackbody fire contained all the correct hues …</a:t>
            </a:r>
          </a:p>
          <a:p>
            <a:pPr defTabSz="950793">
              <a:defRPr/>
            </a:pPr>
            <a:r>
              <a:rPr lang="en-US" b="0" baseline="0" dirty="0"/>
              <a:t>-See smaller circle</a:t>
            </a:r>
          </a:p>
          <a:p>
            <a:pPr defTabSz="950793">
              <a:defRPr/>
            </a:pPr>
            <a:endParaRPr lang="en-US" b="0" dirty="0"/>
          </a:p>
          <a:p>
            <a:pPr defTabSz="950793">
              <a:defRPr/>
            </a:pPr>
            <a:r>
              <a:rPr lang="en-US" b="0" dirty="0"/>
              <a:t>…were getting desaturated when very</a:t>
            </a:r>
            <a:r>
              <a:rPr lang="en-US" b="0" baseline="0" dirty="0"/>
              <a:t> bright.</a:t>
            </a:r>
          </a:p>
          <a:p>
            <a:pPr defTabSz="950793">
              <a:defRPr/>
            </a:pPr>
            <a:r>
              <a:rPr lang="en-US" b="0" baseline="0" dirty="0"/>
              <a:t>-See larger circle</a:t>
            </a:r>
          </a:p>
          <a:p>
            <a:pPr defTabSz="950793">
              <a:defRPr/>
            </a:pPr>
            <a:endParaRPr lang="en-US" b="0" dirty="0"/>
          </a:p>
          <a:p>
            <a:pPr defTabSz="950793">
              <a:defRPr/>
            </a:pPr>
            <a:r>
              <a:rPr lang="en-US" b="0" dirty="0"/>
              <a:t>Original display mapper on the left, small</a:t>
            </a:r>
            <a:r>
              <a:rPr lang="en-US" b="0" baseline="0" dirty="0"/>
              <a:t> hue shifts (but massive improvement) on the right.</a:t>
            </a:r>
            <a:endParaRPr lang="en-US" b="0" dirty="0"/>
          </a:p>
        </p:txBody>
      </p:sp>
      <p:sp>
        <p:nvSpPr>
          <p:cNvPr id="4" name="Slide Number Placeholder 3"/>
          <p:cNvSpPr>
            <a:spLocks noGrp="1"/>
          </p:cNvSpPr>
          <p:nvPr>
            <p:ph type="sldNum" sz="quarter" idx="10"/>
          </p:nvPr>
        </p:nvSpPr>
        <p:spPr/>
        <p:txBody>
          <a:bodyPr/>
          <a:lstStyle/>
          <a:p>
            <a:fld id="{564EBF61-9EA7-4AB3-BBFE-F53F270FE30A}" type="slidenum">
              <a:rPr lang="sv-SE" smtClean="0"/>
              <a:pPr/>
              <a:t>45</a:t>
            </a:fld>
            <a:endParaRPr lang="sv-SE"/>
          </a:p>
        </p:txBody>
      </p:sp>
    </p:spTree>
    <p:extLst>
      <p:ext uri="{BB962C8B-B14F-4D97-AF65-F5344CB8AC3E}">
        <p14:creationId xmlns:p14="http://schemas.microsoft.com/office/powerpoint/2010/main" val="4401289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0793">
              <a:defRPr/>
            </a:pPr>
            <a:r>
              <a:rPr lang="en-US" b="0" dirty="0"/>
              <a:t>Hue</a:t>
            </a:r>
            <a:r>
              <a:rPr lang="en-US" b="0" baseline="0" dirty="0"/>
              <a:t> preserving on the left.</a:t>
            </a:r>
          </a:p>
          <a:p>
            <a:pPr defTabSz="950793">
              <a:defRPr/>
            </a:pPr>
            <a:r>
              <a:rPr lang="en-US" b="0" baseline="0" dirty="0"/>
              <a:t>Re-introduction of some hue shifts on the right.</a:t>
            </a:r>
            <a:endParaRPr lang="en-US" b="0" dirty="0"/>
          </a:p>
        </p:txBody>
      </p:sp>
      <p:sp>
        <p:nvSpPr>
          <p:cNvPr id="4" name="Slide Number Placeholder 3"/>
          <p:cNvSpPr>
            <a:spLocks noGrp="1"/>
          </p:cNvSpPr>
          <p:nvPr>
            <p:ph type="sldNum" sz="quarter" idx="10"/>
          </p:nvPr>
        </p:nvSpPr>
        <p:spPr/>
        <p:txBody>
          <a:bodyPr/>
          <a:lstStyle/>
          <a:p>
            <a:fld id="{564EBF61-9EA7-4AB3-BBFE-F53F270FE30A}" type="slidenum">
              <a:rPr lang="sv-SE" smtClean="0"/>
              <a:pPr/>
              <a:t>46</a:t>
            </a:fld>
            <a:endParaRPr lang="sv-SE"/>
          </a:p>
        </p:txBody>
      </p:sp>
    </p:spTree>
    <p:extLst>
      <p:ext uri="{BB962C8B-B14F-4D97-AF65-F5344CB8AC3E}">
        <p14:creationId xmlns:p14="http://schemas.microsoft.com/office/powerpoint/2010/main" val="18515192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0793">
              <a:defRPr/>
            </a:pPr>
            <a:r>
              <a:rPr lang="en-US" b="0" dirty="0"/>
              <a:t>No display mapping (</a:t>
            </a:r>
            <a:r>
              <a:rPr lang="en-US" b="0" dirty="0" err="1"/>
              <a:t>tonemap</a:t>
            </a:r>
            <a:r>
              <a:rPr lang="en-US" b="0" dirty="0"/>
              <a:t> disabled) on the left, hue-shifting display mapper on the right</a:t>
            </a:r>
            <a:r>
              <a:rPr lang="en-US" b="0" dirty="0" smtClean="0"/>
              <a:t>.</a:t>
            </a:r>
          </a:p>
          <a:p>
            <a:pPr defTabSz="950793">
              <a:defRPr/>
            </a:pPr>
            <a:r>
              <a:rPr lang="en-US" b="0" dirty="0" smtClean="0"/>
              <a:t>Even with some hue shifts, still dramatically</a:t>
            </a:r>
            <a:r>
              <a:rPr lang="en-US" b="0" baseline="0" dirty="0" smtClean="0"/>
              <a:t> better than no display map.</a:t>
            </a:r>
            <a:endParaRPr lang="en-US" b="0" dirty="0"/>
          </a:p>
        </p:txBody>
      </p:sp>
      <p:sp>
        <p:nvSpPr>
          <p:cNvPr id="4" name="Slide Number Placeholder 3"/>
          <p:cNvSpPr>
            <a:spLocks noGrp="1"/>
          </p:cNvSpPr>
          <p:nvPr>
            <p:ph type="sldNum" sz="quarter" idx="10"/>
          </p:nvPr>
        </p:nvSpPr>
        <p:spPr/>
        <p:txBody>
          <a:bodyPr/>
          <a:lstStyle/>
          <a:p>
            <a:fld id="{564EBF61-9EA7-4AB3-BBFE-F53F270FE30A}" type="slidenum">
              <a:rPr lang="sv-SE" smtClean="0"/>
              <a:pPr/>
              <a:t>47</a:t>
            </a:fld>
            <a:endParaRPr lang="sv-SE"/>
          </a:p>
        </p:txBody>
      </p:sp>
    </p:spTree>
    <p:extLst>
      <p:ext uri="{BB962C8B-B14F-4D97-AF65-F5344CB8AC3E}">
        <p14:creationId xmlns:p14="http://schemas.microsoft.com/office/powerpoint/2010/main" val="20796804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0793">
              <a:defRPr/>
            </a:pPr>
            <a:r>
              <a:rPr lang="en-US" b="0" dirty="0" smtClean="0"/>
              <a:t>As mentioned, still</a:t>
            </a:r>
            <a:r>
              <a:rPr lang="en-US" b="0" baseline="0" dirty="0" smtClean="0"/>
              <a:t> not done.</a:t>
            </a:r>
          </a:p>
          <a:p>
            <a:pPr defTabSz="950793">
              <a:defRPr/>
            </a:pPr>
            <a:r>
              <a:rPr lang="en-US" b="0" baseline="0" dirty="0" smtClean="0"/>
              <a:t>Likely to offer a configurable implementation, that each game can dial in the amount of hue shifting.</a:t>
            </a:r>
          </a:p>
          <a:p>
            <a:pPr defTabSz="950793">
              <a:defRPr/>
            </a:pPr>
            <a:r>
              <a:rPr lang="en-US" b="0" baseline="0" dirty="0" smtClean="0"/>
              <a:t>Really easy to do though (no re-grading </a:t>
            </a:r>
            <a:r>
              <a:rPr lang="en-US" b="0" baseline="0" dirty="0" err="1" smtClean="0"/>
              <a:t>etc</a:t>
            </a:r>
            <a:r>
              <a:rPr lang="en-US" b="0" baseline="0" dirty="0" smtClean="0"/>
              <a:t>) due to the wide HDR working space and display mapping right at the end of the frame.</a:t>
            </a:r>
            <a:endParaRPr lang="en-US" b="0" dirty="0"/>
          </a:p>
        </p:txBody>
      </p:sp>
      <p:sp>
        <p:nvSpPr>
          <p:cNvPr id="4" name="Slide Number Placeholder 3"/>
          <p:cNvSpPr>
            <a:spLocks noGrp="1"/>
          </p:cNvSpPr>
          <p:nvPr>
            <p:ph type="sldNum" sz="quarter" idx="10"/>
          </p:nvPr>
        </p:nvSpPr>
        <p:spPr/>
        <p:txBody>
          <a:bodyPr/>
          <a:lstStyle/>
          <a:p>
            <a:fld id="{564EBF61-9EA7-4AB3-BBFE-F53F270FE30A}" type="slidenum">
              <a:rPr lang="sv-SE" smtClean="0"/>
              <a:pPr/>
              <a:t>48</a:t>
            </a:fld>
            <a:endParaRPr lang="sv-SE"/>
          </a:p>
        </p:txBody>
      </p:sp>
    </p:spTree>
    <p:extLst>
      <p:ext uri="{BB962C8B-B14F-4D97-AF65-F5344CB8AC3E}">
        <p14:creationId xmlns:p14="http://schemas.microsoft.com/office/powerpoint/2010/main" val="13481328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But what about </a:t>
            </a:r>
            <a:r>
              <a:rPr lang="en-GB" dirty="0" smtClean="0"/>
              <a:t>ACES?</a:t>
            </a:r>
          </a:p>
        </p:txBody>
      </p:sp>
      <p:sp>
        <p:nvSpPr>
          <p:cNvPr id="4" name="Slide Number Placeholder 3"/>
          <p:cNvSpPr>
            <a:spLocks noGrp="1"/>
          </p:cNvSpPr>
          <p:nvPr>
            <p:ph type="sldNum" sz="quarter" idx="10"/>
          </p:nvPr>
        </p:nvSpPr>
        <p:spPr/>
        <p:txBody>
          <a:bodyPr/>
          <a:lstStyle/>
          <a:p>
            <a:fld id="{564EBF61-9EA7-4AB3-BBFE-F53F270FE30A}" type="slidenum">
              <a:rPr lang="sv-SE" smtClean="0"/>
              <a:pPr/>
              <a:t>49</a:t>
            </a:fld>
            <a:endParaRPr lang="sv-SE"/>
          </a:p>
        </p:txBody>
      </p:sp>
    </p:spTree>
    <p:extLst>
      <p:ext uri="{BB962C8B-B14F-4D97-AF65-F5344CB8AC3E}">
        <p14:creationId xmlns:p14="http://schemas.microsoft.com/office/powerpoint/2010/main" val="1805228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Going to use this example image for our tests, screenshot from internal test level built</a:t>
            </a:r>
            <a:r>
              <a:rPr lang="en-US" baseline="0" dirty="0"/>
              <a:t> by Joacim Lunde</a:t>
            </a:r>
            <a:endParaRPr lang="en-US" dirty="0"/>
          </a:p>
          <a:p>
            <a:r>
              <a:rPr lang="en-US" dirty="0"/>
              <a:t>-Good contrast</a:t>
            </a:r>
            <a:br>
              <a:rPr lang="en-US" dirty="0"/>
            </a:br>
            <a:r>
              <a:rPr lang="en-US" dirty="0"/>
              <a:t>-Wide</a:t>
            </a:r>
            <a:r>
              <a:rPr lang="en-US" baseline="0" dirty="0"/>
              <a:t> dynamic range</a:t>
            </a:r>
          </a:p>
          <a:p>
            <a:r>
              <a:rPr lang="en-US" dirty="0"/>
              <a:t>-Some saturated </a:t>
            </a:r>
            <a:r>
              <a:rPr lang="en-US" dirty="0" err="1"/>
              <a:t>colours</a:t>
            </a:r>
            <a:endParaRPr lang="en-US" dirty="0"/>
          </a:p>
          <a:p>
            <a:r>
              <a:rPr lang="en-US" baseline="0" dirty="0"/>
              <a:t>-Clearly suffering from lack of </a:t>
            </a:r>
            <a:r>
              <a:rPr lang="en-US" baseline="0" dirty="0" err="1"/>
              <a:t>tonemapping</a:t>
            </a:r>
            <a:r>
              <a:rPr lang="en-US" baseline="0" dirty="0"/>
              <a:t> in several parts (lights, hologram)</a:t>
            </a:r>
          </a:p>
        </p:txBody>
      </p:sp>
      <p:sp>
        <p:nvSpPr>
          <p:cNvPr id="4" name="Slide Number Placeholder 3"/>
          <p:cNvSpPr>
            <a:spLocks noGrp="1"/>
          </p:cNvSpPr>
          <p:nvPr>
            <p:ph type="sldNum" sz="quarter" idx="10"/>
          </p:nvPr>
        </p:nvSpPr>
        <p:spPr/>
        <p:txBody>
          <a:bodyPr/>
          <a:lstStyle/>
          <a:p>
            <a:fld id="{564EBF61-9EA7-4AB3-BBFE-F53F270FE30A}" type="slidenum">
              <a:rPr lang="sv-SE" smtClean="0"/>
              <a:pPr/>
              <a:t>5</a:t>
            </a:fld>
            <a:endParaRPr lang="sv-SE"/>
          </a:p>
        </p:txBody>
      </p:sp>
    </p:spTree>
    <p:extLst>
      <p:ext uri="{BB962C8B-B14F-4D97-AF65-F5344CB8AC3E}">
        <p14:creationId xmlns:p14="http://schemas.microsoft.com/office/powerpoint/2010/main" val="9119295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http://www.oscars.org/science-technology/sci-tech-projects/aces</a:t>
            </a:r>
          </a:p>
          <a:p>
            <a:pPr defTabSz="950793">
              <a:defRPr/>
            </a:pPr>
            <a:r>
              <a:rPr lang="en-GB" baseline="0" dirty="0" smtClean="0"/>
              <a:t>Image credit: http</a:t>
            </a:r>
            <a:r>
              <a:rPr lang="en-GB" baseline="0" dirty="0"/>
              <a:t>://www.oscars.org/sites/oscars/files/styles/hero_image_wide_default/public/aces_main3.png?itok=inY3Kf2j</a:t>
            </a:r>
            <a:endParaRPr lang="en-US" b="0" dirty="0"/>
          </a:p>
        </p:txBody>
      </p:sp>
      <p:sp>
        <p:nvSpPr>
          <p:cNvPr id="4" name="Slide Number Placeholder 3"/>
          <p:cNvSpPr>
            <a:spLocks noGrp="1"/>
          </p:cNvSpPr>
          <p:nvPr>
            <p:ph type="sldNum" sz="quarter" idx="10"/>
          </p:nvPr>
        </p:nvSpPr>
        <p:spPr/>
        <p:txBody>
          <a:bodyPr/>
          <a:lstStyle/>
          <a:p>
            <a:fld id="{564EBF61-9EA7-4AB3-BBFE-F53F270FE30A}" type="slidenum">
              <a:rPr lang="sv-SE" smtClean="0"/>
              <a:pPr/>
              <a:t>50</a:t>
            </a:fld>
            <a:endParaRPr lang="sv-SE"/>
          </a:p>
        </p:txBody>
      </p:sp>
    </p:spTree>
    <p:extLst>
      <p:ext uri="{BB962C8B-B14F-4D97-AF65-F5344CB8AC3E}">
        <p14:creationId xmlns:p14="http://schemas.microsoft.com/office/powerpoint/2010/main" val="31794008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High level summary of the ACES pipeline.</a:t>
            </a:r>
          </a:p>
          <a:p>
            <a:endParaRPr lang="en-US" dirty="0"/>
          </a:p>
          <a:p>
            <a:r>
              <a:rPr lang="en-US" dirty="0"/>
              <a:t>IDT (Input Device Transform) transforms a known input space to the ACES working</a:t>
            </a:r>
            <a:r>
              <a:rPr lang="en-US" baseline="0" dirty="0"/>
              <a:t> space.</a:t>
            </a:r>
          </a:p>
          <a:p>
            <a:r>
              <a:rPr lang="en-US" baseline="0" dirty="0"/>
              <a:t>LMT (Look Modification Transform) is where one applies the grade &amp; “look”</a:t>
            </a:r>
          </a:p>
          <a:p>
            <a:r>
              <a:rPr lang="en-US" baseline="0" dirty="0"/>
              <a:t>RRT (Reference Rendering Transform) is essentially a filmic </a:t>
            </a:r>
            <a:r>
              <a:rPr lang="en-US" baseline="0" dirty="0" err="1"/>
              <a:t>tonemap</a:t>
            </a:r>
            <a:r>
              <a:rPr lang="en-US" baseline="0" dirty="0"/>
              <a:t> (an S curve applying a toe and shoulder)</a:t>
            </a:r>
          </a:p>
          <a:p>
            <a:r>
              <a:rPr lang="en-US" baseline="0" dirty="0"/>
              <a:t>ODT (Output Device Transform) is a per-display output transform to ensure consistent results on that display.</a:t>
            </a:r>
            <a:endParaRPr lang="en-US" dirty="0"/>
          </a:p>
        </p:txBody>
      </p:sp>
      <p:sp>
        <p:nvSpPr>
          <p:cNvPr id="4" name="Slide Number Placeholder 3"/>
          <p:cNvSpPr>
            <a:spLocks noGrp="1"/>
          </p:cNvSpPr>
          <p:nvPr>
            <p:ph type="sldNum" sz="quarter" idx="10"/>
          </p:nvPr>
        </p:nvSpPr>
        <p:spPr/>
        <p:txBody>
          <a:bodyPr/>
          <a:lstStyle/>
          <a:p>
            <a:fld id="{564EBF61-9EA7-4AB3-BBFE-F53F270FE30A}" type="slidenum">
              <a:rPr lang="sv-SE" smtClean="0"/>
              <a:pPr/>
              <a:t>51</a:t>
            </a:fld>
            <a:endParaRPr lang="sv-SE"/>
          </a:p>
        </p:txBody>
      </p:sp>
    </p:spTree>
    <p:extLst>
      <p:ext uri="{BB962C8B-B14F-4D97-AF65-F5344CB8AC3E}">
        <p14:creationId xmlns:p14="http://schemas.microsoft.com/office/powerpoint/2010/main" val="8141993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fld id="{564EBF61-9EA7-4AB3-BBFE-F53F270FE30A}" type="slidenum">
              <a:rPr lang="sv-SE" smtClean="0"/>
              <a:pPr/>
              <a:t>52</a:t>
            </a:fld>
            <a:endParaRPr lang="sv-SE"/>
          </a:p>
        </p:txBody>
      </p:sp>
    </p:spTree>
    <p:extLst>
      <p:ext uri="{BB962C8B-B14F-4D97-AF65-F5344CB8AC3E}">
        <p14:creationId xmlns:p14="http://schemas.microsoft.com/office/powerpoint/2010/main" val="28052247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Due to the fundamentally aligned approaches, there is nothing stopping us from changing from our custom approach to ACES (</a:t>
            </a:r>
            <a:r>
              <a:rPr lang="en-US" baseline="0" dirty="0" err="1" smtClean="0"/>
              <a:t>ACEScc</a:t>
            </a:r>
            <a:r>
              <a:rPr lang="en-US" baseline="0" dirty="0" smtClean="0"/>
              <a:t>/cg </a:t>
            </a:r>
            <a:r>
              <a:rPr lang="en-US" baseline="0" dirty="0"/>
              <a:t>in particular) in future, and all grades can be automatically upgraded/converted since both spaces are known and published. We can and will re-evaluate this in due course.</a:t>
            </a:r>
          </a:p>
          <a:p>
            <a:pPr defTabSz="950793">
              <a:defRPr/>
            </a:pPr>
            <a:endParaRPr lang="en-US" b="0" dirty="0"/>
          </a:p>
        </p:txBody>
      </p:sp>
      <p:sp>
        <p:nvSpPr>
          <p:cNvPr id="4" name="Slide Number Placeholder 3"/>
          <p:cNvSpPr>
            <a:spLocks noGrp="1"/>
          </p:cNvSpPr>
          <p:nvPr>
            <p:ph type="sldNum" sz="quarter" idx="10"/>
          </p:nvPr>
        </p:nvSpPr>
        <p:spPr/>
        <p:txBody>
          <a:bodyPr/>
          <a:lstStyle/>
          <a:p>
            <a:fld id="{564EBF61-9EA7-4AB3-BBFE-F53F270FE30A}" type="slidenum">
              <a:rPr lang="sv-SE" smtClean="0"/>
              <a:pPr/>
              <a:t>53</a:t>
            </a:fld>
            <a:endParaRPr lang="sv-SE"/>
          </a:p>
        </p:txBody>
      </p:sp>
    </p:spTree>
    <p:extLst>
      <p:ext uri="{BB962C8B-B14F-4D97-AF65-F5344CB8AC3E}">
        <p14:creationId xmlns:p14="http://schemas.microsoft.com/office/powerpoint/2010/main" val="2220314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Now </a:t>
            </a:r>
            <a:r>
              <a:rPr lang="en-US" baseline="0" dirty="0"/>
              <a:t>we look at some performance/quality tradeoffs</a:t>
            </a:r>
            <a:r>
              <a:rPr lang="en-US" baseline="0" dirty="0" smtClean="0"/>
              <a:t>.</a:t>
            </a:r>
          </a:p>
          <a:p>
            <a:pPr defTabSz="950793">
              <a:defRPr/>
            </a:pPr>
            <a:r>
              <a:rPr lang="en-US" dirty="0" smtClean="0"/>
              <a:t>For performance reasons we wanted to</a:t>
            </a:r>
            <a:r>
              <a:rPr lang="en-US" baseline="0" dirty="0" smtClean="0"/>
              <a:t> dynamically inject </a:t>
            </a:r>
            <a:r>
              <a:rPr lang="en-US" dirty="0" smtClean="0"/>
              <a:t>the display mapping into the same LUT as the grading.</a:t>
            </a:r>
          </a:p>
          <a:p>
            <a:r>
              <a:rPr lang="en-US" baseline="0" dirty="0" smtClean="0"/>
              <a:t>This has some implications that we investigate here.</a:t>
            </a:r>
            <a:endParaRPr lang="en-US" baseline="0" dirty="0"/>
          </a:p>
        </p:txBody>
      </p:sp>
      <p:sp>
        <p:nvSpPr>
          <p:cNvPr id="4" name="Slide Number Placeholder 3"/>
          <p:cNvSpPr>
            <a:spLocks noGrp="1"/>
          </p:cNvSpPr>
          <p:nvPr>
            <p:ph type="sldNum" sz="quarter" idx="10"/>
          </p:nvPr>
        </p:nvSpPr>
        <p:spPr/>
        <p:txBody>
          <a:bodyPr/>
          <a:lstStyle/>
          <a:p>
            <a:fld id="{564EBF61-9EA7-4AB3-BBFE-F53F270FE30A}" type="slidenum">
              <a:rPr lang="sv-SE" smtClean="0"/>
              <a:pPr/>
              <a:t>54</a:t>
            </a:fld>
            <a:endParaRPr lang="sv-SE"/>
          </a:p>
        </p:txBody>
      </p:sp>
    </p:spTree>
    <p:extLst>
      <p:ext uri="{BB962C8B-B14F-4D97-AF65-F5344CB8AC3E}">
        <p14:creationId xmlns:p14="http://schemas.microsoft.com/office/powerpoint/2010/main" val="38816904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For performance reasons we wanted to</a:t>
            </a:r>
            <a:r>
              <a:rPr lang="en-US" baseline="0" dirty="0"/>
              <a:t> dynamically inject </a:t>
            </a:r>
            <a:r>
              <a:rPr lang="en-US" dirty="0"/>
              <a:t>the display mapping into the same LUT as the grading.</a:t>
            </a:r>
          </a:p>
          <a:p>
            <a:r>
              <a:rPr lang="en-US" dirty="0"/>
              <a:t>The order</a:t>
            </a:r>
            <a:r>
              <a:rPr lang="en-US" baseline="0" dirty="0"/>
              <a:t> of operations of combining the display mapping at the end of the grading, is the same as doing it at the start of the composition </a:t>
            </a:r>
            <a:r>
              <a:rPr lang="en-US" baseline="0" dirty="0" err="1"/>
              <a:t>shader</a:t>
            </a:r>
            <a:r>
              <a:rPr lang="en-US" baseline="0" dirty="0"/>
              <a:t>. It’s just “free” (aside from the cost of injecting it into the grade, which is very cheap).</a:t>
            </a:r>
            <a:endParaRPr lang="en-US" dirty="0"/>
          </a:p>
          <a:p>
            <a:endParaRPr lang="en-US" dirty="0"/>
          </a:p>
          <a:p>
            <a:r>
              <a:rPr lang="en-US" dirty="0"/>
              <a:t>However, even with PQ distribution we have precision issues which</a:t>
            </a:r>
            <a:r>
              <a:rPr lang="en-US" baseline="0" dirty="0"/>
              <a:t> masquerade as </a:t>
            </a:r>
            <a:r>
              <a:rPr lang="en-US" baseline="0" dirty="0" err="1"/>
              <a:t>mach</a:t>
            </a:r>
            <a:r>
              <a:rPr lang="en-US" baseline="0" dirty="0"/>
              <a:t> banding</a:t>
            </a:r>
            <a:r>
              <a:rPr lang="en-US" dirty="0" smtClean="0"/>
              <a:t>.</a:t>
            </a:r>
          </a:p>
          <a:p>
            <a:r>
              <a:rPr lang="en-US" dirty="0" smtClean="0"/>
              <a:t>Top image</a:t>
            </a:r>
            <a:r>
              <a:rPr lang="en-US" baseline="0" dirty="0" smtClean="0"/>
              <a:t> is analytical display mapper, middle is baked into the RGB LUT, bottom has levels adjusted to highlight the differences.</a:t>
            </a:r>
            <a:endParaRPr lang="en-US" dirty="0"/>
          </a:p>
          <a:p>
            <a:endParaRPr lang="en-US" dirty="0"/>
          </a:p>
          <a:p>
            <a:r>
              <a:rPr lang="en-US" baseline="0" dirty="0" smtClean="0"/>
              <a:t>Note: screenshot </a:t>
            </a:r>
            <a:r>
              <a:rPr lang="en-US" baseline="0" dirty="0"/>
              <a:t>is from a level purchased from </a:t>
            </a:r>
            <a:r>
              <a:rPr lang="en-US" baseline="0" dirty="0" err="1" smtClean="0"/>
              <a:t>Evermotion</a:t>
            </a:r>
            <a:r>
              <a:rPr lang="en-US" baseline="0" dirty="0" smtClean="0"/>
              <a:t>, not authored by Frostbite.</a:t>
            </a:r>
            <a:endParaRPr lang="en-US" baseline="0" dirty="0"/>
          </a:p>
        </p:txBody>
      </p:sp>
      <p:sp>
        <p:nvSpPr>
          <p:cNvPr id="4" name="Slide Number Placeholder 3"/>
          <p:cNvSpPr>
            <a:spLocks noGrp="1"/>
          </p:cNvSpPr>
          <p:nvPr>
            <p:ph type="sldNum" sz="quarter" idx="10"/>
          </p:nvPr>
        </p:nvSpPr>
        <p:spPr/>
        <p:txBody>
          <a:bodyPr/>
          <a:lstStyle/>
          <a:p>
            <a:fld id="{564EBF61-9EA7-4AB3-BBFE-F53F270FE30A}" type="slidenum">
              <a:rPr lang="sv-SE" smtClean="0"/>
              <a:pPr/>
              <a:t>55</a:t>
            </a:fld>
            <a:endParaRPr lang="sv-SE"/>
          </a:p>
        </p:txBody>
      </p:sp>
    </p:spTree>
    <p:extLst>
      <p:ext uri="{BB962C8B-B14F-4D97-AF65-F5344CB8AC3E}">
        <p14:creationId xmlns:p14="http://schemas.microsoft.com/office/powerpoint/2010/main" val="32717203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Show linear filtering turns curves into piecewise linear approximations of curves.</a:t>
            </a:r>
          </a:p>
          <a:p>
            <a:r>
              <a:rPr lang="en-US" baseline="0" dirty="0"/>
              <a:t>Looks OK in 1D, where only pairs of values contribute.</a:t>
            </a:r>
          </a:p>
          <a:p>
            <a:r>
              <a:rPr lang="en-US" baseline="0" dirty="0"/>
              <a:t>But our LUTs are volumes (3D).</a:t>
            </a:r>
          </a:p>
          <a:p>
            <a:r>
              <a:rPr lang="en-US" baseline="0" dirty="0"/>
              <a:t>The </a:t>
            </a:r>
            <a:r>
              <a:rPr lang="en-US" baseline="0" dirty="0" err="1"/>
              <a:t>luma</a:t>
            </a:r>
            <a:r>
              <a:rPr lang="en-US" baseline="0" dirty="0"/>
              <a:t> axis (greyscale from black to white) is a diagonal, so exactly half way between </a:t>
            </a:r>
            <a:r>
              <a:rPr lang="en-US" baseline="0" dirty="0" err="1"/>
              <a:t>texels</a:t>
            </a:r>
            <a:r>
              <a:rPr lang="en-US" baseline="0" dirty="0"/>
              <a:t> 8 neighbors contribute equally.</a:t>
            </a:r>
          </a:p>
          <a:p>
            <a:endParaRPr lang="en-US" baseline="0" dirty="0"/>
          </a:p>
          <a:p>
            <a:r>
              <a:rPr lang="en-US" baseline="0" dirty="0" smtClean="0"/>
              <a:t>Image credit: https</a:t>
            </a:r>
            <a:r>
              <a:rPr lang="en-US" baseline="0" dirty="0"/>
              <a:t>://en.wikipedia.org/wiki/Piecewise_linear_function</a:t>
            </a:r>
          </a:p>
          <a:p>
            <a:r>
              <a:rPr lang="en-US" baseline="0" dirty="0" smtClean="0"/>
              <a:t>Image credit: https</a:t>
            </a:r>
            <a:r>
              <a:rPr lang="en-US" baseline="0" dirty="0"/>
              <a:t>://engineering.purdue.edu/~abe305/HTMLS/rgbspace.htm</a:t>
            </a:r>
          </a:p>
          <a:p>
            <a:endParaRPr lang="en-US" baseline="0" dirty="0"/>
          </a:p>
        </p:txBody>
      </p:sp>
      <p:sp>
        <p:nvSpPr>
          <p:cNvPr id="4" name="Slide Number Placeholder 3"/>
          <p:cNvSpPr>
            <a:spLocks noGrp="1"/>
          </p:cNvSpPr>
          <p:nvPr>
            <p:ph type="sldNum" sz="quarter" idx="10"/>
          </p:nvPr>
        </p:nvSpPr>
        <p:spPr/>
        <p:txBody>
          <a:bodyPr/>
          <a:lstStyle/>
          <a:p>
            <a:fld id="{564EBF61-9EA7-4AB3-BBFE-F53F270FE30A}" type="slidenum">
              <a:rPr lang="sv-SE" smtClean="0"/>
              <a:pPr/>
              <a:t>56</a:t>
            </a:fld>
            <a:endParaRPr lang="sv-SE"/>
          </a:p>
        </p:txBody>
      </p:sp>
    </p:spTree>
    <p:extLst>
      <p:ext uri="{BB962C8B-B14F-4D97-AF65-F5344CB8AC3E}">
        <p14:creationId xmlns:p14="http://schemas.microsoft.com/office/powerpoint/2010/main" val="28528886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Using a higher order filter should improve things.</a:t>
            </a:r>
          </a:p>
          <a:p>
            <a:r>
              <a:rPr lang="en-US" baseline="0" dirty="0"/>
              <a:t>E.g. move from </a:t>
            </a:r>
            <a:r>
              <a:rPr lang="en-US" b="0" baseline="0" dirty="0"/>
              <a:t>trilinear</a:t>
            </a:r>
            <a:r>
              <a:rPr lang="en-US" baseline="0" dirty="0"/>
              <a:t> to </a:t>
            </a:r>
            <a:r>
              <a:rPr lang="en-US" b="0" baseline="0" dirty="0" err="1"/>
              <a:t>tricubic</a:t>
            </a:r>
            <a:r>
              <a:rPr lang="en-US" baseline="0" dirty="0"/>
              <a:t>.</a:t>
            </a:r>
          </a:p>
          <a:p>
            <a:r>
              <a:rPr lang="en-US" baseline="0" dirty="0"/>
              <a:t>But the cost is expensive (additional dimension over 2D).</a:t>
            </a:r>
          </a:p>
          <a:p>
            <a:r>
              <a:rPr lang="en-US" baseline="0" dirty="0"/>
              <a:t>Early tests of high order filtering doubled the costs of our main post process pass (which does a lot more than just grading) so it was immediately prohibitive.</a:t>
            </a:r>
          </a:p>
          <a:p>
            <a:endParaRPr lang="en-US" baseline="0" dirty="0"/>
          </a:p>
          <a:p>
            <a:r>
              <a:rPr lang="en-US" baseline="0" dirty="0" smtClean="0"/>
              <a:t>Image credit: https</a:t>
            </a:r>
            <a:r>
              <a:rPr lang="en-US" baseline="0" dirty="0"/>
              <a:t>://en.wikipedia.org/wiki/Bicubic_interpolation</a:t>
            </a:r>
          </a:p>
          <a:p>
            <a:endParaRPr lang="en-US" baseline="0" dirty="0"/>
          </a:p>
        </p:txBody>
      </p:sp>
      <p:sp>
        <p:nvSpPr>
          <p:cNvPr id="4" name="Slide Number Placeholder 3"/>
          <p:cNvSpPr>
            <a:spLocks noGrp="1"/>
          </p:cNvSpPr>
          <p:nvPr>
            <p:ph type="sldNum" sz="quarter" idx="10"/>
          </p:nvPr>
        </p:nvSpPr>
        <p:spPr/>
        <p:txBody>
          <a:bodyPr/>
          <a:lstStyle/>
          <a:p>
            <a:fld id="{564EBF61-9EA7-4AB3-BBFE-F53F270FE30A}" type="slidenum">
              <a:rPr lang="sv-SE" smtClean="0"/>
              <a:pPr/>
              <a:t>57</a:t>
            </a:fld>
            <a:endParaRPr lang="sv-SE"/>
          </a:p>
        </p:txBody>
      </p:sp>
    </p:spTree>
    <p:extLst>
      <p:ext uri="{BB962C8B-B14F-4D97-AF65-F5344CB8AC3E}">
        <p14:creationId xmlns:p14="http://schemas.microsoft.com/office/powerpoint/2010/main" val="6373626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But can use different spaces for the LUT. We don’t *have* to</a:t>
            </a:r>
            <a:r>
              <a:rPr lang="en-US" baseline="0" dirty="0"/>
              <a:t> index by RGB </a:t>
            </a:r>
            <a:r>
              <a:rPr lang="en-US" baseline="0" dirty="0" smtClean="0"/>
              <a:t>…</a:t>
            </a:r>
          </a:p>
          <a:p>
            <a:r>
              <a:rPr lang="en-US" baseline="0" dirty="0" smtClean="0"/>
              <a:t>In fact the display mapper is working in </a:t>
            </a:r>
            <a:r>
              <a:rPr lang="en-US" baseline="0" dirty="0" err="1" smtClean="0"/>
              <a:t>luma</a:t>
            </a:r>
            <a:r>
              <a:rPr lang="en-US" baseline="0" dirty="0" smtClean="0"/>
              <a:t>/</a:t>
            </a:r>
            <a:r>
              <a:rPr lang="en-US" baseline="0" dirty="0" err="1" smtClean="0"/>
              <a:t>chroma</a:t>
            </a:r>
            <a:r>
              <a:rPr lang="en-US" baseline="0" dirty="0" smtClean="0"/>
              <a:t>, so let’s try that.</a:t>
            </a:r>
            <a:endParaRPr lang="en-US" dirty="0"/>
          </a:p>
          <a:p>
            <a:endParaRPr lang="en-US" dirty="0"/>
          </a:p>
          <a:p>
            <a:r>
              <a:rPr lang="en-US" dirty="0"/>
              <a:t>Here’s RGB </a:t>
            </a:r>
            <a:r>
              <a:rPr lang="en-US" dirty="0" smtClean="0"/>
              <a:t>again as a reminder.</a:t>
            </a:r>
            <a:endParaRPr lang="en-US" dirty="0"/>
          </a:p>
        </p:txBody>
      </p:sp>
      <p:sp>
        <p:nvSpPr>
          <p:cNvPr id="4" name="Slide Number Placeholder 3"/>
          <p:cNvSpPr>
            <a:spLocks noGrp="1"/>
          </p:cNvSpPr>
          <p:nvPr>
            <p:ph type="sldNum" sz="quarter" idx="10"/>
          </p:nvPr>
        </p:nvSpPr>
        <p:spPr/>
        <p:txBody>
          <a:bodyPr/>
          <a:lstStyle/>
          <a:p>
            <a:fld id="{564EBF61-9EA7-4AB3-BBFE-F53F270FE30A}" type="slidenum">
              <a:rPr lang="sv-SE" smtClean="0"/>
              <a:pPr/>
              <a:t>58</a:t>
            </a:fld>
            <a:endParaRPr lang="sv-SE"/>
          </a:p>
        </p:txBody>
      </p:sp>
    </p:spTree>
    <p:extLst>
      <p:ext uri="{BB962C8B-B14F-4D97-AF65-F5344CB8AC3E}">
        <p14:creationId xmlns:p14="http://schemas.microsoft.com/office/powerpoint/2010/main" val="133082072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YCgCo</a:t>
            </a:r>
            <a:r>
              <a:rPr lang="en-US" baseline="0" dirty="0"/>
              <a:t> – fastest </a:t>
            </a:r>
            <a:r>
              <a:rPr lang="en-US" baseline="0" dirty="0" err="1"/>
              <a:t>decorrelated</a:t>
            </a:r>
            <a:r>
              <a:rPr lang="en-US" baseline="0" dirty="0"/>
              <a:t> space (</a:t>
            </a:r>
            <a:r>
              <a:rPr lang="en-US" baseline="0" dirty="0" err="1"/>
              <a:t>luma</a:t>
            </a:r>
            <a:r>
              <a:rPr lang="en-US" baseline="0" dirty="0"/>
              <a:t> and </a:t>
            </a:r>
            <a:r>
              <a:rPr lang="en-US" baseline="0" dirty="0" err="1"/>
              <a:t>chroma</a:t>
            </a:r>
            <a:r>
              <a:rPr lang="en-US" baseline="0" dirty="0"/>
              <a:t> are separate</a:t>
            </a:r>
            <a:r>
              <a:rPr lang="en-US" baseline="0" dirty="0" smtClean="0"/>
              <a:t>).</a:t>
            </a:r>
          </a:p>
          <a:p>
            <a:r>
              <a:rPr lang="en-US" baseline="0" dirty="0" smtClean="0"/>
              <a:t>Major improvement on RGB.</a:t>
            </a:r>
            <a:endParaRPr lang="en-US" dirty="0"/>
          </a:p>
        </p:txBody>
      </p:sp>
      <p:sp>
        <p:nvSpPr>
          <p:cNvPr id="4" name="Slide Number Placeholder 3"/>
          <p:cNvSpPr>
            <a:spLocks noGrp="1"/>
          </p:cNvSpPr>
          <p:nvPr>
            <p:ph type="sldNum" sz="quarter" idx="10"/>
          </p:nvPr>
        </p:nvSpPr>
        <p:spPr/>
        <p:txBody>
          <a:bodyPr/>
          <a:lstStyle/>
          <a:p>
            <a:fld id="{564EBF61-9EA7-4AB3-BBFE-F53F270FE30A}" type="slidenum">
              <a:rPr lang="sv-SE" smtClean="0"/>
              <a:pPr/>
              <a:t>59</a:t>
            </a:fld>
            <a:endParaRPr lang="sv-SE"/>
          </a:p>
        </p:txBody>
      </p:sp>
    </p:spTree>
    <p:extLst>
      <p:ext uri="{BB962C8B-B14F-4D97-AF65-F5344CB8AC3E}">
        <p14:creationId xmlns:p14="http://schemas.microsoft.com/office/powerpoint/2010/main" val="1168405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Example of four </a:t>
            </a:r>
            <a:r>
              <a:rPr lang="en-US" baseline="0" dirty="0" err="1"/>
              <a:t>tonemappers</a:t>
            </a:r>
            <a:r>
              <a:rPr lang="en-US" baseline="0" dirty="0"/>
              <a:t>:</a:t>
            </a:r>
          </a:p>
          <a:p>
            <a:r>
              <a:rPr lang="en-US" baseline="0" dirty="0"/>
              <a:t>Two simple (</a:t>
            </a:r>
            <a:r>
              <a:rPr lang="en-US" baseline="0" dirty="0" err="1"/>
              <a:t>Reinhard</a:t>
            </a:r>
            <a:r>
              <a:rPr lang="en-US" baseline="0" dirty="0"/>
              <a:t> &amp; Exponential</a:t>
            </a:r>
            <a:r>
              <a:rPr lang="en-US" baseline="0" dirty="0" smtClean="0"/>
              <a:t>). Primarily </a:t>
            </a:r>
            <a:r>
              <a:rPr lang="en-US" baseline="0" dirty="0"/>
              <a:t>a shoulder (affect brightest parts the most, darkest parts the least).</a:t>
            </a:r>
          </a:p>
          <a:p>
            <a:r>
              <a:rPr lang="en-US" baseline="0" dirty="0" smtClean="0"/>
              <a:t>Two </a:t>
            </a:r>
            <a:r>
              <a:rPr lang="en-US" baseline="0" dirty="0"/>
              <a:t>filmic (Hejl/Burgess-Dawson &amp; </a:t>
            </a:r>
            <a:r>
              <a:rPr lang="en-US" baseline="0" dirty="0" err="1"/>
              <a:t>Hable</a:t>
            </a:r>
            <a:r>
              <a:rPr lang="en-US" baseline="0" dirty="0" smtClean="0"/>
              <a:t>). </a:t>
            </a:r>
            <a:r>
              <a:rPr lang="en-US" dirty="0" smtClean="0"/>
              <a:t>Toe </a:t>
            </a:r>
            <a:r>
              <a:rPr lang="en-US" dirty="0"/>
              <a:t>and shoulder as well as contrast changes.</a:t>
            </a:r>
          </a:p>
        </p:txBody>
      </p:sp>
      <p:sp>
        <p:nvSpPr>
          <p:cNvPr id="4" name="Slide Number Placeholder 3"/>
          <p:cNvSpPr>
            <a:spLocks noGrp="1"/>
          </p:cNvSpPr>
          <p:nvPr>
            <p:ph type="sldNum" sz="quarter" idx="10"/>
          </p:nvPr>
        </p:nvSpPr>
        <p:spPr/>
        <p:txBody>
          <a:bodyPr/>
          <a:lstStyle/>
          <a:p>
            <a:fld id="{564EBF61-9EA7-4AB3-BBFE-F53F270FE30A}" type="slidenum">
              <a:rPr lang="sv-SE" smtClean="0"/>
              <a:pPr/>
              <a:t>6</a:t>
            </a:fld>
            <a:endParaRPr lang="sv-SE"/>
          </a:p>
        </p:txBody>
      </p:sp>
    </p:spTree>
    <p:extLst>
      <p:ext uri="{BB962C8B-B14F-4D97-AF65-F5344CB8AC3E}">
        <p14:creationId xmlns:p14="http://schemas.microsoft.com/office/powerpoint/2010/main" val="225573805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YCbCr</a:t>
            </a:r>
            <a:r>
              <a:rPr lang="en-US" dirty="0" smtClean="0"/>
              <a:t> – better than </a:t>
            </a:r>
            <a:r>
              <a:rPr lang="en-US" dirty="0" err="1" smtClean="0"/>
              <a:t>YCgCo</a:t>
            </a:r>
            <a:endParaRPr lang="en-US" dirty="0"/>
          </a:p>
        </p:txBody>
      </p:sp>
      <p:sp>
        <p:nvSpPr>
          <p:cNvPr id="4" name="Slide Number Placeholder 3"/>
          <p:cNvSpPr>
            <a:spLocks noGrp="1"/>
          </p:cNvSpPr>
          <p:nvPr>
            <p:ph type="sldNum" sz="quarter" idx="10"/>
          </p:nvPr>
        </p:nvSpPr>
        <p:spPr/>
        <p:txBody>
          <a:bodyPr/>
          <a:lstStyle/>
          <a:p>
            <a:fld id="{564EBF61-9EA7-4AB3-BBFE-F53F270FE30A}" type="slidenum">
              <a:rPr lang="sv-SE" smtClean="0"/>
              <a:pPr/>
              <a:t>60</a:t>
            </a:fld>
            <a:endParaRPr lang="sv-SE"/>
          </a:p>
        </p:txBody>
      </p:sp>
    </p:spTree>
    <p:extLst>
      <p:ext uri="{BB962C8B-B14F-4D97-AF65-F5344CB8AC3E}">
        <p14:creationId xmlns:p14="http://schemas.microsoft.com/office/powerpoint/2010/main" val="27106300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ICtCp</a:t>
            </a:r>
            <a:r>
              <a:rPr lang="en-US" dirty="0" smtClean="0"/>
              <a:t> – not as good as </a:t>
            </a:r>
            <a:r>
              <a:rPr lang="en-US" dirty="0" err="1" smtClean="0"/>
              <a:t>YCbCr</a:t>
            </a:r>
            <a:r>
              <a:rPr lang="en-US" dirty="0" smtClean="0"/>
              <a:t> but</a:t>
            </a:r>
            <a:r>
              <a:rPr lang="en-US" baseline="0" dirty="0" smtClean="0"/>
              <a:t> comparable to </a:t>
            </a:r>
            <a:r>
              <a:rPr lang="en-US" baseline="0" dirty="0" err="1" smtClean="0"/>
              <a:t>YCgCo</a:t>
            </a:r>
            <a:r>
              <a:rPr lang="en-US" baseline="0" dirty="0" smtClean="0"/>
              <a:t>.</a:t>
            </a:r>
          </a:p>
          <a:p>
            <a:r>
              <a:rPr lang="en-US" baseline="0" dirty="0" smtClean="0"/>
              <a:t>It should be best since it natively matches our display mapping space, but reasons for this will be explained later. Relates to color gamut.</a:t>
            </a:r>
            <a:endParaRPr lang="en-US" dirty="0"/>
          </a:p>
        </p:txBody>
      </p:sp>
      <p:sp>
        <p:nvSpPr>
          <p:cNvPr id="4" name="Slide Number Placeholder 3"/>
          <p:cNvSpPr>
            <a:spLocks noGrp="1"/>
          </p:cNvSpPr>
          <p:nvPr>
            <p:ph type="sldNum" sz="quarter" idx="10"/>
          </p:nvPr>
        </p:nvSpPr>
        <p:spPr/>
        <p:txBody>
          <a:bodyPr/>
          <a:lstStyle/>
          <a:p>
            <a:fld id="{564EBF61-9EA7-4AB3-BBFE-F53F270FE30A}" type="slidenum">
              <a:rPr lang="sv-SE" smtClean="0"/>
              <a:pPr/>
              <a:t>61</a:t>
            </a:fld>
            <a:endParaRPr lang="sv-SE"/>
          </a:p>
        </p:txBody>
      </p:sp>
    </p:spTree>
    <p:extLst>
      <p:ext uri="{BB962C8B-B14F-4D97-AF65-F5344CB8AC3E}">
        <p14:creationId xmlns:p14="http://schemas.microsoft.com/office/powerpoint/2010/main" val="171133421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Compare RGB to the three </a:t>
            </a:r>
            <a:r>
              <a:rPr lang="en-US" dirty="0" err="1"/>
              <a:t>decorrelated</a:t>
            </a:r>
            <a:r>
              <a:rPr lang="en-US" dirty="0"/>
              <a:t> spaces.</a:t>
            </a:r>
          </a:p>
          <a:p>
            <a:endParaRPr lang="en-US" dirty="0"/>
          </a:p>
          <a:p>
            <a:r>
              <a:rPr lang="en-US" dirty="0" err="1"/>
              <a:t>Decorrelated</a:t>
            </a:r>
            <a:r>
              <a:rPr lang="en-US" baseline="0" dirty="0"/>
              <a:t> are all better in terms of </a:t>
            </a:r>
            <a:r>
              <a:rPr lang="en-US" baseline="0" dirty="0" err="1"/>
              <a:t>luma</a:t>
            </a:r>
            <a:r>
              <a:rPr lang="en-US" baseline="0" dirty="0"/>
              <a:t> than RGB.</a:t>
            </a:r>
          </a:p>
          <a:p>
            <a:r>
              <a:rPr lang="en-US" baseline="0" dirty="0"/>
              <a:t>Still using linear filtering but </a:t>
            </a:r>
            <a:r>
              <a:rPr lang="en-US" baseline="0" dirty="0" err="1"/>
              <a:t>luma</a:t>
            </a:r>
            <a:r>
              <a:rPr lang="en-US" baseline="0" dirty="0"/>
              <a:t> and </a:t>
            </a:r>
            <a:r>
              <a:rPr lang="en-US" baseline="0" dirty="0" err="1"/>
              <a:t>chroma</a:t>
            </a:r>
            <a:r>
              <a:rPr lang="en-US" baseline="0" dirty="0"/>
              <a:t> axis are aligned with </a:t>
            </a:r>
            <a:r>
              <a:rPr lang="en-US" baseline="0" dirty="0" err="1"/>
              <a:t>cubemap</a:t>
            </a:r>
            <a:r>
              <a:rPr lang="en-US" baseline="0" dirty="0"/>
              <a:t> axis now.</a:t>
            </a:r>
          </a:p>
          <a:p>
            <a:r>
              <a:rPr lang="en-US" baseline="0" dirty="0" err="1"/>
              <a:t>Luma</a:t>
            </a:r>
            <a:r>
              <a:rPr lang="en-US" baseline="0" dirty="0"/>
              <a:t>-only ramps become 1D and touch fewer </a:t>
            </a:r>
            <a:r>
              <a:rPr lang="en-US" baseline="0" dirty="0" err="1"/>
              <a:t>neighbours</a:t>
            </a:r>
            <a:r>
              <a:rPr lang="en-US" baseline="0" dirty="0"/>
              <a:t> so the PLA artefacts are reduced.</a:t>
            </a:r>
            <a:endParaRPr lang="en-US" dirty="0"/>
          </a:p>
        </p:txBody>
      </p:sp>
      <p:sp>
        <p:nvSpPr>
          <p:cNvPr id="4" name="Slide Number Placeholder 3"/>
          <p:cNvSpPr>
            <a:spLocks noGrp="1"/>
          </p:cNvSpPr>
          <p:nvPr>
            <p:ph type="sldNum" sz="quarter" idx="10"/>
          </p:nvPr>
        </p:nvSpPr>
        <p:spPr/>
        <p:txBody>
          <a:bodyPr/>
          <a:lstStyle/>
          <a:p>
            <a:fld id="{564EBF61-9EA7-4AB3-BBFE-F53F270FE30A}" type="slidenum">
              <a:rPr lang="sv-SE" smtClean="0"/>
              <a:pPr/>
              <a:t>62</a:t>
            </a:fld>
            <a:endParaRPr lang="sv-SE"/>
          </a:p>
        </p:txBody>
      </p:sp>
    </p:spTree>
    <p:extLst>
      <p:ext uri="{BB962C8B-B14F-4D97-AF65-F5344CB8AC3E}">
        <p14:creationId xmlns:p14="http://schemas.microsoft.com/office/powerpoint/2010/main" val="385249394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0793">
              <a:defRPr/>
            </a:pPr>
            <a:r>
              <a:rPr lang="en-US" baseline="0" dirty="0" smtClean="0"/>
              <a:t>So this is a major improvement and allows use of linear filtering without obvious artefacts.</a:t>
            </a:r>
          </a:p>
          <a:p>
            <a:pPr defTabSz="950793">
              <a:defRPr/>
            </a:pPr>
            <a:r>
              <a:rPr lang="en-US" baseline="0" dirty="0" smtClean="0"/>
              <a:t>But, will it impact the grades themselves, which are authored in RGB?</a:t>
            </a:r>
            <a:endParaRPr lang="en-US" baseline="0" dirty="0"/>
          </a:p>
        </p:txBody>
      </p:sp>
      <p:sp>
        <p:nvSpPr>
          <p:cNvPr id="4" name="Slide Number Placeholder 3"/>
          <p:cNvSpPr>
            <a:spLocks noGrp="1"/>
          </p:cNvSpPr>
          <p:nvPr>
            <p:ph type="sldNum" sz="quarter" idx="10"/>
          </p:nvPr>
        </p:nvSpPr>
        <p:spPr/>
        <p:txBody>
          <a:bodyPr/>
          <a:lstStyle/>
          <a:p>
            <a:fld id="{564EBF61-9EA7-4AB3-BBFE-F53F270FE30A}" type="slidenum">
              <a:rPr lang="sv-SE" smtClean="0"/>
              <a:pPr/>
              <a:t>63</a:t>
            </a:fld>
            <a:endParaRPr lang="sv-SE"/>
          </a:p>
        </p:txBody>
      </p:sp>
    </p:spTree>
    <p:extLst>
      <p:ext uri="{BB962C8B-B14F-4D97-AF65-F5344CB8AC3E}">
        <p14:creationId xmlns:p14="http://schemas.microsoft.com/office/powerpoint/2010/main" val="105615449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Again, we look at this test image.</a:t>
            </a:r>
          </a:p>
          <a:p>
            <a:r>
              <a:rPr lang="en-US" baseline="0" dirty="0" smtClean="0"/>
              <a:t>By plotting each pixel into each LUT and tracking the coverage, we can easily compute the LUT volume used, as a percentage of the total number of </a:t>
            </a:r>
            <a:r>
              <a:rPr lang="en-US" baseline="0" dirty="0" err="1" smtClean="0"/>
              <a:t>texels</a:t>
            </a:r>
            <a:r>
              <a:rPr lang="en-US" baseline="0" dirty="0" smtClean="0"/>
              <a:t> that exist in the LUT.</a:t>
            </a:r>
          </a:p>
          <a:p>
            <a:r>
              <a:rPr lang="en-US" baseline="0" dirty="0" smtClean="0"/>
              <a:t>Basically, more </a:t>
            </a:r>
            <a:r>
              <a:rPr lang="en-US" baseline="0" dirty="0" err="1" smtClean="0"/>
              <a:t>texels</a:t>
            </a:r>
            <a:r>
              <a:rPr lang="en-US" baseline="0" dirty="0" smtClean="0"/>
              <a:t> used = more precision for grading.</a:t>
            </a:r>
            <a:endParaRPr lang="en-US" baseline="0" dirty="0"/>
          </a:p>
        </p:txBody>
      </p:sp>
      <p:sp>
        <p:nvSpPr>
          <p:cNvPr id="4" name="Slide Number Placeholder 3"/>
          <p:cNvSpPr>
            <a:spLocks noGrp="1"/>
          </p:cNvSpPr>
          <p:nvPr>
            <p:ph type="sldNum" sz="quarter" idx="10"/>
          </p:nvPr>
        </p:nvSpPr>
        <p:spPr/>
        <p:txBody>
          <a:bodyPr/>
          <a:lstStyle/>
          <a:p>
            <a:fld id="{564EBF61-9EA7-4AB3-BBFE-F53F270FE30A}" type="slidenum">
              <a:rPr lang="sv-SE" smtClean="0"/>
              <a:pPr/>
              <a:t>64</a:t>
            </a:fld>
            <a:endParaRPr lang="sv-SE"/>
          </a:p>
        </p:txBody>
      </p:sp>
    </p:spTree>
    <p:extLst>
      <p:ext uri="{BB962C8B-B14F-4D97-AF65-F5344CB8AC3E}">
        <p14:creationId xmlns:p14="http://schemas.microsoft.com/office/powerpoint/2010/main" val="5098907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0793">
              <a:defRPr/>
            </a:pPr>
            <a:r>
              <a:rPr lang="en-US" baseline="0" dirty="0" smtClean="0"/>
              <a:t>Ah.</a:t>
            </a:r>
          </a:p>
          <a:p>
            <a:pPr defTabSz="950793">
              <a:defRPr/>
            </a:pPr>
            <a:r>
              <a:rPr lang="en-US" baseline="0" dirty="0" err="1" smtClean="0"/>
              <a:t>Decorrelated</a:t>
            </a:r>
            <a:r>
              <a:rPr lang="en-US" baseline="0" dirty="0" smtClean="0"/>
              <a:t> </a:t>
            </a:r>
            <a:r>
              <a:rPr lang="en-US" baseline="0" dirty="0"/>
              <a:t>spaces fundamentally touch fewer </a:t>
            </a:r>
            <a:r>
              <a:rPr lang="en-US" baseline="0" dirty="0" err="1"/>
              <a:t>texels</a:t>
            </a:r>
            <a:r>
              <a:rPr lang="en-US" baseline="0" dirty="0"/>
              <a:t>, which is likely to have an impact on color grading accuracy </a:t>
            </a:r>
            <a:r>
              <a:rPr lang="en-US" baseline="0" dirty="0" smtClean="0">
                <a:sym typeface="Wingdings" panose="05000000000000000000" pitchFamily="2" charset="2"/>
              </a:rPr>
              <a:t></a:t>
            </a:r>
          </a:p>
          <a:p>
            <a:pPr defTabSz="950793">
              <a:defRPr/>
            </a:pPr>
            <a:r>
              <a:rPr lang="en-US" baseline="0" dirty="0" err="1" smtClean="0">
                <a:sym typeface="Wingdings" panose="05000000000000000000" pitchFamily="2" charset="2"/>
              </a:rPr>
              <a:t>ICtCp</a:t>
            </a:r>
            <a:r>
              <a:rPr lang="en-US" baseline="0" dirty="0" smtClean="0">
                <a:sym typeface="Wingdings" panose="05000000000000000000" pitchFamily="2" charset="2"/>
              </a:rPr>
              <a:t> is better than either YCC format, but still not as accurate as RGB.</a:t>
            </a:r>
            <a:endParaRPr lang="en-US" baseline="0" dirty="0">
              <a:sym typeface="Wingdings" panose="05000000000000000000" pitchFamily="2" charset="2"/>
            </a:endParaRPr>
          </a:p>
          <a:p>
            <a:pPr defTabSz="950793">
              <a:defRPr/>
            </a:pPr>
            <a:endParaRPr lang="en-US" baseline="0" dirty="0">
              <a:sym typeface="Wingdings" panose="05000000000000000000" pitchFamily="2" charset="2"/>
            </a:endParaRPr>
          </a:p>
          <a:p>
            <a:pPr defTabSz="950793">
              <a:defRPr/>
            </a:pPr>
            <a:r>
              <a:rPr lang="en-US" baseline="0" dirty="0">
                <a:sym typeface="Wingdings" panose="05000000000000000000" pitchFamily="2" charset="2"/>
              </a:rPr>
              <a:t>So today we have stuck with RGB </a:t>
            </a:r>
            <a:r>
              <a:rPr lang="en-US" baseline="0" dirty="0" smtClean="0">
                <a:sym typeface="Wingdings" panose="05000000000000000000" pitchFamily="2" charset="2"/>
              </a:rPr>
              <a:t>(the visual artefacts are minimal, after all) but </a:t>
            </a:r>
            <a:r>
              <a:rPr lang="en-US" baseline="0" dirty="0">
                <a:sym typeface="Wingdings" panose="05000000000000000000" pitchFamily="2" charset="2"/>
              </a:rPr>
              <a:t>we are continuing to investigate </a:t>
            </a:r>
            <a:r>
              <a:rPr lang="en-US" baseline="0" dirty="0" err="1">
                <a:sym typeface="Wingdings" panose="05000000000000000000" pitchFamily="2" charset="2"/>
              </a:rPr>
              <a:t>decorrelated</a:t>
            </a:r>
            <a:r>
              <a:rPr lang="en-US" baseline="0" dirty="0">
                <a:sym typeface="Wingdings" panose="05000000000000000000" pitchFamily="2" charset="2"/>
              </a:rPr>
              <a:t> spaces for the future.</a:t>
            </a:r>
          </a:p>
          <a:p>
            <a:pPr defTabSz="950793">
              <a:defRPr/>
            </a:pPr>
            <a:r>
              <a:rPr lang="en-US" baseline="0" dirty="0">
                <a:sym typeface="Wingdings" panose="05000000000000000000" pitchFamily="2" charset="2"/>
              </a:rPr>
              <a:t>Perhaps we will t</a:t>
            </a:r>
            <a:r>
              <a:rPr lang="en-US" baseline="0" dirty="0"/>
              <a:t>ransform RGB into </a:t>
            </a:r>
            <a:r>
              <a:rPr lang="en-US" baseline="0" dirty="0" smtClean="0"/>
              <a:t>a </a:t>
            </a:r>
            <a:r>
              <a:rPr lang="en-US" baseline="0" dirty="0" err="1" smtClean="0"/>
              <a:t>decorrelated</a:t>
            </a:r>
            <a:r>
              <a:rPr lang="en-US" baseline="0" dirty="0" smtClean="0"/>
              <a:t> space in </a:t>
            </a:r>
            <a:r>
              <a:rPr lang="en-US" baseline="0" dirty="0"/>
              <a:t>the offline </a:t>
            </a:r>
            <a:r>
              <a:rPr lang="en-US" baseline="0" dirty="0" smtClean="0"/>
              <a:t>pipeline</a:t>
            </a:r>
            <a:r>
              <a:rPr lang="en-US" baseline="0" dirty="0"/>
              <a:t>, using most appropriate high order filter.</a:t>
            </a:r>
          </a:p>
          <a:p>
            <a:pPr defTabSz="950793">
              <a:defRPr/>
            </a:pPr>
            <a:endParaRPr lang="en-US" baseline="0" dirty="0"/>
          </a:p>
        </p:txBody>
      </p:sp>
      <p:sp>
        <p:nvSpPr>
          <p:cNvPr id="4" name="Slide Number Placeholder 3"/>
          <p:cNvSpPr>
            <a:spLocks noGrp="1"/>
          </p:cNvSpPr>
          <p:nvPr>
            <p:ph type="sldNum" sz="quarter" idx="10"/>
          </p:nvPr>
        </p:nvSpPr>
        <p:spPr/>
        <p:txBody>
          <a:bodyPr/>
          <a:lstStyle/>
          <a:p>
            <a:fld id="{564EBF61-9EA7-4AB3-BBFE-F53F270FE30A}" type="slidenum">
              <a:rPr lang="sv-SE" smtClean="0"/>
              <a:pPr/>
              <a:t>65</a:t>
            </a:fld>
            <a:endParaRPr lang="sv-SE"/>
          </a:p>
        </p:txBody>
      </p:sp>
    </p:spTree>
    <p:extLst>
      <p:ext uri="{BB962C8B-B14F-4D97-AF65-F5344CB8AC3E}">
        <p14:creationId xmlns:p14="http://schemas.microsoft.com/office/powerpoint/2010/main" val="195503886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fld id="{564EBF61-9EA7-4AB3-BBFE-F53F270FE30A}" type="slidenum">
              <a:rPr lang="sv-SE" smtClean="0"/>
              <a:pPr/>
              <a:t>66</a:t>
            </a:fld>
            <a:endParaRPr lang="sv-SE"/>
          </a:p>
        </p:txBody>
      </p:sp>
    </p:spTree>
    <p:extLst>
      <p:ext uri="{BB962C8B-B14F-4D97-AF65-F5344CB8AC3E}">
        <p14:creationId xmlns:p14="http://schemas.microsoft.com/office/powerpoint/2010/main" val="320551938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Performance parity was needed</a:t>
            </a:r>
            <a:r>
              <a:rPr lang="en-US" baseline="0" dirty="0"/>
              <a:t> with the legacy path in order to achieve quick adoption. Performance timings from Xbox One as that was the slowest platform.</a:t>
            </a:r>
          </a:p>
          <a:p>
            <a:endParaRPr lang="en-US" baseline="0" dirty="0"/>
          </a:p>
          <a:p>
            <a:r>
              <a:rPr lang="en-US" baseline="0" dirty="0"/>
              <a:t>Legacy </a:t>
            </a:r>
            <a:r>
              <a:rPr lang="en-US" baseline="0" dirty="0" smtClean="0"/>
              <a:t>end-of-frame path</a:t>
            </a:r>
            <a:r>
              <a:rPr lang="en-US" baseline="0" dirty="0"/>
              <a:t>:</a:t>
            </a:r>
          </a:p>
          <a:p>
            <a:r>
              <a:rPr lang="en-US" baseline="0" dirty="0"/>
              <a:t>Separable Resample from </a:t>
            </a:r>
            <a:r>
              <a:rPr lang="en-US" baseline="0" dirty="0" err="1"/>
              <a:t>sRGB</a:t>
            </a:r>
            <a:r>
              <a:rPr lang="en-US" baseline="0" dirty="0"/>
              <a:t> </a:t>
            </a:r>
            <a:r>
              <a:rPr lang="en-US" baseline="0" dirty="0" smtClean="0"/>
              <a:t>render target to </a:t>
            </a:r>
            <a:r>
              <a:rPr lang="en-US" baseline="0" dirty="0"/>
              <a:t>1080p </a:t>
            </a:r>
            <a:r>
              <a:rPr lang="en-US" baseline="0" dirty="0" err="1"/>
              <a:t>backbuffer</a:t>
            </a:r>
            <a:r>
              <a:rPr lang="en-US" baseline="0" dirty="0"/>
              <a:t>, via ESRAM </a:t>
            </a:r>
            <a:r>
              <a:rPr lang="en-US" baseline="0" dirty="0" smtClean="0"/>
              <a:t>transient on </a:t>
            </a:r>
            <a:r>
              <a:rPr lang="en-US" baseline="0" dirty="0" err="1" smtClean="0"/>
              <a:t>XBox</a:t>
            </a:r>
            <a:r>
              <a:rPr lang="en-US" baseline="0" dirty="0" smtClean="0"/>
              <a:t>: 0.43ms (Xbox is slowest platform, so is the one we use for timings).</a:t>
            </a:r>
            <a:endParaRPr lang="en-US" baseline="0" dirty="0"/>
          </a:p>
          <a:p>
            <a:r>
              <a:rPr lang="en-US" baseline="0" dirty="0"/>
              <a:t>UI draw on top of </a:t>
            </a:r>
            <a:r>
              <a:rPr lang="en-US" baseline="0" dirty="0" err="1"/>
              <a:t>backbuffer</a:t>
            </a:r>
            <a:r>
              <a:rPr lang="en-US" baseline="0" dirty="0"/>
              <a:t>: Arbitrary, typically 0.2-0.3ms.</a:t>
            </a:r>
          </a:p>
        </p:txBody>
      </p:sp>
      <p:sp>
        <p:nvSpPr>
          <p:cNvPr id="4" name="Slide Number Placeholder 3"/>
          <p:cNvSpPr>
            <a:spLocks noGrp="1"/>
          </p:cNvSpPr>
          <p:nvPr>
            <p:ph type="sldNum" sz="quarter" idx="10"/>
          </p:nvPr>
        </p:nvSpPr>
        <p:spPr/>
        <p:txBody>
          <a:bodyPr/>
          <a:lstStyle/>
          <a:p>
            <a:fld id="{564EBF61-9EA7-4AB3-BBFE-F53F270FE30A}" type="slidenum">
              <a:rPr lang="sv-SE" smtClean="0"/>
              <a:pPr/>
              <a:t>67</a:t>
            </a:fld>
            <a:endParaRPr lang="sv-SE"/>
          </a:p>
        </p:txBody>
      </p:sp>
    </p:spTree>
    <p:extLst>
      <p:ext uri="{BB962C8B-B14F-4D97-AF65-F5344CB8AC3E}">
        <p14:creationId xmlns:p14="http://schemas.microsoft.com/office/powerpoint/2010/main" val="268014479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fld id="{564EBF61-9EA7-4AB3-BBFE-F53F270FE30A}" type="slidenum">
              <a:rPr lang="sv-SE" smtClean="0"/>
              <a:pPr/>
              <a:t>68</a:t>
            </a:fld>
            <a:endParaRPr lang="sv-SE"/>
          </a:p>
        </p:txBody>
      </p:sp>
    </p:spTree>
    <p:extLst>
      <p:ext uri="{BB962C8B-B14F-4D97-AF65-F5344CB8AC3E}">
        <p14:creationId xmlns:p14="http://schemas.microsoft.com/office/powerpoint/2010/main" val="364109902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0793">
              <a:defRPr/>
            </a:pPr>
            <a:endParaRPr lang="en-US" baseline="0" dirty="0"/>
          </a:p>
        </p:txBody>
      </p:sp>
      <p:sp>
        <p:nvSpPr>
          <p:cNvPr id="4" name="Slide Number Placeholder 3"/>
          <p:cNvSpPr>
            <a:spLocks noGrp="1"/>
          </p:cNvSpPr>
          <p:nvPr>
            <p:ph type="sldNum" sz="quarter" idx="10"/>
          </p:nvPr>
        </p:nvSpPr>
        <p:spPr/>
        <p:txBody>
          <a:bodyPr/>
          <a:lstStyle/>
          <a:p>
            <a:fld id="{564EBF61-9EA7-4AB3-BBFE-F53F270FE30A}" type="slidenum">
              <a:rPr lang="sv-SE" smtClean="0"/>
              <a:pPr/>
              <a:t>69</a:t>
            </a:fld>
            <a:endParaRPr lang="sv-SE"/>
          </a:p>
        </p:txBody>
      </p:sp>
    </p:spTree>
    <p:extLst>
      <p:ext uri="{BB962C8B-B14F-4D97-AF65-F5344CB8AC3E}">
        <p14:creationId xmlns:p14="http://schemas.microsoft.com/office/powerpoint/2010/main" val="1008257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X axis = brightness in stops (EVs).</a:t>
            </a:r>
          </a:p>
          <a:p>
            <a:r>
              <a:rPr lang="en-US" baseline="0" dirty="0" smtClean="0"/>
              <a:t>Y axis = </a:t>
            </a:r>
            <a:r>
              <a:rPr lang="en-US" baseline="0" dirty="0" err="1" smtClean="0"/>
              <a:t>tonemapped</a:t>
            </a:r>
            <a:r>
              <a:rPr lang="en-US" baseline="0" dirty="0" smtClean="0"/>
              <a:t> value converted to </a:t>
            </a:r>
            <a:r>
              <a:rPr lang="en-US" baseline="0" dirty="0" err="1" smtClean="0"/>
              <a:t>sRGB</a:t>
            </a:r>
            <a:r>
              <a:rPr lang="en-US" baseline="0" dirty="0" smtClean="0"/>
              <a:t>.</a:t>
            </a:r>
            <a:br>
              <a:rPr lang="en-US" baseline="0" dirty="0" smtClean="0"/>
            </a:br>
            <a:endParaRPr lang="en-US" baseline="0" dirty="0" smtClean="0"/>
          </a:p>
        </p:txBody>
      </p:sp>
      <p:sp>
        <p:nvSpPr>
          <p:cNvPr id="4" name="Slide Number Placeholder 3"/>
          <p:cNvSpPr>
            <a:spLocks noGrp="1"/>
          </p:cNvSpPr>
          <p:nvPr>
            <p:ph type="sldNum" sz="quarter" idx="10"/>
          </p:nvPr>
        </p:nvSpPr>
        <p:spPr/>
        <p:txBody>
          <a:bodyPr/>
          <a:lstStyle/>
          <a:p>
            <a:fld id="{564EBF61-9EA7-4AB3-BBFE-F53F270FE30A}" type="slidenum">
              <a:rPr lang="sv-SE" smtClean="0"/>
              <a:pPr/>
              <a:t>7</a:t>
            </a:fld>
            <a:endParaRPr lang="sv-SE"/>
          </a:p>
        </p:txBody>
      </p:sp>
    </p:spTree>
    <p:extLst>
      <p:ext uri="{BB962C8B-B14F-4D97-AF65-F5344CB8AC3E}">
        <p14:creationId xmlns:p14="http://schemas.microsoft.com/office/powerpoint/2010/main" val="159201004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ESRAM used for both planes (intermediate &amp; UI). Manual ESRAM management *</a:t>
            </a:r>
          </a:p>
          <a:p>
            <a:r>
              <a:rPr lang="en-US" baseline="0" dirty="0"/>
              <a:t>Also roughly doubles speed of UI rendering, reaping benefits not shown here.</a:t>
            </a:r>
          </a:p>
          <a:p>
            <a:endParaRPr lang="en-US" baseline="0" dirty="0"/>
          </a:p>
          <a:p>
            <a:r>
              <a:rPr lang="en-US" baseline="0" dirty="0"/>
              <a:t>* See </a:t>
            </a:r>
            <a:r>
              <a:rPr lang="en-US" baseline="0" dirty="0" smtClean="0"/>
              <a:t>“</a:t>
            </a:r>
            <a:r>
              <a:rPr lang="en-US" baseline="0" dirty="0" err="1" smtClean="0"/>
              <a:t>FrameGraph</a:t>
            </a:r>
            <a:r>
              <a:rPr lang="en-US" baseline="0" dirty="0" smtClean="0"/>
              <a:t>: Extensible Rendering Architecture” </a:t>
            </a:r>
            <a:r>
              <a:rPr lang="en-US" baseline="0" dirty="0"/>
              <a:t>talk for how we are moving to automatic ESRAM management</a:t>
            </a:r>
          </a:p>
        </p:txBody>
      </p:sp>
      <p:sp>
        <p:nvSpPr>
          <p:cNvPr id="4" name="Slide Number Placeholder 3"/>
          <p:cNvSpPr>
            <a:spLocks noGrp="1"/>
          </p:cNvSpPr>
          <p:nvPr>
            <p:ph type="sldNum" sz="quarter" idx="10"/>
          </p:nvPr>
        </p:nvSpPr>
        <p:spPr/>
        <p:txBody>
          <a:bodyPr/>
          <a:lstStyle/>
          <a:p>
            <a:fld id="{564EBF61-9EA7-4AB3-BBFE-F53F270FE30A}" type="slidenum">
              <a:rPr lang="sv-SE" smtClean="0"/>
              <a:pPr/>
              <a:t>70</a:t>
            </a:fld>
            <a:endParaRPr lang="sv-SE"/>
          </a:p>
        </p:txBody>
      </p:sp>
    </p:spTree>
    <p:extLst>
      <p:ext uri="{BB962C8B-B14F-4D97-AF65-F5344CB8AC3E}">
        <p14:creationId xmlns:p14="http://schemas.microsoft.com/office/powerpoint/2010/main" val="9141400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0793">
              <a:defRPr/>
            </a:pPr>
            <a:r>
              <a:rPr lang="en-US" dirty="0"/>
              <a:t>Not super</a:t>
            </a:r>
            <a:r>
              <a:rPr lang="en-US" baseline="0" dirty="0"/>
              <a:t> relevant to HDR, this was simply an enabling change.</a:t>
            </a:r>
          </a:p>
          <a:p>
            <a:pPr defTabSz="950793">
              <a:defRPr/>
            </a:pPr>
            <a:r>
              <a:rPr lang="en-US" baseline="0" dirty="0"/>
              <a:t>Moving from two to one pass reduced work and enabled significantly better scheduling</a:t>
            </a:r>
            <a:r>
              <a:rPr lang="en-US" baseline="0" dirty="0" smtClean="0"/>
              <a:t>.</a:t>
            </a:r>
          </a:p>
          <a:p>
            <a:pPr defTabSz="950793">
              <a:defRPr/>
            </a:pPr>
            <a:r>
              <a:rPr lang="en-US" baseline="0" dirty="0" smtClean="0"/>
              <a:t>We use a thread layout optimized for the consoles and also for the linear tile modes used for </a:t>
            </a:r>
            <a:r>
              <a:rPr lang="en-US" baseline="0" dirty="0" err="1" smtClean="0"/>
              <a:t>swapchain</a:t>
            </a:r>
            <a:r>
              <a:rPr lang="en-US" baseline="0" dirty="0" smtClean="0"/>
              <a:t>/</a:t>
            </a:r>
            <a:r>
              <a:rPr lang="en-US" baseline="0" dirty="0" err="1" smtClean="0"/>
              <a:t>scanout</a:t>
            </a:r>
            <a:r>
              <a:rPr lang="en-US" baseline="0" dirty="0" smtClean="0"/>
              <a:t> targets.</a:t>
            </a:r>
          </a:p>
          <a:p>
            <a:pPr defTabSz="950793">
              <a:defRPr/>
            </a:pPr>
            <a:r>
              <a:rPr lang="en-US" baseline="0" dirty="0" smtClean="0"/>
              <a:t>Use of the 1D vertical thread layout allowed us to use the scalar pipeline present in GCN to obtain some of the filter weights for free.</a:t>
            </a:r>
            <a:endParaRPr lang="en-US" baseline="0" dirty="0"/>
          </a:p>
        </p:txBody>
      </p:sp>
      <p:sp>
        <p:nvSpPr>
          <p:cNvPr id="4" name="Slide Number Placeholder 3"/>
          <p:cNvSpPr>
            <a:spLocks noGrp="1"/>
          </p:cNvSpPr>
          <p:nvPr>
            <p:ph type="sldNum" sz="quarter" idx="10"/>
          </p:nvPr>
        </p:nvSpPr>
        <p:spPr/>
        <p:txBody>
          <a:bodyPr/>
          <a:lstStyle/>
          <a:p>
            <a:fld id="{564EBF61-9EA7-4AB3-BBFE-F53F270FE30A}" type="slidenum">
              <a:rPr lang="sv-SE" smtClean="0"/>
              <a:pPr/>
              <a:t>71</a:t>
            </a:fld>
            <a:endParaRPr lang="sv-SE"/>
          </a:p>
        </p:txBody>
      </p:sp>
    </p:spTree>
    <p:extLst>
      <p:ext uri="{BB962C8B-B14F-4D97-AF65-F5344CB8AC3E}">
        <p14:creationId xmlns:p14="http://schemas.microsoft.com/office/powerpoint/2010/main" val="81922703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Actually GCN doesn’t always clear all pixels</a:t>
            </a:r>
          </a:p>
          <a:p>
            <a:r>
              <a:rPr lang="en-US" baseline="0" dirty="0"/>
              <a:t>Maintains metadata for which pixels were written.</a:t>
            </a:r>
          </a:p>
          <a:p>
            <a:r>
              <a:rPr lang="en-US" baseline="0" dirty="0"/>
              <a:t>Before </a:t>
            </a:r>
            <a:r>
              <a:rPr lang="en-US" baseline="0" dirty="0" err="1"/>
              <a:t>readback</a:t>
            </a:r>
            <a:r>
              <a:rPr lang="en-US" baseline="0" dirty="0"/>
              <a:t>, performs a “Fast Clear Eliminate” </a:t>
            </a:r>
            <a:r>
              <a:rPr lang="en-US" baseline="0" dirty="0" smtClean="0"/>
              <a:t>(FCE) pass </a:t>
            </a:r>
            <a:r>
              <a:rPr lang="en-US" baseline="0" dirty="0"/>
              <a:t>to write back the clear color only to unwritten pixels</a:t>
            </a:r>
            <a:r>
              <a:rPr lang="en-US" baseline="0" dirty="0" smtClean="0"/>
              <a:t>.</a:t>
            </a:r>
          </a:p>
          <a:p>
            <a:endParaRPr lang="en-US" baseline="0" dirty="0" smtClean="0"/>
          </a:p>
          <a:p>
            <a:r>
              <a:rPr lang="en-US" baseline="0" dirty="0" smtClean="0"/>
              <a:t>Example CMASK screenshot shows typical in-game UI coverage. Red = pixels written. Black = unwritten pixels that will need clearing.</a:t>
            </a:r>
            <a:endParaRPr lang="en-US" baseline="0" dirty="0"/>
          </a:p>
        </p:txBody>
      </p:sp>
      <p:sp>
        <p:nvSpPr>
          <p:cNvPr id="4" name="Slide Number Placeholder 3"/>
          <p:cNvSpPr>
            <a:spLocks noGrp="1"/>
          </p:cNvSpPr>
          <p:nvPr>
            <p:ph type="sldNum" sz="quarter" idx="10"/>
          </p:nvPr>
        </p:nvSpPr>
        <p:spPr/>
        <p:txBody>
          <a:bodyPr/>
          <a:lstStyle/>
          <a:p>
            <a:fld id="{564EBF61-9EA7-4AB3-BBFE-F53F270FE30A}" type="slidenum">
              <a:rPr lang="sv-SE" smtClean="0"/>
              <a:pPr/>
              <a:t>72</a:t>
            </a:fld>
            <a:endParaRPr lang="sv-SE"/>
          </a:p>
        </p:txBody>
      </p:sp>
    </p:spTree>
    <p:extLst>
      <p:ext uri="{BB962C8B-B14F-4D97-AF65-F5344CB8AC3E}">
        <p14:creationId xmlns:p14="http://schemas.microsoft.com/office/powerpoint/2010/main" val="421992882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No FCE, instead use a custom CMASK transcode from sub-tiles to a 32x1 bitmask designed to be loaded via the scalar pipeline ‘for free’ on the </a:t>
            </a:r>
            <a:r>
              <a:rPr lang="en-US" baseline="0" dirty="0" smtClean="0"/>
              <a:t>final resample/merge/</a:t>
            </a:r>
            <a:r>
              <a:rPr lang="en-US" baseline="0" dirty="0" err="1" smtClean="0"/>
              <a:t>displaymap</a:t>
            </a:r>
            <a:r>
              <a:rPr lang="en-US" baseline="0" dirty="0" smtClean="0"/>
              <a:t> pass.</a:t>
            </a:r>
            <a:endParaRPr lang="en-US" baseline="0" dirty="0"/>
          </a:p>
        </p:txBody>
      </p:sp>
      <p:sp>
        <p:nvSpPr>
          <p:cNvPr id="4" name="Slide Number Placeholder 3"/>
          <p:cNvSpPr>
            <a:spLocks noGrp="1"/>
          </p:cNvSpPr>
          <p:nvPr>
            <p:ph type="sldNum" sz="quarter" idx="10"/>
          </p:nvPr>
        </p:nvSpPr>
        <p:spPr/>
        <p:txBody>
          <a:bodyPr/>
          <a:lstStyle/>
          <a:p>
            <a:fld id="{564EBF61-9EA7-4AB3-BBFE-F53F270FE30A}" type="slidenum">
              <a:rPr lang="sv-SE" smtClean="0"/>
              <a:pPr/>
              <a:t>73</a:t>
            </a:fld>
            <a:endParaRPr lang="sv-SE"/>
          </a:p>
        </p:txBody>
      </p:sp>
    </p:spTree>
    <p:extLst>
      <p:ext uri="{BB962C8B-B14F-4D97-AF65-F5344CB8AC3E}">
        <p14:creationId xmlns:p14="http://schemas.microsoft.com/office/powerpoint/2010/main" val="164195419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No FCE, instead use a custom CMASK transcode from sub-tiles to a 32x1 bitmask designed to be loaded via the scalar pipeline ‘for free’ on the final resample/merge/</a:t>
            </a:r>
            <a:r>
              <a:rPr lang="en-US" baseline="0" dirty="0" err="1" smtClean="0"/>
              <a:t>displaymap</a:t>
            </a:r>
            <a:r>
              <a:rPr lang="en-US" baseline="0" dirty="0" smtClean="0"/>
              <a:t> pass.</a:t>
            </a:r>
            <a:endParaRPr lang="en-US" baseline="0" dirty="0"/>
          </a:p>
        </p:txBody>
      </p:sp>
      <p:sp>
        <p:nvSpPr>
          <p:cNvPr id="4" name="Slide Number Placeholder 3"/>
          <p:cNvSpPr>
            <a:spLocks noGrp="1"/>
          </p:cNvSpPr>
          <p:nvPr>
            <p:ph type="sldNum" sz="quarter" idx="10"/>
          </p:nvPr>
        </p:nvSpPr>
        <p:spPr/>
        <p:txBody>
          <a:bodyPr/>
          <a:lstStyle/>
          <a:p>
            <a:fld id="{564EBF61-9EA7-4AB3-BBFE-F53F270FE30A}" type="slidenum">
              <a:rPr lang="sv-SE" smtClean="0"/>
              <a:pPr/>
              <a:t>74</a:t>
            </a:fld>
            <a:endParaRPr lang="sv-SE"/>
          </a:p>
        </p:txBody>
      </p:sp>
    </p:spTree>
    <p:extLst>
      <p:ext uri="{BB962C8B-B14F-4D97-AF65-F5344CB8AC3E}">
        <p14:creationId xmlns:p14="http://schemas.microsoft.com/office/powerpoint/2010/main" val="283862272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All timings so far have been from the SDR version on base Xbox One, since base Xbox One only supports SDR and SDR output will be the most common path for a while.</a:t>
            </a:r>
          </a:p>
          <a:p>
            <a:r>
              <a:rPr lang="en-US" baseline="0" dirty="0" smtClean="0"/>
              <a:t>However, Xbox One S supports HDR10 and this incurs some additional costs to encode.</a:t>
            </a:r>
          </a:p>
          <a:p>
            <a:r>
              <a:rPr lang="en-US" baseline="0" dirty="0" smtClean="0"/>
              <a:t>Xbox One S is faster though, so these overheads are well within the extra performance.</a:t>
            </a:r>
            <a:endParaRPr lang="en-US" baseline="0" dirty="0"/>
          </a:p>
        </p:txBody>
      </p:sp>
      <p:sp>
        <p:nvSpPr>
          <p:cNvPr id="4" name="Slide Number Placeholder 3"/>
          <p:cNvSpPr>
            <a:spLocks noGrp="1"/>
          </p:cNvSpPr>
          <p:nvPr>
            <p:ph type="sldNum" sz="quarter" idx="10"/>
          </p:nvPr>
        </p:nvSpPr>
        <p:spPr/>
        <p:txBody>
          <a:bodyPr/>
          <a:lstStyle/>
          <a:p>
            <a:fld id="{564EBF61-9EA7-4AB3-BBFE-F53F270FE30A}" type="slidenum">
              <a:rPr lang="sv-SE" smtClean="0"/>
              <a:pPr/>
              <a:t>75</a:t>
            </a:fld>
            <a:endParaRPr lang="sv-SE"/>
          </a:p>
        </p:txBody>
      </p:sp>
    </p:spTree>
    <p:extLst>
      <p:ext uri="{BB962C8B-B14F-4D97-AF65-F5344CB8AC3E}">
        <p14:creationId xmlns:p14="http://schemas.microsoft.com/office/powerpoint/2010/main" val="3898259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Future </a:t>
            </a:r>
            <a:r>
              <a:rPr lang="en-US" baseline="0" dirty="0" smtClean="0"/>
              <a:t>optimizations are still available to us.</a:t>
            </a:r>
            <a:endParaRPr lang="en-US" baseline="0" dirty="0"/>
          </a:p>
          <a:p>
            <a:endParaRPr lang="en-US" baseline="0" dirty="0"/>
          </a:p>
          <a:p>
            <a:r>
              <a:rPr lang="en-US" baseline="0" dirty="0" smtClean="0"/>
              <a:t>UI load is cheap, move it to start of frame and look at alpha values.</a:t>
            </a:r>
          </a:p>
          <a:p>
            <a:r>
              <a:rPr lang="en-US" baseline="0" dirty="0" smtClean="0"/>
              <a:t>If UI is opaque, skip expensive resample and merge operation.</a:t>
            </a:r>
          </a:p>
          <a:p>
            <a:r>
              <a:rPr lang="en-US" baseline="0" dirty="0" smtClean="0"/>
              <a:t>On GCN can use wave-wide operations to check all threads are able to skip, which allows us to skip the first half of the </a:t>
            </a:r>
            <a:r>
              <a:rPr lang="en-US" baseline="0" dirty="0" smtClean="0"/>
              <a:t>resample which writes to </a:t>
            </a:r>
            <a:r>
              <a:rPr lang="en-US" baseline="0" dirty="0" err="1" smtClean="0"/>
              <a:t>groupshared</a:t>
            </a:r>
            <a:r>
              <a:rPr lang="en-US" baseline="0" dirty="0" smtClean="0"/>
              <a:t> then </a:t>
            </a:r>
            <a:r>
              <a:rPr lang="en-US" baseline="0" smtClean="0"/>
              <a:t>syncs threads.</a:t>
            </a:r>
          </a:p>
          <a:p>
            <a:endParaRPr lang="en-US" baseline="0" dirty="0" smtClean="0"/>
          </a:p>
          <a:p>
            <a:r>
              <a:rPr lang="en-US" baseline="0" dirty="0" smtClean="0"/>
              <a:t>Can also use </a:t>
            </a:r>
            <a:r>
              <a:rPr lang="en-US" baseline="0" dirty="0" err="1" smtClean="0"/>
              <a:t>async</a:t>
            </a:r>
            <a:r>
              <a:rPr lang="en-US" baseline="0" dirty="0" smtClean="0"/>
              <a:t> </a:t>
            </a:r>
            <a:r>
              <a:rPr lang="en-US" baseline="0" dirty="0"/>
              <a:t>compute &amp; overlap </a:t>
            </a:r>
            <a:r>
              <a:rPr lang="en-US" baseline="0" dirty="0" smtClean="0"/>
              <a:t>the merge with </a:t>
            </a:r>
            <a:r>
              <a:rPr lang="en-US" baseline="0" dirty="0"/>
              <a:t>next </a:t>
            </a:r>
            <a:r>
              <a:rPr lang="en-US" baseline="0" dirty="0" smtClean="0"/>
              <a:t>frame, at the expense of a little latency.</a:t>
            </a:r>
            <a:endParaRPr lang="en-US" baseline="0" dirty="0"/>
          </a:p>
        </p:txBody>
      </p:sp>
      <p:sp>
        <p:nvSpPr>
          <p:cNvPr id="4" name="Slide Number Placeholder 3"/>
          <p:cNvSpPr>
            <a:spLocks noGrp="1"/>
          </p:cNvSpPr>
          <p:nvPr>
            <p:ph type="sldNum" sz="quarter" idx="10"/>
          </p:nvPr>
        </p:nvSpPr>
        <p:spPr/>
        <p:txBody>
          <a:bodyPr/>
          <a:lstStyle/>
          <a:p>
            <a:fld id="{564EBF61-9EA7-4AB3-BBFE-F53F270FE30A}" type="slidenum">
              <a:rPr lang="sv-SE" smtClean="0"/>
              <a:pPr/>
              <a:t>76</a:t>
            </a:fld>
            <a:endParaRPr lang="sv-SE"/>
          </a:p>
        </p:txBody>
      </p:sp>
    </p:spTree>
    <p:extLst>
      <p:ext uri="{BB962C8B-B14F-4D97-AF65-F5344CB8AC3E}">
        <p14:creationId xmlns:p14="http://schemas.microsoft.com/office/powerpoint/2010/main" val="335632797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dirty="0"/>
          </a:p>
        </p:txBody>
      </p:sp>
      <p:sp>
        <p:nvSpPr>
          <p:cNvPr id="4" name="Slide Number Placeholder 3"/>
          <p:cNvSpPr>
            <a:spLocks noGrp="1"/>
          </p:cNvSpPr>
          <p:nvPr>
            <p:ph type="sldNum" sz="quarter" idx="10"/>
          </p:nvPr>
        </p:nvSpPr>
        <p:spPr/>
        <p:txBody>
          <a:bodyPr/>
          <a:lstStyle/>
          <a:p>
            <a:fld id="{564EBF61-9EA7-4AB3-BBFE-F53F270FE30A}" type="slidenum">
              <a:rPr lang="sv-SE" smtClean="0"/>
              <a:pPr/>
              <a:t>77</a:t>
            </a:fld>
            <a:endParaRPr lang="sv-SE"/>
          </a:p>
        </p:txBody>
      </p:sp>
    </p:spTree>
    <p:extLst>
      <p:ext uri="{BB962C8B-B14F-4D97-AF65-F5344CB8AC3E}">
        <p14:creationId xmlns:p14="http://schemas.microsoft.com/office/powerpoint/2010/main" val="126953032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Two </a:t>
            </a:r>
            <a:r>
              <a:rPr lang="en-US" dirty="0" smtClean="0"/>
              <a:t>primary (but </a:t>
            </a:r>
            <a:r>
              <a:rPr lang="en-US" dirty="0"/>
              <a:t>very similar) HDR standards; </a:t>
            </a:r>
            <a:r>
              <a:rPr lang="en-US" dirty="0" smtClean="0"/>
              <a:t>likely more are coming</a:t>
            </a:r>
            <a:endParaRPr lang="en-US" dirty="0"/>
          </a:p>
          <a:p>
            <a:pPr lvl="1"/>
            <a:r>
              <a:rPr lang="en-US" dirty="0"/>
              <a:t>Frostbite can and will target any standard that makes sense</a:t>
            </a:r>
          </a:p>
          <a:p>
            <a:pPr lvl="1"/>
            <a:r>
              <a:rPr lang="en-US" dirty="0"/>
              <a:t>* It is down to each game to negotiate</a:t>
            </a:r>
            <a:r>
              <a:rPr lang="en-US" baseline="0" dirty="0"/>
              <a:t> licensing though so I can’t </a:t>
            </a:r>
            <a:r>
              <a:rPr lang="en-US" baseline="0" dirty="0" smtClean="0"/>
              <a:t>say anything </a:t>
            </a:r>
            <a:r>
              <a:rPr lang="en-US" baseline="0" dirty="0"/>
              <a:t>about specific games</a:t>
            </a:r>
            <a:endParaRPr lang="en-US" dirty="0"/>
          </a:p>
          <a:p>
            <a:pPr lvl="1"/>
            <a:r>
              <a:rPr lang="en-US" dirty="0" smtClean="0"/>
              <a:t>Our display </a:t>
            </a:r>
            <a:r>
              <a:rPr lang="en-US" dirty="0"/>
              <a:t>mapping</a:t>
            </a:r>
            <a:r>
              <a:rPr lang="en-US" baseline="0" dirty="0"/>
              <a:t> “</a:t>
            </a:r>
            <a:r>
              <a:rPr lang="en-US" baseline="0" dirty="0" err="1"/>
              <a:t>scanout</a:t>
            </a:r>
            <a:r>
              <a:rPr lang="en-US" baseline="0" dirty="0"/>
              <a:t> </a:t>
            </a:r>
            <a:r>
              <a:rPr lang="en-US" baseline="0" dirty="0" err="1"/>
              <a:t>shader</a:t>
            </a:r>
            <a:r>
              <a:rPr lang="en-US" baseline="0" dirty="0"/>
              <a:t>” allows easy plugin of any </a:t>
            </a:r>
            <a:r>
              <a:rPr lang="en-US" baseline="0" dirty="0" smtClean="0"/>
              <a:t>format, it’s just another encoding/mapping.</a:t>
            </a:r>
            <a:endParaRPr lang="en-US" dirty="0"/>
          </a:p>
          <a:p>
            <a:endParaRPr lang="en-US" dirty="0"/>
          </a:p>
          <a:p>
            <a:r>
              <a:rPr lang="en-US" dirty="0"/>
              <a:t>Image </a:t>
            </a:r>
            <a:r>
              <a:rPr lang="en-US" dirty="0" smtClean="0"/>
              <a:t>credit: https</a:t>
            </a:r>
            <a:r>
              <a:rPr lang="en-US" dirty="0"/>
              <a:t>://s.aolcdn.com/hss/storage/midas/e94dc10a6894b46ee659c6136fd7040c/203213453/dolbyvision.jpg</a:t>
            </a:r>
          </a:p>
          <a:p>
            <a:pPr defTabSz="950793">
              <a:defRPr/>
            </a:pPr>
            <a:r>
              <a:rPr lang="en-US" dirty="0" smtClean="0"/>
              <a:t>Image credit:</a:t>
            </a:r>
            <a:r>
              <a:rPr lang="en-US" baseline="0" dirty="0" smtClean="0"/>
              <a:t> </a:t>
            </a:r>
            <a:r>
              <a:rPr lang="en-US" dirty="0" smtClean="0"/>
              <a:t>http</a:t>
            </a:r>
            <a:r>
              <a:rPr lang="en-US" dirty="0"/>
              <a:t>://edge.alluremedia.com.au/m/g/2016/01/ultra_hd_premium_2.jpg</a:t>
            </a:r>
          </a:p>
        </p:txBody>
      </p:sp>
      <p:sp>
        <p:nvSpPr>
          <p:cNvPr id="4" name="Slide Number Placeholder 3"/>
          <p:cNvSpPr>
            <a:spLocks noGrp="1"/>
          </p:cNvSpPr>
          <p:nvPr>
            <p:ph type="sldNum" sz="quarter" idx="10"/>
          </p:nvPr>
        </p:nvSpPr>
        <p:spPr/>
        <p:txBody>
          <a:bodyPr/>
          <a:lstStyle/>
          <a:p>
            <a:fld id="{564EBF61-9EA7-4AB3-BBFE-F53F270FE30A}" type="slidenum">
              <a:rPr lang="sv-SE" smtClean="0"/>
              <a:pPr/>
              <a:t>78</a:t>
            </a:fld>
            <a:endParaRPr lang="sv-SE"/>
          </a:p>
        </p:txBody>
      </p:sp>
    </p:spTree>
    <p:extLst>
      <p:ext uri="{BB962C8B-B14F-4D97-AF65-F5344CB8AC3E}">
        <p14:creationId xmlns:p14="http://schemas.microsoft.com/office/powerpoint/2010/main" val="97810761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Essentially:</a:t>
            </a:r>
          </a:p>
          <a:p>
            <a:r>
              <a:rPr lang="en-US" dirty="0" smtClean="0"/>
              <a:t>Dolby Vision uses a custom encoded framebuffer.</a:t>
            </a:r>
          </a:p>
          <a:p>
            <a:r>
              <a:rPr lang="en-US" dirty="0" smtClean="0"/>
              <a:t>One must generate dynamic metadata (e.g. Min/max/</a:t>
            </a:r>
            <a:r>
              <a:rPr lang="en-US" dirty="0" err="1" smtClean="0"/>
              <a:t>avg</a:t>
            </a:r>
            <a:r>
              <a:rPr lang="en-US" dirty="0" smtClean="0"/>
              <a:t> luminance) &amp; send it up to every frame</a:t>
            </a:r>
            <a:r>
              <a:rPr lang="en-US" baseline="0" dirty="0" smtClean="0"/>
              <a:t> to the TV.</a:t>
            </a:r>
            <a:endParaRPr lang="en-US" dirty="0" smtClean="0"/>
          </a:p>
          <a:p>
            <a:r>
              <a:rPr lang="en-US" dirty="0" smtClean="0"/>
              <a:t>Dolby build a custom display mapping for each panel to get</a:t>
            </a:r>
            <a:r>
              <a:rPr lang="en-US" baseline="0" dirty="0" smtClean="0"/>
              <a:t> the best from it, and achieve standardization of look across displays.</a:t>
            </a:r>
            <a:endParaRPr lang="en-US" dirty="0" smtClean="0"/>
          </a:p>
          <a:p>
            <a:pPr defTabSz="950793">
              <a:defRPr/>
            </a:pPr>
            <a:endParaRPr lang="en-GB" dirty="0"/>
          </a:p>
          <a:p>
            <a:pPr defTabSz="950793">
              <a:defRPr/>
            </a:pPr>
            <a:r>
              <a:rPr lang="en-GB" dirty="0"/>
              <a:t>Can’t </a:t>
            </a:r>
            <a:r>
              <a:rPr lang="en-GB" dirty="0"/>
              <a:t>go into </a:t>
            </a:r>
            <a:r>
              <a:rPr lang="en-GB" dirty="0"/>
              <a:t>any more details </a:t>
            </a:r>
            <a:r>
              <a:rPr lang="en-GB" dirty="0"/>
              <a:t>here, </a:t>
            </a:r>
            <a:r>
              <a:rPr lang="en-GB" dirty="0"/>
              <a:t>suggest contacting Dolby if you are interested in supporting Dolby Vision.</a:t>
            </a:r>
          </a:p>
          <a:p>
            <a:pPr defTabSz="950793">
              <a:defRPr/>
            </a:pPr>
            <a:r>
              <a:rPr lang="en-GB" dirty="0"/>
              <a:t>https://www.dolby.com/us/en/technologies/dolby-vision/dolby-vision-white-paper.pdf</a:t>
            </a:r>
          </a:p>
        </p:txBody>
      </p:sp>
      <p:sp>
        <p:nvSpPr>
          <p:cNvPr id="4" name="Slide Number Placeholder 3"/>
          <p:cNvSpPr>
            <a:spLocks noGrp="1"/>
          </p:cNvSpPr>
          <p:nvPr>
            <p:ph type="sldNum" sz="quarter" idx="10"/>
          </p:nvPr>
        </p:nvSpPr>
        <p:spPr/>
        <p:txBody>
          <a:bodyPr/>
          <a:lstStyle/>
          <a:p>
            <a:fld id="{564EBF61-9EA7-4AB3-BBFE-F53F270FE30A}" type="slidenum">
              <a:rPr lang="sv-SE" smtClean="0"/>
              <a:pPr/>
              <a:t>79</a:t>
            </a:fld>
            <a:endParaRPr lang="sv-SE"/>
          </a:p>
        </p:txBody>
      </p:sp>
    </p:spTree>
    <p:extLst>
      <p:ext uri="{BB962C8B-B14F-4D97-AF65-F5344CB8AC3E}">
        <p14:creationId xmlns:p14="http://schemas.microsoft.com/office/powerpoint/2010/main" val="2434429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X axis = brightness in stops (EVs).</a:t>
            </a:r>
          </a:p>
          <a:p>
            <a:r>
              <a:rPr lang="en-US" baseline="0" dirty="0" smtClean="0"/>
              <a:t>Y axis = </a:t>
            </a:r>
            <a:r>
              <a:rPr lang="en-US" baseline="0" dirty="0" err="1" smtClean="0"/>
              <a:t>tonemapped</a:t>
            </a:r>
            <a:r>
              <a:rPr lang="en-US" baseline="0" dirty="0" smtClean="0"/>
              <a:t> value converted to </a:t>
            </a:r>
            <a:r>
              <a:rPr lang="en-US" baseline="0" dirty="0" err="1" smtClean="0"/>
              <a:t>sRGB</a:t>
            </a:r>
            <a:r>
              <a:rPr lang="en-US" baseline="0" dirty="0" smtClean="0"/>
              <a:t>.</a:t>
            </a:r>
            <a:br>
              <a:rPr lang="en-US" baseline="0" dirty="0" smtClean="0"/>
            </a:br>
            <a:endParaRPr lang="en-US" baseline="0" dirty="0"/>
          </a:p>
        </p:txBody>
      </p:sp>
      <p:sp>
        <p:nvSpPr>
          <p:cNvPr id="4" name="Slide Number Placeholder 3"/>
          <p:cNvSpPr>
            <a:spLocks noGrp="1"/>
          </p:cNvSpPr>
          <p:nvPr>
            <p:ph type="sldNum" sz="quarter" idx="10"/>
          </p:nvPr>
        </p:nvSpPr>
        <p:spPr/>
        <p:txBody>
          <a:bodyPr/>
          <a:lstStyle/>
          <a:p>
            <a:fld id="{564EBF61-9EA7-4AB3-BBFE-F53F270FE30A}" type="slidenum">
              <a:rPr lang="sv-SE" smtClean="0"/>
              <a:pPr/>
              <a:t>8</a:t>
            </a:fld>
            <a:endParaRPr lang="sv-SE"/>
          </a:p>
        </p:txBody>
      </p:sp>
    </p:spTree>
    <p:extLst>
      <p:ext uri="{BB962C8B-B14F-4D97-AF65-F5344CB8AC3E}">
        <p14:creationId xmlns:p14="http://schemas.microsoft.com/office/powerpoint/2010/main" val="39547448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Game</a:t>
            </a:r>
            <a:r>
              <a:rPr lang="en-US" baseline="0" dirty="0" smtClean="0"/>
              <a:t> can look quite different on each HDR10 TV, due to lack of standardization across manufacturers.</a:t>
            </a:r>
          </a:p>
        </p:txBody>
      </p:sp>
      <p:sp>
        <p:nvSpPr>
          <p:cNvPr id="4" name="Slide Number Placeholder 3"/>
          <p:cNvSpPr>
            <a:spLocks noGrp="1"/>
          </p:cNvSpPr>
          <p:nvPr>
            <p:ph type="sldNum" sz="quarter" idx="10"/>
          </p:nvPr>
        </p:nvSpPr>
        <p:spPr/>
        <p:txBody>
          <a:bodyPr/>
          <a:lstStyle/>
          <a:p>
            <a:fld id="{564EBF61-9EA7-4AB3-BBFE-F53F270FE30A}" type="slidenum">
              <a:rPr lang="sv-SE" smtClean="0"/>
              <a:pPr/>
              <a:t>80</a:t>
            </a:fld>
            <a:endParaRPr lang="sv-SE"/>
          </a:p>
        </p:txBody>
      </p:sp>
    </p:spTree>
    <p:extLst>
      <p:ext uri="{BB962C8B-B14F-4D97-AF65-F5344CB8AC3E}">
        <p14:creationId xmlns:p14="http://schemas.microsoft.com/office/powerpoint/2010/main" val="276685040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Lots of high level commonalities … try</a:t>
            </a:r>
            <a:r>
              <a:rPr lang="en-US" baseline="0" dirty="0" smtClean="0"/>
              <a:t> to </a:t>
            </a:r>
            <a:r>
              <a:rPr lang="en-US" dirty="0" smtClean="0"/>
              <a:t>support both.</a:t>
            </a:r>
            <a:endParaRPr lang="en-US" dirty="0"/>
          </a:p>
        </p:txBody>
      </p:sp>
      <p:sp>
        <p:nvSpPr>
          <p:cNvPr id="4" name="Slide Number Placeholder 3"/>
          <p:cNvSpPr>
            <a:spLocks noGrp="1"/>
          </p:cNvSpPr>
          <p:nvPr>
            <p:ph type="sldNum" sz="quarter" idx="10"/>
          </p:nvPr>
        </p:nvSpPr>
        <p:spPr/>
        <p:txBody>
          <a:bodyPr/>
          <a:lstStyle/>
          <a:p>
            <a:fld id="{564EBF61-9EA7-4AB3-BBFE-F53F270FE30A}" type="slidenum">
              <a:rPr lang="sv-SE" smtClean="0"/>
              <a:pPr/>
              <a:t>81</a:t>
            </a:fld>
            <a:endParaRPr lang="sv-SE"/>
          </a:p>
        </p:txBody>
      </p:sp>
    </p:spTree>
    <p:extLst>
      <p:ext uri="{BB962C8B-B14F-4D97-AF65-F5344CB8AC3E}">
        <p14:creationId xmlns:p14="http://schemas.microsoft.com/office/powerpoint/2010/main" val="77471363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fld id="{564EBF61-9EA7-4AB3-BBFE-F53F270FE30A}" type="slidenum">
              <a:rPr lang="sv-SE" smtClean="0"/>
              <a:pPr/>
              <a:t>82</a:t>
            </a:fld>
            <a:endParaRPr lang="sv-SE"/>
          </a:p>
        </p:txBody>
      </p:sp>
    </p:spTree>
    <p:extLst>
      <p:ext uri="{BB962C8B-B14F-4D97-AF65-F5344CB8AC3E}">
        <p14:creationId xmlns:p14="http://schemas.microsoft.com/office/powerpoint/2010/main" val="356714358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Huge number of SDR devices out </a:t>
            </a:r>
            <a:r>
              <a:rPr lang="en-US" dirty="0" smtClean="0"/>
              <a:t>there.</a:t>
            </a:r>
          </a:p>
          <a:p>
            <a:r>
              <a:rPr lang="en-US" dirty="0" smtClean="0"/>
              <a:t>HDR </a:t>
            </a:r>
            <a:r>
              <a:rPr lang="en-US" dirty="0"/>
              <a:t>must not be worse than </a:t>
            </a:r>
            <a:r>
              <a:rPr lang="en-US" dirty="0" smtClean="0"/>
              <a:t>SDR!</a:t>
            </a:r>
          </a:p>
          <a:p>
            <a:r>
              <a:rPr lang="en-US" dirty="0" smtClean="0"/>
              <a:t>HDR</a:t>
            </a:r>
            <a:r>
              <a:rPr lang="en-US" baseline="0" dirty="0" smtClean="0"/>
              <a:t> </a:t>
            </a:r>
            <a:r>
              <a:rPr lang="en-US" baseline="0" dirty="0"/>
              <a:t>is the reference in Frostbite; SDR is just an artefact of the display mapper</a:t>
            </a:r>
            <a:r>
              <a:rPr lang="en-US" baseline="0" dirty="0" smtClean="0"/>
              <a:t>.</a:t>
            </a:r>
          </a:p>
          <a:p>
            <a:r>
              <a:rPr lang="en-US" baseline="0" dirty="0" smtClean="0"/>
              <a:t>Recall that SDR </a:t>
            </a:r>
            <a:r>
              <a:rPr lang="en-US" baseline="0" dirty="0"/>
              <a:t>TVs scale the image up in terms of gamut and </a:t>
            </a:r>
            <a:r>
              <a:rPr lang="en-US" baseline="0" dirty="0" smtClean="0"/>
              <a:t>luminance.</a:t>
            </a:r>
          </a:p>
          <a:p>
            <a:r>
              <a:rPr lang="en-US" baseline="0" dirty="0" smtClean="0"/>
              <a:t>No </a:t>
            </a:r>
            <a:r>
              <a:rPr lang="en-US" baseline="0" dirty="0"/>
              <a:t>real control over this, though having HDR in the engine and being able to map to SDR helps get the best from each </a:t>
            </a:r>
            <a:r>
              <a:rPr lang="en-US" baseline="0" dirty="0" smtClean="0"/>
              <a:t>display.</a:t>
            </a:r>
          </a:p>
          <a:p>
            <a:r>
              <a:rPr lang="en-US" baseline="0" dirty="0" smtClean="0"/>
              <a:t>This includes re-exposing the image as part of display mapping (under-expose it so that the SDR TV can re-brighten it again).</a:t>
            </a:r>
            <a:endParaRPr lang="en-US" baseline="0" dirty="0"/>
          </a:p>
        </p:txBody>
      </p:sp>
      <p:sp>
        <p:nvSpPr>
          <p:cNvPr id="4" name="Slide Number Placeholder 3"/>
          <p:cNvSpPr>
            <a:spLocks noGrp="1"/>
          </p:cNvSpPr>
          <p:nvPr>
            <p:ph type="sldNum" sz="quarter" idx="10"/>
          </p:nvPr>
        </p:nvSpPr>
        <p:spPr/>
        <p:txBody>
          <a:bodyPr/>
          <a:lstStyle/>
          <a:p>
            <a:fld id="{564EBF61-9EA7-4AB3-BBFE-F53F270FE30A}" type="slidenum">
              <a:rPr lang="sv-SE" smtClean="0"/>
              <a:pPr/>
              <a:t>83</a:t>
            </a:fld>
            <a:endParaRPr lang="sv-SE"/>
          </a:p>
        </p:txBody>
      </p:sp>
    </p:spTree>
    <p:extLst>
      <p:ext uri="{BB962C8B-B14F-4D97-AF65-F5344CB8AC3E}">
        <p14:creationId xmlns:p14="http://schemas.microsoft.com/office/powerpoint/2010/main" val="240951839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dirty="0">
              <a:solidFill>
                <a:srgbClr val="FF0000"/>
              </a:solidFill>
            </a:endParaRPr>
          </a:p>
        </p:txBody>
      </p:sp>
      <p:sp>
        <p:nvSpPr>
          <p:cNvPr id="4" name="Slide Number Placeholder 3"/>
          <p:cNvSpPr>
            <a:spLocks noGrp="1"/>
          </p:cNvSpPr>
          <p:nvPr>
            <p:ph type="sldNum" sz="quarter" idx="10"/>
          </p:nvPr>
        </p:nvSpPr>
        <p:spPr/>
        <p:txBody>
          <a:bodyPr/>
          <a:lstStyle/>
          <a:p>
            <a:fld id="{564EBF61-9EA7-4AB3-BBFE-F53F270FE30A}" type="slidenum">
              <a:rPr lang="sv-SE" smtClean="0"/>
              <a:pPr/>
              <a:t>84</a:t>
            </a:fld>
            <a:endParaRPr lang="sv-SE"/>
          </a:p>
        </p:txBody>
      </p:sp>
    </p:spTree>
    <p:extLst>
      <p:ext uri="{BB962C8B-B14F-4D97-AF65-F5344CB8AC3E}">
        <p14:creationId xmlns:p14="http://schemas.microsoft.com/office/powerpoint/2010/main" val="216011266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HDR </a:t>
            </a:r>
            <a:r>
              <a:rPr lang="en-US" dirty="0" smtClean="0"/>
              <a:t>movies need work.</a:t>
            </a:r>
          </a:p>
          <a:p>
            <a:r>
              <a:rPr lang="en-US" dirty="0" smtClean="0"/>
              <a:t>Right now we use SDR movies but have a few tricks to extract pseudo-HDR data from them.</a:t>
            </a:r>
          </a:p>
          <a:p>
            <a:r>
              <a:rPr lang="en-US" dirty="0" smtClean="0"/>
              <a:t>True</a:t>
            </a:r>
            <a:r>
              <a:rPr lang="en-US" baseline="0" dirty="0" smtClean="0"/>
              <a:t> HDR movies need i</a:t>
            </a:r>
            <a:r>
              <a:rPr lang="en-US" dirty="0" smtClean="0"/>
              <a:t>ncreased </a:t>
            </a:r>
            <a:r>
              <a:rPr lang="en-US" dirty="0"/>
              <a:t>storage, streaming, runtime playback costs of high bit depth </a:t>
            </a:r>
            <a:r>
              <a:rPr lang="en-US" dirty="0" smtClean="0"/>
              <a:t>video.</a:t>
            </a:r>
          </a:p>
          <a:p>
            <a:r>
              <a:rPr lang="en-US" dirty="0" smtClean="0"/>
              <a:t>But the main issue is one of needing wide color gamut support.</a:t>
            </a:r>
          </a:p>
          <a:p>
            <a:endParaRPr lang="en-US" dirty="0" smtClean="0"/>
          </a:p>
          <a:p>
            <a:r>
              <a:rPr lang="en-US" dirty="0" smtClean="0"/>
              <a:t>Image credit:</a:t>
            </a:r>
            <a:r>
              <a:rPr lang="en-US" baseline="0" dirty="0" smtClean="0"/>
              <a:t> </a:t>
            </a:r>
            <a:r>
              <a:rPr lang="en-US" baseline="0" dirty="0"/>
              <a:t>http://www.bbc.co.uk/news/technology-37908975</a:t>
            </a:r>
          </a:p>
          <a:p>
            <a:pPr lvl="1"/>
            <a:endParaRPr lang="en-US" dirty="0"/>
          </a:p>
          <a:p>
            <a:pPr lvl="1"/>
            <a:endParaRPr lang="en-US" baseline="0" dirty="0"/>
          </a:p>
        </p:txBody>
      </p:sp>
      <p:sp>
        <p:nvSpPr>
          <p:cNvPr id="4" name="Slide Number Placeholder 3"/>
          <p:cNvSpPr>
            <a:spLocks noGrp="1"/>
          </p:cNvSpPr>
          <p:nvPr>
            <p:ph type="sldNum" sz="quarter" idx="10"/>
          </p:nvPr>
        </p:nvSpPr>
        <p:spPr/>
        <p:txBody>
          <a:bodyPr/>
          <a:lstStyle/>
          <a:p>
            <a:fld id="{564EBF61-9EA7-4AB3-BBFE-F53F270FE30A}" type="slidenum">
              <a:rPr lang="sv-SE" smtClean="0"/>
              <a:pPr/>
              <a:t>85</a:t>
            </a:fld>
            <a:endParaRPr lang="sv-SE"/>
          </a:p>
        </p:txBody>
      </p:sp>
    </p:spTree>
    <p:extLst>
      <p:ext uri="{BB962C8B-B14F-4D97-AF65-F5344CB8AC3E}">
        <p14:creationId xmlns:p14="http://schemas.microsoft.com/office/powerpoint/2010/main" val="263260971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a:t>
            </a:r>
            <a:r>
              <a:rPr lang="en-US" baseline="0" dirty="0" smtClean="0"/>
              <a:t> </a:t>
            </a:r>
            <a:r>
              <a:rPr lang="en-US" baseline="0" dirty="0"/>
              <a:t>“just” rendering – requires a c</a:t>
            </a:r>
            <a:r>
              <a:rPr lang="en-US" dirty="0"/>
              <a:t>ollaboration with multiple parts of </a:t>
            </a:r>
            <a:r>
              <a:rPr lang="en-US" dirty="0" smtClean="0"/>
              <a:t>Frostbite (data pipelines, import/export, UI, movies, textures, </a:t>
            </a:r>
            <a:r>
              <a:rPr lang="en-US" dirty="0" err="1" smtClean="0"/>
              <a:t>shaders</a:t>
            </a:r>
            <a:r>
              <a:rPr lang="en-US" dirty="0" smtClean="0"/>
              <a:t>, timeline editors </a:t>
            </a:r>
            <a:r>
              <a:rPr lang="en-US" dirty="0" err="1" smtClean="0"/>
              <a:t>etc</a:t>
            </a:r>
            <a:r>
              <a:rPr lang="en-US" dirty="0" smtClean="0"/>
              <a:t> – anything with color data needs color management).</a:t>
            </a:r>
          </a:p>
          <a:p>
            <a:r>
              <a:rPr lang="en-US" dirty="0" smtClean="0"/>
              <a:t>Specifically</a:t>
            </a:r>
            <a:r>
              <a:rPr lang="en-US" dirty="0"/>
              <a:t>,</a:t>
            </a:r>
            <a:r>
              <a:rPr lang="en-US" baseline="0" dirty="0"/>
              <a:t> challenge is related to maintaining and respecting the necessary gamut </a:t>
            </a:r>
            <a:r>
              <a:rPr lang="en-US" baseline="0" dirty="0" smtClean="0"/>
              <a:t>m</a:t>
            </a:r>
            <a:r>
              <a:rPr lang="en-US" dirty="0" smtClean="0"/>
              <a:t>etadata.</a:t>
            </a:r>
          </a:p>
          <a:p>
            <a:r>
              <a:rPr lang="en-US" dirty="0" smtClean="0"/>
              <a:t>First </a:t>
            </a:r>
            <a:r>
              <a:rPr lang="en-US" dirty="0"/>
              <a:t>need to assign and manage gamut</a:t>
            </a:r>
            <a:r>
              <a:rPr lang="en-US" baseline="0" dirty="0"/>
              <a:t> on every ‘</a:t>
            </a:r>
            <a:r>
              <a:rPr lang="en-US" baseline="0" dirty="0" err="1"/>
              <a:t>colour</a:t>
            </a:r>
            <a:r>
              <a:rPr lang="en-US" baseline="0" dirty="0"/>
              <a:t>’ asset (textures, </a:t>
            </a:r>
            <a:r>
              <a:rPr lang="en-US" baseline="0" dirty="0" err="1"/>
              <a:t>colours</a:t>
            </a:r>
            <a:r>
              <a:rPr lang="en-US" baseline="0" dirty="0"/>
              <a:t> in </a:t>
            </a:r>
            <a:r>
              <a:rPr lang="en-US" baseline="0" dirty="0" err="1"/>
              <a:t>shader</a:t>
            </a:r>
            <a:r>
              <a:rPr lang="en-US" baseline="0" dirty="0"/>
              <a:t> graphs or timelines, movies </a:t>
            </a:r>
            <a:r>
              <a:rPr lang="en-US" baseline="0" dirty="0" err="1"/>
              <a:t>etc</a:t>
            </a:r>
            <a:r>
              <a:rPr lang="en-US" baseline="0" dirty="0" smtClean="0"/>
              <a:t>).</a:t>
            </a:r>
          </a:p>
          <a:p>
            <a:r>
              <a:rPr lang="en-US" dirty="0" smtClean="0"/>
              <a:t>DCC </a:t>
            </a:r>
            <a:r>
              <a:rPr lang="en-US" dirty="0"/>
              <a:t>packages</a:t>
            </a:r>
            <a:r>
              <a:rPr lang="en-US" baseline="0" dirty="0"/>
              <a:t> may or may not support this; different approaches may be </a:t>
            </a:r>
            <a:r>
              <a:rPr lang="en-US" baseline="0" dirty="0" smtClean="0"/>
              <a:t>necessary to </a:t>
            </a:r>
            <a:r>
              <a:rPr lang="en-US" baseline="0" dirty="0"/>
              <a:t>manage </a:t>
            </a:r>
            <a:r>
              <a:rPr lang="en-US" baseline="0" dirty="0" smtClean="0"/>
              <a:t>import/edit/export.</a:t>
            </a:r>
          </a:p>
          <a:p>
            <a:endParaRPr lang="en-US" baseline="0" dirty="0" smtClean="0"/>
          </a:p>
          <a:p>
            <a:r>
              <a:rPr lang="en-US" dirty="0" smtClean="0"/>
              <a:t>Likely to start by upgrading </a:t>
            </a:r>
            <a:r>
              <a:rPr lang="en-US" dirty="0"/>
              <a:t>the engine from the “TV</a:t>
            </a:r>
            <a:r>
              <a:rPr lang="en-US" baseline="0" dirty="0"/>
              <a:t> back” – first step will be to u</a:t>
            </a:r>
            <a:r>
              <a:rPr lang="en-US" dirty="0"/>
              <a:t>pgrade the color grading to wide gamut (likely 2020). </a:t>
            </a:r>
            <a:r>
              <a:rPr lang="en-US" dirty="0" err="1"/>
              <a:t>ICtCp</a:t>
            </a:r>
            <a:r>
              <a:rPr lang="en-US" dirty="0"/>
              <a:t> likely necessary for LUTs at this </a:t>
            </a:r>
            <a:r>
              <a:rPr lang="en-US" dirty="0" smtClean="0"/>
              <a:t>point (see next slides).</a:t>
            </a:r>
          </a:p>
          <a:p>
            <a:r>
              <a:rPr lang="en-US" b="0" dirty="0" smtClean="0"/>
              <a:t>Runtime</a:t>
            </a:r>
            <a:r>
              <a:rPr lang="en-US" b="0" baseline="0" dirty="0" smtClean="0"/>
              <a:t> </a:t>
            </a:r>
            <a:r>
              <a:rPr lang="en-US" b="0" baseline="0" dirty="0"/>
              <a:t>gamut reduction </a:t>
            </a:r>
            <a:r>
              <a:rPr lang="en-US" baseline="0" dirty="0"/>
              <a:t>necessary; again we expect to use </a:t>
            </a:r>
            <a:r>
              <a:rPr lang="en-US" baseline="0" dirty="0" err="1"/>
              <a:t>ICtCp</a:t>
            </a:r>
            <a:r>
              <a:rPr lang="en-US" baseline="0" dirty="0"/>
              <a:t> for hue linear desaturation and fold it into the display mapper for </a:t>
            </a:r>
            <a:r>
              <a:rPr lang="en-US" baseline="0" dirty="0" smtClean="0"/>
              <a:t>free.</a:t>
            </a:r>
          </a:p>
          <a:p>
            <a:endParaRPr lang="en-US" baseline="0" dirty="0" smtClean="0"/>
          </a:p>
          <a:p>
            <a:r>
              <a:rPr lang="en-US" dirty="0" smtClean="0"/>
              <a:t>Image credit: http</a:t>
            </a:r>
            <a:r>
              <a:rPr lang="en-US" dirty="0"/>
              <a:t>://www.acousticfrontiers.com/wp-content/uploads/2016/03/Color_Gamut.png</a:t>
            </a:r>
          </a:p>
        </p:txBody>
      </p:sp>
      <p:sp>
        <p:nvSpPr>
          <p:cNvPr id="4" name="Slide Number Placeholder 3"/>
          <p:cNvSpPr>
            <a:spLocks noGrp="1"/>
          </p:cNvSpPr>
          <p:nvPr>
            <p:ph type="sldNum" sz="quarter" idx="10"/>
          </p:nvPr>
        </p:nvSpPr>
        <p:spPr/>
        <p:txBody>
          <a:bodyPr/>
          <a:lstStyle/>
          <a:p>
            <a:fld id="{564EBF61-9EA7-4AB3-BBFE-F53F270FE30A}" type="slidenum">
              <a:rPr lang="sv-SE" smtClean="0"/>
              <a:pPr/>
              <a:t>86</a:t>
            </a:fld>
            <a:endParaRPr lang="sv-SE"/>
          </a:p>
        </p:txBody>
      </p:sp>
    </p:spTree>
    <p:extLst>
      <p:ext uri="{BB962C8B-B14F-4D97-AF65-F5344CB8AC3E}">
        <p14:creationId xmlns:p14="http://schemas.microsoft.com/office/powerpoint/2010/main" val="294456915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0793">
              <a:defRPr/>
            </a:pPr>
            <a:r>
              <a:rPr lang="en-US" baseline="0" dirty="0"/>
              <a:t>And we’re back here </a:t>
            </a:r>
            <a:r>
              <a:rPr lang="en-US" baseline="0" dirty="0" smtClean="0"/>
              <a:t>again.</a:t>
            </a:r>
          </a:p>
          <a:p>
            <a:pPr defTabSz="950793">
              <a:defRPr/>
            </a:pPr>
            <a:r>
              <a:rPr lang="en-US" baseline="0" dirty="0" smtClean="0"/>
              <a:t>This is a reminder about the LUT accuracy of different spaces, but specifically calling out that we’re currently working in the </a:t>
            </a:r>
            <a:r>
              <a:rPr lang="en-US" baseline="0" dirty="0" err="1" smtClean="0"/>
              <a:t>sRGB</a:t>
            </a:r>
            <a:r>
              <a:rPr lang="en-US" baseline="0" dirty="0" smtClean="0"/>
              <a:t> gamut.</a:t>
            </a:r>
            <a:endParaRPr lang="en-US" baseline="0" dirty="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564EBF61-9EA7-4AB3-BBFE-F53F270FE30A}" type="slidenum">
              <a:rPr lang="sv-SE" smtClean="0"/>
              <a:pPr/>
              <a:t>87</a:t>
            </a:fld>
            <a:endParaRPr lang="sv-SE"/>
          </a:p>
        </p:txBody>
      </p:sp>
    </p:spTree>
    <p:extLst>
      <p:ext uri="{BB962C8B-B14F-4D97-AF65-F5344CB8AC3E}">
        <p14:creationId xmlns:p14="http://schemas.microsoft.com/office/powerpoint/2010/main" val="272575422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0793">
              <a:defRPr/>
            </a:pPr>
            <a:r>
              <a:rPr lang="en-US" dirty="0"/>
              <a:t>In the future we want to support wider </a:t>
            </a:r>
            <a:r>
              <a:rPr lang="en-US" dirty="0" err="1"/>
              <a:t>gamuts</a:t>
            </a:r>
            <a:r>
              <a:rPr lang="en-US" dirty="0"/>
              <a:t>, so let’s test in 2020</a:t>
            </a:r>
            <a:r>
              <a:rPr lang="en-US" dirty="0" smtClean="0"/>
              <a:t>.</a:t>
            </a:r>
          </a:p>
          <a:p>
            <a:pPr defTabSz="950793">
              <a:defRPr/>
            </a:pPr>
            <a:r>
              <a:rPr lang="en-US" dirty="0" smtClean="0"/>
              <a:t>Aha</a:t>
            </a:r>
            <a:r>
              <a:rPr lang="en-US" dirty="0"/>
              <a:t>.</a:t>
            </a:r>
            <a:r>
              <a:rPr lang="en-US" baseline="0" dirty="0"/>
              <a:t> </a:t>
            </a:r>
            <a:r>
              <a:rPr lang="en-US" dirty="0"/>
              <a:t>Not</a:t>
            </a:r>
            <a:r>
              <a:rPr lang="en-US" baseline="0" dirty="0"/>
              <a:t> so good now</a:t>
            </a:r>
            <a:r>
              <a:rPr lang="en-US" baseline="0" dirty="0" smtClean="0"/>
              <a:t>.</a:t>
            </a:r>
          </a:p>
          <a:p>
            <a:pPr defTabSz="950793">
              <a:defRPr/>
            </a:pPr>
            <a:endParaRPr lang="en-US" dirty="0"/>
          </a:p>
          <a:p>
            <a:pPr defTabSz="950793">
              <a:defRPr/>
            </a:pPr>
            <a:r>
              <a:rPr lang="en-US" dirty="0" smtClean="0"/>
              <a:t>RGB,</a:t>
            </a:r>
            <a:r>
              <a:rPr lang="en-US" baseline="0" dirty="0" smtClean="0"/>
              <a:t> </a:t>
            </a:r>
            <a:r>
              <a:rPr lang="en-US" dirty="0" err="1" smtClean="0"/>
              <a:t>YCgCo</a:t>
            </a:r>
            <a:r>
              <a:rPr lang="en-US" baseline="0" dirty="0" smtClean="0"/>
              <a:t> and </a:t>
            </a:r>
            <a:r>
              <a:rPr lang="en-US" baseline="0" dirty="0" err="1" smtClean="0"/>
              <a:t>YCbCr</a:t>
            </a:r>
            <a:r>
              <a:rPr lang="en-US" baseline="0" dirty="0" smtClean="0"/>
              <a:t> all nearly halve in accuracy/volume.</a:t>
            </a:r>
            <a:endParaRPr lang="en-US" dirty="0" smtClean="0"/>
          </a:p>
          <a:p>
            <a:pPr defTabSz="950793">
              <a:defRPr/>
            </a:pPr>
            <a:r>
              <a:rPr lang="en-US" dirty="0" smtClean="0"/>
              <a:t>But </a:t>
            </a:r>
            <a:r>
              <a:rPr lang="en-US" dirty="0" err="1" smtClean="0"/>
              <a:t>ICtCp</a:t>
            </a:r>
            <a:r>
              <a:rPr lang="en-US" dirty="0" smtClean="0"/>
              <a:t> is natively wide gamut so stays the same, becoming more of a sensible choice now.</a:t>
            </a:r>
          </a:p>
        </p:txBody>
      </p:sp>
      <p:sp>
        <p:nvSpPr>
          <p:cNvPr id="4" name="Slide Number Placeholder 3"/>
          <p:cNvSpPr>
            <a:spLocks noGrp="1"/>
          </p:cNvSpPr>
          <p:nvPr>
            <p:ph type="sldNum" sz="quarter" idx="10"/>
          </p:nvPr>
        </p:nvSpPr>
        <p:spPr/>
        <p:txBody>
          <a:bodyPr/>
          <a:lstStyle/>
          <a:p>
            <a:fld id="{564EBF61-9EA7-4AB3-BBFE-F53F270FE30A}" type="slidenum">
              <a:rPr lang="sv-SE" smtClean="0"/>
              <a:pPr/>
              <a:t>88</a:t>
            </a:fld>
            <a:endParaRPr lang="sv-SE"/>
          </a:p>
        </p:txBody>
      </p:sp>
    </p:spTree>
    <p:extLst>
      <p:ext uri="{BB962C8B-B14F-4D97-AF65-F5344CB8AC3E}">
        <p14:creationId xmlns:p14="http://schemas.microsoft.com/office/powerpoint/2010/main" val="242680157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fld id="{564EBF61-9EA7-4AB3-BBFE-F53F270FE30A}" type="slidenum">
              <a:rPr lang="sv-SE" smtClean="0"/>
              <a:pPr/>
              <a:t>89</a:t>
            </a:fld>
            <a:endParaRPr lang="sv-SE"/>
          </a:p>
        </p:txBody>
      </p:sp>
    </p:spTree>
    <p:extLst>
      <p:ext uri="{BB962C8B-B14F-4D97-AF65-F5344CB8AC3E}">
        <p14:creationId xmlns:p14="http://schemas.microsoft.com/office/powerpoint/2010/main" val="13511883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This </a:t>
            </a:r>
            <a:r>
              <a:rPr lang="en-US" baseline="0" dirty="0"/>
              <a:t>one is an analytical fit of a tweaked approximation of a Kodak characteristic curve.</a:t>
            </a:r>
          </a:p>
          <a:p>
            <a:r>
              <a:rPr lang="en-US" baseline="0" dirty="0" smtClean="0"/>
              <a:t>Strong </a:t>
            </a:r>
            <a:r>
              <a:rPr lang="en-US" baseline="0" dirty="0"/>
              <a:t>toe adds </a:t>
            </a:r>
            <a:r>
              <a:rPr lang="en-US" baseline="0" dirty="0" smtClean="0"/>
              <a:t>contrast </a:t>
            </a:r>
            <a:r>
              <a:rPr lang="en-US" baseline="0" dirty="0"/>
              <a:t>to darks and </a:t>
            </a:r>
            <a:r>
              <a:rPr lang="en-US" baseline="0" dirty="0" err="1"/>
              <a:t>mids</a:t>
            </a:r>
            <a:r>
              <a:rPr lang="en-US" baseline="0" dirty="0" err="1" smtClean="0"/>
              <a:t>.</a:t>
            </a:r>
            <a:endParaRPr lang="en-US" baseline="0" dirty="0" smtClean="0"/>
          </a:p>
          <a:p>
            <a:endParaRPr lang="en-US" baseline="0" dirty="0" smtClean="0"/>
          </a:p>
          <a:p>
            <a:r>
              <a:rPr lang="en-US" baseline="0" dirty="0" smtClean="0"/>
              <a:t>X axis = brightness in stops (EVs).</a:t>
            </a:r>
          </a:p>
          <a:p>
            <a:r>
              <a:rPr lang="en-US" baseline="0" dirty="0" smtClean="0"/>
              <a:t>Y axis = </a:t>
            </a:r>
            <a:r>
              <a:rPr lang="en-US" baseline="0" dirty="0" err="1" smtClean="0"/>
              <a:t>tonemapped</a:t>
            </a:r>
            <a:r>
              <a:rPr lang="en-US" baseline="0" dirty="0" smtClean="0"/>
              <a:t> value converted to </a:t>
            </a:r>
            <a:r>
              <a:rPr lang="en-US" baseline="0" dirty="0" err="1" smtClean="0"/>
              <a:t>sRGB</a:t>
            </a:r>
            <a:r>
              <a:rPr lang="en-US" baseline="0" dirty="0" smtClean="0"/>
              <a:t>.</a:t>
            </a:r>
          </a:p>
        </p:txBody>
      </p:sp>
      <p:sp>
        <p:nvSpPr>
          <p:cNvPr id="4" name="Slide Number Placeholder 3"/>
          <p:cNvSpPr>
            <a:spLocks noGrp="1"/>
          </p:cNvSpPr>
          <p:nvPr>
            <p:ph type="sldNum" sz="quarter" idx="10"/>
          </p:nvPr>
        </p:nvSpPr>
        <p:spPr/>
        <p:txBody>
          <a:bodyPr/>
          <a:lstStyle/>
          <a:p>
            <a:fld id="{564EBF61-9EA7-4AB3-BBFE-F53F270FE30A}" type="slidenum">
              <a:rPr lang="sv-SE" smtClean="0"/>
              <a:pPr/>
              <a:t>9</a:t>
            </a:fld>
            <a:endParaRPr lang="sv-SE"/>
          </a:p>
        </p:txBody>
      </p:sp>
    </p:spTree>
    <p:extLst>
      <p:ext uri="{BB962C8B-B14F-4D97-AF65-F5344CB8AC3E}">
        <p14:creationId xmlns:p14="http://schemas.microsoft.com/office/powerpoint/2010/main" val="247511636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has been </a:t>
            </a:r>
            <a:r>
              <a:rPr lang="en-US" dirty="0"/>
              <a:t>an interesting </a:t>
            </a:r>
            <a:r>
              <a:rPr lang="en-US" dirty="0" smtClean="0"/>
              <a:t>journey,</a:t>
            </a:r>
            <a:r>
              <a:rPr lang="en-US" baseline="0" dirty="0" smtClean="0"/>
              <a:t> and w</a:t>
            </a:r>
            <a:r>
              <a:rPr lang="en-US" dirty="0" smtClean="0"/>
              <a:t>e’re not done yet</a:t>
            </a:r>
            <a:r>
              <a:rPr lang="en-US" baseline="0" dirty="0" smtClean="0"/>
              <a:t>.</a:t>
            </a:r>
            <a:endParaRPr lang="en-US" dirty="0" smtClean="0"/>
          </a:p>
          <a:p>
            <a:r>
              <a:rPr lang="en-US" dirty="0" smtClean="0"/>
              <a:t>Hopefully</a:t>
            </a:r>
            <a:r>
              <a:rPr lang="en-US" baseline="0" dirty="0" smtClean="0"/>
              <a:t> our experiences learnt, and this talk, can be of use to someone.</a:t>
            </a:r>
            <a:endParaRPr lang="en-US" dirty="0"/>
          </a:p>
        </p:txBody>
      </p:sp>
      <p:sp>
        <p:nvSpPr>
          <p:cNvPr id="4" name="Slide Number Placeholder 3"/>
          <p:cNvSpPr>
            <a:spLocks noGrp="1"/>
          </p:cNvSpPr>
          <p:nvPr>
            <p:ph type="sldNum" sz="quarter" idx="10"/>
          </p:nvPr>
        </p:nvSpPr>
        <p:spPr/>
        <p:txBody>
          <a:bodyPr/>
          <a:lstStyle/>
          <a:p>
            <a:fld id="{564EBF61-9EA7-4AB3-BBFE-F53F270FE30A}" type="slidenum">
              <a:rPr lang="sv-SE" smtClean="0"/>
              <a:pPr/>
              <a:t>90</a:t>
            </a:fld>
            <a:endParaRPr lang="sv-SE"/>
          </a:p>
        </p:txBody>
      </p:sp>
    </p:spTree>
    <p:extLst>
      <p:ext uri="{BB962C8B-B14F-4D97-AF65-F5344CB8AC3E}">
        <p14:creationId xmlns:p14="http://schemas.microsoft.com/office/powerpoint/2010/main" val="311139574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Special thanks </a:t>
            </a:r>
            <a:r>
              <a:rPr lang="en-US" smtClean="0"/>
              <a:t>and credit </a:t>
            </a:r>
            <a:r>
              <a:rPr lang="en-US" dirty="0" smtClean="0"/>
              <a:t>especially to Tomasz</a:t>
            </a:r>
            <a:r>
              <a:rPr lang="en-US" baseline="0" dirty="0" smtClean="0"/>
              <a:t> who is the author of </a:t>
            </a:r>
            <a:r>
              <a:rPr lang="en-US" baseline="0" smtClean="0"/>
              <a:t>our display </a:t>
            </a:r>
            <a:r>
              <a:rPr lang="en-US" baseline="0" dirty="0" smtClean="0"/>
              <a:t>mapper.</a:t>
            </a:r>
          </a:p>
        </p:txBody>
      </p:sp>
      <p:sp>
        <p:nvSpPr>
          <p:cNvPr id="4" name="Slide Number Placeholder 3"/>
          <p:cNvSpPr>
            <a:spLocks noGrp="1"/>
          </p:cNvSpPr>
          <p:nvPr>
            <p:ph type="sldNum" sz="quarter" idx="10"/>
          </p:nvPr>
        </p:nvSpPr>
        <p:spPr/>
        <p:txBody>
          <a:bodyPr/>
          <a:lstStyle/>
          <a:p>
            <a:fld id="{564EBF61-9EA7-4AB3-BBFE-F53F270FE30A}" type="slidenum">
              <a:rPr lang="sv-SE" smtClean="0"/>
              <a:pPr/>
              <a:t>91</a:t>
            </a:fld>
            <a:endParaRPr lang="sv-SE"/>
          </a:p>
        </p:txBody>
      </p:sp>
    </p:spTree>
    <p:extLst>
      <p:ext uri="{BB962C8B-B14F-4D97-AF65-F5344CB8AC3E}">
        <p14:creationId xmlns:p14="http://schemas.microsoft.com/office/powerpoint/2010/main" val="162466354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Contact me</a:t>
            </a:r>
            <a:r>
              <a:rPr lang="en-US" baseline="0" dirty="0" smtClean="0"/>
              <a:t> if you need:</a:t>
            </a:r>
          </a:p>
          <a:p>
            <a:endParaRPr lang="en-US" baseline="0" dirty="0" smtClean="0"/>
          </a:p>
          <a:p>
            <a:r>
              <a:rPr lang="en-US" dirty="0" smtClean="0">
                <a:hlinkClick r:id="rId3"/>
              </a:rPr>
              <a:t>afry@europe.ea.com</a:t>
            </a:r>
            <a:endParaRPr lang="en-US" dirty="0" smtClean="0"/>
          </a:p>
          <a:p>
            <a:r>
              <a:rPr lang="en-GB" dirty="0" smtClean="0">
                <a:hlinkClick r:id="rId4"/>
              </a:rPr>
              <a:t>@</a:t>
            </a:r>
            <a:r>
              <a:rPr lang="en-GB" u="sng" dirty="0" err="1" smtClean="0">
                <a:hlinkClick r:id="rId4"/>
              </a:rPr>
              <a:t>TheFryster</a:t>
            </a:r>
            <a:endParaRPr lang="en-US" dirty="0" smtClean="0"/>
          </a:p>
        </p:txBody>
      </p:sp>
      <p:sp>
        <p:nvSpPr>
          <p:cNvPr id="4" name="Slide Number Placeholder 3"/>
          <p:cNvSpPr>
            <a:spLocks noGrp="1"/>
          </p:cNvSpPr>
          <p:nvPr>
            <p:ph type="sldNum" sz="quarter" idx="10"/>
          </p:nvPr>
        </p:nvSpPr>
        <p:spPr/>
        <p:txBody>
          <a:bodyPr/>
          <a:lstStyle/>
          <a:p>
            <a:fld id="{564EBF61-9EA7-4AB3-BBFE-F53F270FE30A}" type="slidenum">
              <a:rPr lang="sv-SE" smtClean="0"/>
              <a:pPr/>
              <a:t>92</a:t>
            </a:fld>
            <a:endParaRPr lang="sv-SE"/>
          </a:p>
        </p:txBody>
      </p:sp>
    </p:spTree>
    <p:extLst>
      <p:ext uri="{BB962C8B-B14F-4D97-AF65-F5344CB8AC3E}">
        <p14:creationId xmlns:p14="http://schemas.microsoft.com/office/powerpoint/2010/main" val="293655783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smtClean="0"/>
              <a:t>Note: this function is expensive.</a:t>
            </a:r>
          </a:p>
          <a:p>
            <a:r>
              <a:rPr lang="en-US" dirty="0" smtClean="0"/>
              <a:t>This is</a:t>
            </a:r>
            <a:r>
              <a:rPr lang="en-US" baseline="0" dirty="0" smtClean="0"/>
              <a:t> why we bake it down into a LUT (ideally the same LUT we use for grading, to make it free).</a:t>
            </a:r>
          </a:p>
          <a:p>
            <a:r>
              <a:rPr lang="en-US" baseline="0" dirty="0" smtClean="0"/>
              <a:t>This is the hue-preserving version used for screenshots in this article, it’s very ad-hoc but hopefully interesting to play with.</a:t>
            </a:r>
          </a:p>
          <a:p>
            <a:endParaRPr lang="en-US" baseline="0" dirty="0" smtClean="0"/>
          </a:p>
          <a:p>
            <a:r>
              <a:rPr lang="en-GB" sz="800" dirty="0">
                <a:latin typeface="Courier New" panose="02070309020205020404" pitchFamily="49" charset="0"/>
                <a:cs typeface="Courier New" panose="02070309020205020404" pitchFamily="49" charset="0"/>
              </a:rPr>
              <a:t>float3 </a:t>
            </a:r>
            <a:r>
              <a:rPr lang="en-GB" sz="800" dirty="0" err="1">
                <a:latin typeface="Courier New" panose="02070309020205020404" pitchFamily="49" charset="0"/>
                <a:cs typeface="Courier New" panose="02070309020205020404" pitchFamily="49" charset="0"/>
              </a:rPr>
              <a:t>applyHuePreservingShoulder</a:t>
            </a:r>
            <a:r>
              <a:rPr lang="en-GB" sz="800" dirty="0">
                <a:latin typeface="Courier New" panose="02070309020205020404" pitchFamily="49" charset="0"/>
                <a:cs typeface="Courier New" panose="02070309020205020404" pitchFamily="49" charset="0"/>
              </a:rPr>
              <a:t>(float3 col)</a:t>
            </a:r>
          </a:p>
          <a:p>
            <a:r>
              <a:rPr lang="en-GB" sz="800" dirty="0">
                <a:latin typeface="Courier New" panose="02070309020205020404" pitchFamily="49" charset="0"/>
                <a:cs typeface="Courier New" panose="02070309020205020404" pitchFamily="49" charset="0"/>
              </a:rPr>
              <a:t>{</a:t>
            </a:r>
          </a:p>
          <a:p>
            <a:r>
              <a:rPr lang="en-GB" sz="800" dirty="0">
                <a:latin typeface="Courier New" panose="02070309020205020404" pitchFamily="49" charset="0"/>
                <a:cs typeface="Courier New" panose="02070309020205020404" pitchFamily="49" charset="0"/>
              </a:rPr>
              <a:t>    float3 </a:t>
            </a:r>
            <a:r>
              <a:rPr lang="en-GB" sz="800" dirty="0" err="1">
                <a:latin typeface="Courier New" panose="02070309020205020404" pitchFamily="49" charset="0"/>
                <a:cs typeface="Courier New" panose="02070309020205020404" pitchFamily="49" charset="0"/>
              </a:rPr>
              <a:t>ictcp</a:t>
            </a:r>
            <a:r>
              <a:rPr lang="en-GB" sz="800" dirty="0">
                <a:latin typeface="Courier New" panose="02070309020205020404" pitchFamily="49" charset="0"/>
                <a:cs typeface="Courier New" panose="02070309020205020404" pitchFamily="49" charset="0"/>
              </a:rPr>
              <a:t> = </a:t>
            </a:r>
            <a:r>
              <a:rPr lang="en-GB" sz="800" dirty="0" err="1">
                <a:latin typeface="Courier New" panose="02070309020205020404" pitchFamily="49" charset="0"/>
                <a:cs typeface="Courier New" panose="02070309020205020404" pitchFamily="49" charset="0"/>
              </a:rPr>
              <a:t>RGBToICtCp</a:t>
            </a:r>
            <a:r>
              <a:rPr lang="en-GB" sz="800" dirty="0">
                <a:latin typeface="Courier New" panose="02070309020205020404" pitchFamily="49" charset="0"/>
                <a:cs typeface="Courier New" panose="02070309020205020404" pitchFamily="49" charset="0"/>
              </a:rPr>
              <a:t>(col);</a:t>
            </a:r>
          </a:p>
          <a:p>
            <a:endParaRPr lang="en-GB" sz="800" dirty="0">
              <a:latin typeface="Courier New" panose="02070309020205020404" pitchFamily="49" charset="0"/>
              <a:cs typeface="Courier New" panose="02070309020205020404" pitchFamily="49" charset="0"/>
            </a:endParaRPr>
          </a:p>
          <a:p>
            <a:r>
              <a:rPr lang="en-GB" sz="800" dirty="0">
                <a:solidFill>
                  <a:srgbClr val="00B050"/>
                </a:solidFill>
                <a:latin typeface="Courier New" panose="02070309020205020404" pitchFamily="49" charset="0"/>
                <a:cs typeface="Courier New" panose="02070309020205020404" pitchFamily="49" charset="0"/>
              </a:rPr>
              <a:t>    // Hue-preserving range compression requires desaturation in order to achieve a natural look. We adaptively desaturate the input based on its luminance.</a:t>
            </a:r>
          </a:p>
          <a:p>
            <a:r>
              <a:rPr lang="en-GB" sz="800" dirty="0">
                <a:latin typeface="Courier New" panose="02070309020205020404" pitchFamily="49" charset="0"/>
                <a:cs typeface="Courier New" panose="02070309020205020404" pitchFamily="49" charset="0"/>
              </a:rPr>
              <a:t>    float </a:t>
            </a:r>
            <a:r>
              <a:rPr lang="en-GB" sz="800" dirty="0" err="1">
                <a:latin typeface="Courier New" panose="02070309020205020404" pitchFamily="49" charset="0"/>
                <a:cs typeface="Courier New" panose="02070309020205020404" pitchFamily="49" charset="0"/>
              </a:rPr>
              <a:t>saturationAmount</a:t>
            </a:r>
            <a:r>
              <a:rPr lang="en-GB" sz="800" dirty="0">
                <a:latin typeface="Courier New" panose="02070309020205020404" pitchFamily="49" charset="0"/>
                <a:cs typeface="Courier New" panose="02070309020205020404" pitchFamily="49" charset="0"/>
              </a:rPr>
              <a:t> = pow(</a:t>
            </a:r>
            <a:r>
              <a:rPr lang="en-GB" sz="800" dirty="0" err="1">
                <a:latin typeface="Courier New" panose="02070309020205020404" pitchFamily="49" charset="0"/>
                <a:cs typeface="Courier New" panose="02070309020205020404" pitchFamily="49" charset="0"/>
              </a:rPr>
              <a:t>smoothstep</a:t>
            </a:r>
            <a:r>
              <a:rPr lang="en-GB" sz="800" dirty="0">
                <a:latin typeface="Courier New" panose="02070309020205020404" pitchFamily="49" charset="0"/>
                <a:cs typeface="Courier New" panose="02070309020205020404" pitchFamily="49" charset="0"/>
              </a:rPr>
              <a:t>(1.0, 0.3, </a:t>
            </a:r>
            <a:r>
              <a:rPr lang="en-GB" sz="800" dirty="0" err="1">
                <a:latin typeface="Courier New" panose="02070309020205020404" pitchFamily="49" charset="0"/>
                <a:cs typeface="Courier New" panose="02070309020205020404" pitchFamily="49" charset="0"/>
              </a:rPr>
              <a:t>ictcp.x</a:t>
            </a:r>
            <a:r>
              <a:rPr lang="en-GB" sz="800" dirty="0">
                <a:latin typeface="Courier New" panose="02070309020205020404" pitchFamily="49" charset="0"/>
                <a:cs typeface="Courier New" panose="02070309020205020404" pitchFamily="49" charset="0"/>
              </a:rPr>
              <a:t>), 1.3);</a:t>
            </a:r>
          </a:p>
          <a:p>
            <a:r>
              <a:rPr lang="en-GB" sz="800" dirty="0">
                <a:latin typeface="Courier New" panose="02070309020205020404" pitchFamily="49" charset="0"/>
                <a:cs typeface="Courier New" panose="02070309020205020404" pitchFamily="49" charset="0"/>
              </a:rPr>
              <a:t>    col = </a:t>
            </a:r>
            <a:r>
              <a:rPr lang="en-GB" sz="800" dirty="0" err="1">
                <a:latin typeface="Courier New" panose="02070309020205020404" pitchFamily="49" charset="0"/>
                <a:cs typeface="Courier New" panose="02070309020205020404" pitchFamily="49" charset="0"/>
              </a:rPr>
              <a:t>ICtCpToRGB</a:t>
            </a:r>
            <a:r>
              <a:rPr lang="en-GB" sz="800" dirty="0">
                <a:latin typeface="Courier New" panose="02070309020205020404" pitchFamily="49" charset="0"/>
                <a:cs typeface="Courier New" panose="02070309020205020404" pitchFamily="49" charset="0"/>
              </a:rPr>
              <a:t>(</a:t>
            </a:r>
            <a:r>
              <a:rPr lang="en-GB" sz="800" dirty="0" err="1">
                <a:latin typeface="Courier New" panose="02070309020205020404" pitchFamily="49" charset="0"/>
                <a:cs typeface="Courier New" panose="02070309020205020404" pitchFamily="49" charset="0"/>
              </a:rPr>
              <a:t>ictcp</a:t>
            </a:r>
            <a:r>
              <a:rPr lang="en-GB" sz="800" dirty="0">
                <a:latin typeface="Courier New" panose="02070309020205020404" pitchFamily="49" charset="0"/>
                <a:cs typeface="Courier New" panose="02070309020205020404" pitchFamily="49" charset="0"/>
              </a:rPr>
              <a:t> * float3(1, </a:t>
            </a:r>
            <a:r>
              <a:rPr lang="en-GB" sz="800" dirty="0" err="1">
                <a:latin typeface="Courier New" panose="02070309020205020404" pitchFamily="49" charset="0"/>
                <a:cs typeface="Courier New" panose="02070309020205020404" pitchFamily="49" charset="0"/>
              </a:rPr>
              <a:t>saturationAmount.xx</a:t>
            </a:r>
            <a:r>
              <a:rPr lang="en-GB" sz="800" dirty="0">
                <a:latin typeface="Courier New" panose="02070309020205020404" pitchFamily="49" charset="0"/>
                <a:cs typeface="Courier New" panose="02070309020205020404" pitchFamily="49" charset="0"/>
              </a:rPr>
              <a:t>));</a:t>
            </a:r>
          </a:p>
          <a:p>
            <a:endParaRPr lang="en-GB" sz="800" dirty="0">
              <a:latin typeface="Courier New" panose="02070309020205020404" pitchFamily="49" charset="0"/>
              <a:cs typeface="Courier New" panose="02070309020205020404" pitchFamily="49" charset="0"/>
            </a:endParaRPr>
          </a:p>
          <a:p>
            <a:r>
              <a:rPr lang="en-GB" sz="800" dirty="0">
                <a:solidFill>
                  <a:srgbClr val="00B050"/>
                </a:solidFill>
                <a:latin typeface="Courier New" panose="02070309020205020404" pitchFamily="49" charset="0"/>
                <a:cs typeface="Courier New" panose="02070309020205020404" pitchFamily="49" charset="0"/>
              </a:rPr>
              <a:t>    // Only compress luminance starting at a certain point. Dimmer inputs are passed through without modification.</a:t>
            </a:r>
          </a:p>
          <a:p>
            <a:r>
              <a:rPr lang="en-GB" sz="800" dirty="0">
                <a:latin typeface="Courier New" panose="02070309020205020404" pitchFamily="49" charset="0"/>
                <a:cs typeface="Courier New" panose="02070309020205020404" pitchFamily="49" charset="0"/>
              </a:rPr>
              <a:t>    float </a:t>
            </a:r>
            <a:r>
              <a:rPr lang="en-GB" sz="800" dirty="0" err="1">
                <a:latin typeface="Courier New" panose="02070309020205020404" pitchFamily="49" charset="0"/>
                <a:cs typeface="Courier New" panose="02070309020205020404" pitchFamily="49" charset="0"/>
              </a:rPr>
              <a:t>linearSegmentEnd</a:t>
            </a:r>
            <a:r>
              <a:rPr lang="en-GB" sz="800" dirty="0">
                <a:latin typeface="Courier New" panose="02070309020205020404" pitchFamily="49" charset="0"/>
                <a:cs typeface="Courier New" panose="02070309020205020404" pitchFamily="49" charset="0"/>
              </a:rPr>
              <a:t> = 0.25;</a:t>
            </a:r>
          </a:p>
          <a:p>
            <a:endParaRPr lang="en-GB" sz="800" dirty="0">
              <a:latin typeface="Courier New" panose="02070309020205020404" pitchFamily="49" charset="0"/>
              <a:cs typeface="Courier New" panose="02070309020205020404" pitchFamily="49" charset="0"/>
            </a:endParaRPr>
          </a:p>
          <a:p>
            <a:r>
              <a:rPr lang="en-GB" sz="800" dirty="0">
                <a:solidFill>
                  <a:srgbClr val="00B050"/>
                </a:solidFill>
                <a:latin typeface="Courier New" panose="02070309020205020404" pitchFamily="49" charset="0"/>
                <a:cs typeface="Courier New" panose="02070309020205020404" pitchFamily="49" charset="0"/>
              </a:rPr>
              <a:t>    // Hue-preserving mapping</a:t>
            </a:r>
          </a:p>
          <a:p>
            <a:r>
              <a:rPr lang="en-GB" sz="800" dirty="0">
                <a:latin typeface="Courier New" panose="02070309020205020404" pitchFamily="49" charset="0"/>
                <a:cs typeface="Courier New" panose="02070309020205020404" pitchFamily="49" charset="0"/>
              </a:rPr>
              <a:t>    float </a:t>
            </a:r>
            <a:r>
              <a:rPr lang="en-GB" sz="800" dirty="0" err="1">
                <a:latin typeface="Courier New" panose="02070309020205020404" pitchFamily="49" charset="0"/>
                <a:cs typeface="Courier New" panose="02070309020205020404" pitchFamily="49" charset="0"/>
              </a:rPr>
              <a:t>maxCol</a:t>
            </a:r>
            <a:r>
              <a:rPr lang="en-GB" sz="800" dirty="0">
                <a:latin typeface="Courier New" panose="02070309020205020404" pitchFamily="49" charset="0"/>
                <a:cs typeface="Courier New" panose="02070309020205020404" pitchFamily="49" charset="0"/>
              </a:rPr>
              <a:t> = max(</a:t>
            </a:r>
            <a:r>
              <a:rPr lang="en-GB" sz="800" dirty="0" err="1">
                <a:latin typeface="Courier New" panose="02070309020205020404" pitchFamily="49" charset="0"/>
                <a:cs typeface="Courier New" panose="02070309020205020404" pitchFamily="49" charset="0"/>
              </a:rPr>
              <a:t>col.x</a:t>
            </a:r>
            <a:r>
              <a:rPr lang="en-GB" sz="800" dirty="0">
                <a:latin typeface="Courier New" panose="02070309020205020404" pitchFamily="49" charset="0"/>
                <a:cs typeface="Courier New" panose="02070309020205020404" pitchFamily="49" charset="0"/>
              </a:rPr>
              <a:t>, max(</a:t>
            </a:r>
            <a:r>
              <a:rPr lang="en-GB" sz="800" dirty="0" err="1">
                <a:latin typeface="Courier New" panose="02070309020205020404" pitchFamily="49" charset="0"/>
                <a:cs typeface="Courier New" panose="02070309020205020404" pitchFamily="49" charset="0"/>
              </a:rPr>
              <a:t>col.y</a:t>
            </a:r>
            <a:r>
              <a:rPr lang="en-GB" sz="800" dirty="0">
                <a:latin typeface="Courier New" panose="02070309020205020404" pitchFamily="49" charset="0"/>
                <a:cs typeface="Courier New" panose="02070309020205020404" pitchFamily="49" charset="0"/>
              </a:rPr>
              <a:t>, </a:t>
            </a:r>
            <a:r>
              <a:rPr lang="en-GB" sz="800" dirty="0" err="1">
                <a:latin typeface="Courier New" panose="02070309020205020404" pitchFamily="49" charset="0"/>
                <a:cs typeface="Courier New" panose="02070309020205020404" pitchFamily="49" charset="0"/>
              </a:rPr>
              <a:t>col.z</a:t>
            </a:r>
            <a:r>
              <a:rPr lang="en-GB" sz="800" dirty="0">
                <a:latin typeface="Courier New" panose="02070309020205020404" pitchFamily="49" charset="0"/>
                <a:cs typeface="Courier New" panose="02070309020205020404" pitchFamily="49" charset="0"/>
              </a:rPr>
              <a:t>));</a:t>
            </a:r>
          </a:p>
          <a:p>
            <a:r>
              <a:rPr lang="en-GB" sz="800" dirty="0">
                <a:latin typeface="Courier New" panose="02070309020205020404" pitchFamily="49" charset="0"/>
                <a:cs typeface="Courier New" panose="02070309020205020404" pitchFamily="49" charset="0"/>
              </a:rPr>
              <a:t>    float </a:t>
            </a:r>
            <a:r>
              <a:rPr lang="en-GB" sz="800" dirty="0" err="1">
                <a:latin typeface="Courier New" panose="02070309020205020404" pitchFamily="49" charset="0"/>
                <a:cs typeface="Courier New" panose="02070309020205020404" pitchFamily="49" charset="0"/>
              </a:rPr>
              <a:t>mappedMax</a:t>
            </a:r>
            <a:r>
              <a:rPr lang="en-GB" sz="800" dirty="0">
                <a:latin typeface="Courier New" panose="02070309020205020404" pitchFamily="49" charset="0"/>
                <a:cs typeface="Courier New" panose="02070309020205020404" pitchFamily="49" charset="0"/>
              </a:rPr>
              <a:t> = </a:t>
            </a:r>
            <a:r>
              <a:rPr lang="en-GB" sz="800" dirty="0" err="1">
                <a:latin typeface="Courier New" panose="02070309020205020404" pitchFamily="49" charset="0"/>
                <a:cs typeface="Courier New" panose="02070309020205020404" pitchFamily="49" charset="0"/>
              </a:rPr>
              <a:t>rangeCompress</a:t>
            </a:r>
            <a:r>
              <a:rPr lang="en-GB" sz="800" dirty="0">
                <a:latin typeface="Courier New" panose="02070309020205020404" pitchFamily="49" charset="0"/>
                <a:cs typeface="Courier New" panose="02070309020205020404" pitchFamily="49" charset="0"/>
              </a:rPr>
              <a:t>(</a:t>
            </a:r>
            <a:r>
              <a:rPr lang="en-GB" sz="800" dirty="0" err="1">
                <a:latin typeface="Courier New" panose="02070309020205020404" pitchFamily="49" charset="0"/>
                <a:cs typeface="Courier New" panose="02070309020205020404" pitchFamily="49" charset="0"/>
              </a:rPr>
              <a:t>maxCol</a:t>
            </a:r>
            <a:r>
              <a:rPr lang="en-GB" sz="800" dirty="0">
                <a:latin typeface="Courier New" panose="02070309020205020404" pitchFamily="49" charset="0"/>
                <a:cs typeface="Courier New" panose="02070309020205020404" pitchFamily="49" charset="0"/>
              </a:rPr>
              <a:t>, </a:t>
            </a:r>
            <a:r>
              <a:rPr lang="en-GB" sz="800" dirty="0" err="1">
                <a:latin typeface="Courier New" panose="02070309020205020404" pitchFamily="49" charset="0"/>
                <a:cs typeface="Courier New" panose="02070309020205020404" pitchFamily="49" charset="0"/>
              </a:rPr>
              <a:t>linearSegmentEnd</a:t>
            </a:r>
            <a:r>
              <a:rPr lang="en-GB" sz="800" dirty="0">
                <a:latin typeface="Courier New" panose="02070309020205020404" pitchFamily="49" charset="0"/>
                <a:cs typeface="Courier New" panose="02070309020205020404" pitchFamily="49" charset="0"/>
              </a:rPr>
              <a:t>);</a:t>
            </a:r>
          </a:p>
          <a:p>
            <a:r>
              <a:rPr lang="en-GB" sz="800" dirty="0">
                <a:latin typeface="Courier New" panose="02070309020205020404" pitchFamily="49" charset="0"/>
                <a:cs typeface="Courier New" panose="02070309020205020404" pitchFamily="49" charset="0"/>
              </a:rPr>
              <a:t>    float3 </a:t>
            </a:r>
            <a:r>
              <a:rPr lang="en-GB" sz="800" dirty="0" err="1">
                <a:latin typeface="Courier New" panose="02070309020205020404" pitchFamily="49" charset="0"/>
                <a:cs typeface="Courier New" panose="02070309020205020404" pitchFamily="49" charset="0"/>
              </a:rPr>
              <a:t>compressedHuePreserving</a:t>
            </a:r>
            <a:r>
              <a:rPr lang="en-GB" sz="800" dirty="0">
                <a:latin typeface="Courier New" panose="02070309020205020404" pitchFamily="49" charset="0"/>
                <a:cs typeface="Courier New" panose="02070309020205020404" pitchFamily="49" charset="0"/>
              </a:rPr>
              <a:t> = col * </a:t>
            </a:r>
            <a:r>
              <a:rPr lang="en-GB" sz="800" dirty="0" err="1">
                <a:latin typeface="Courier New" panose="02070309020205020404" pitchFamily="49" charset="0"/>
                <a:cs typeface="Courier New" panose="02070309020205020404" pitchFamily="49" charset="0"/>
              </a:rPr>
              <a:t>mappedMax</a:t>
            </a:r>
            <a:r>
              <a:rPr lang="en-GB" sz="800" dirty="0">
                <a:latin typeface="Courier New" panose="02070309020205020404" pitchFamily="49" charset="0"/>
                <a:cs typeface="Courier New" panose="02070309020205020404" pitchFamily="49" charset="0"/>
              </a:rPr>
              <a:t> / </a:t>
            </a:r>
            <a:r>
              <a:rPr lang="en-GB" sz="800" dirty="0" err="1">
                <a:latin typeface="Courier New" panose="02070309020205020404" pitchFamily="49" charset="0"/>
                <a:cs typeface="Courier New" panose="02070309020205020404" pitchFamily="49" charset="0"/>
              </a:rPr>
              <a:t>maxCol</a:t>
            </a:r>
            <a:r>
              <a:rPr lang="en-GB" sz="800" dirty="0">
                <a:latin typeface="Courier New" panose="02070309020205020404" pitchFamily="49" charset="0"/>
                <a:cs typeface="Courier New" panose="02070309020205020404" pitchFamily="49" charset="0"/>
              </a:rPr>
              <a:t>;</a:t>
            </a:r>
          </a:p>
          <a:p>
            <a:endParaRPr lang="en-GB" sz="800" dirty="0">
              <a:latin typeface="Courier New" panose="02070309020205020404" pitchFamily="49" charset="0"/>
              <a:cs typeface="Courier New" panose="02070309020205020404" pitchFamily="49" charset="0"/>
            </a:endParaRPr>
          </a:p>
          <a:p>
            <a:r>
              <a:rPr lang="en-GB" sz="800" dirty="0">
                <a:solidFill>
                  <a:srgbClr val="00B050"/>
                </a:solidFill>
                <a:latin typeface="Courier New" panose="02070309020205020404" pitchFamily="49" charset="0"/>
                <a:cs typeface="Courier New" panose="02070309020205020404" pitchFamily="49" charset="0"/>
              </a:rPr>
              <a:t>    // Non-hue preserving mapping</a:t>
            </a:r>
          </a:p>
          <a:p>
            <a:r>
              <a:rPr lang="en-GB" sz="800" dirty="0">
                <a:latin typeface="Courier New" panose="02070309020205020404" pitchFamily="49" charset="0"/>
                <a:cs typeface="Courier New" panose="02070309020205020404" pitchFamily="49" charset="0"/>
              </a:rPr>
              <a:t>    float3 </a:t>
            </a:r>
            <a:r>
              <a:rPr lang="en-GB" sz="800" dirty="0" err="1">
                <a:latin typeface="Courier New" panose="02070309020205020404" pitchFamily="49" charset="0"/>
                <a:cs typeface="Courier New" panose="02070309020205020404" pitchFamily="49" charset="0"/>
              </a:rPr>
              <a:t>perChannelCompressed</a:t>
            </a:r>
            <a:r>
              <a:rPr lang="en-GB" sz="800" dirty="0">
                <a:latin typeface="Courier New" panose="02070309020205020404" pitchFamily="49" charset="0"/>
                <a:cs typeface="Courier New" panose="02070309020205020404" pitchFamily="49" charset="0"/>
              </a:rPr>
              <a:t> = </a:t>
            </a:r>
            <a:r>
              <a:rPr lang="en-GB" sz="800" dirty="0" err="1">
                <a:latin typeface="Courier New" panose="02070309020205020404" pitchFamily="49" charset="0"/>
                <a:cs typeface="Courier New" panose="02070309020205020404" pitchFamily="49" charset="0"/>
              </a:rPr>
              <a:t>rangeCompress</a:t>
            </a:r>
            <a:r>
              <a:rPr lang="en-GB" sz="800" dirty="0">
                <a:latin typeface="Courier New" panose="02070309020205020404" pitchFamily="49" charset="0"/>
                <a:cs typeface="Courier New" panose="02070309020205020404" pitchFamily="49" charset="0"/>
              </a:rPr>
              <a:t>(col, </a:t>
            </a:r>
            <a:r>
              <a:rPr lang="en-GB" sz="800" dirty="0" err="1">
                <a:latin typeface="Courier New" panose="02070309020205020404" pitchFamily="49" charset="0"/>
                <a:cs typeface="Courier New" panose="02070309020205020404" pitchFamily="49" charset="0"/>
              </a:rPr>
              <a:t>linearSegmentEnd</a:t>
            </a:r>
            <a:r>
              <a:rPr lang="en-GB" sz="800" dirty="0">
                <a:latin typeface="Courier New" panose="02070309020205020404" pitchFamily="49" charset="0"/>
                <a:cs typeface="Courier New" panose="02070309020205020404" pitchFamily="49" charset="0"/>
              </a:rPr>
              <a:t>);</a:t>
            </a:r>
          </a:p>
          <a:p>
            <a:endParaRPr lang="en-GB" sz="800" dirty="0">
              <a:latin typeface="Courier New" panose="02070309020205020404" pitchFamily="49" charset="0"/>
              <a:cs typeface="Courier New" panose="02070309020205020404" pitchFamily="49" charset="0"/>
            </a:endParaRPr>
          </a:p>
          <a:p>
            <a:r>
              <a:rPr lang="en-GB" sz="800" dirty="0">
                <a:solidFill>
                  <a:srgbClr val="00B050"/>
                </a:solidFill>
                <a:latin typeface="Courier New" panose="02070309020205020404" pitchFamily="49" charset="0"/>
                <a:cs typeface="Courier New" panose="02070309020205020404" pitchFamily="49" charset="0"/>
              </a:rPr>
              <a:t>    // Combine hue-preserving and non-hue-preserving </a:t>
            </a:r>
            <a:r>
              <a:rPr lang="en-GB" sz="800" dirty="0" err="1">
                <a:solidFill>
                  <a:srgbClr val="00B050"/>
                </a:solidFill>
                <a:latin typeface="Courier New" panose="02070309020205020404" pitchFamily="49" charset="0"/>
                <a:cs typeface="Courier New" panose="02070309020205020404" pitchFamily="49" charset="0"/>
              </a:rPr>
              <a:t>colors</a:t>
            </a:r>
            <a:r>
              <a:rPr lang="en-GB" sz="800" dirty="0">
                <a:solidFill>
                  <a:srgbClr val="00B050"/>
                </a:solidFill>
                <a:latin typeface="Courier New" panose="02070309020205020404" pitchFamily="49" charset="0"/>
                <a:cs typeface="Courier New" panose="02070309020205020404" pitchFamily="49" charset="0"/>
              </a:rPr>
              <a:t>. Absolute hue preservation looks unnatural, as bright </a:t>
            </a:r>
            <a:r>
              <a:rPr lang="en-GB" sz="800" dirty="0" err="1">
                <a:solidFill>
                  <a:srgbClr val="00B050"/>
                </a:solidFill>
                <a:latin typeface="Courier New" panose="02070309020205020404" pitchFamily="49" charset="0"/>
                <a:cs typeface="Courier New" panose="02070309020205020404" pitchFamily="49" charset="0"/>
              </a:rPr>
              <a:t>colors</a:t>
            </a:r>
            <a:r>
              <a:rPr lang="en-GB" sz="800" dirty="0">
                <a:solidFill>
                  <a:srgbClr val="00B050"/>
                </a:solidFill>
                <a:latin typeface="Courier New" panose="02070309020205020404" pitchFamily="49" charset="0"/>
                <a:cs typeface="Courier New" panose="02070309020205020404" pitchFamily="49" charset="0"/>
              </a:rPr>
              <a:t> *appear* to have been hue shifted.</a:t>
            </a:r>
          </a:p>
          <a:p>
            <a:r>
              <a:rPr lang="en-GB" sz="800" dirty="0">
                <a:solidFill>
                  <a:srgbClr val="00B050"/>
                </a:solidFill>
                <a:latin typeface="Courier New" panose="02070309020205020404" pitchFamily="49" charset="0"/>
                <a:cs typeface="Courier New" panose="02070309020205020404" pitchFamily="49" charset="0"/>
              </a:rPr>
              <a:t>    // Actually doing some amount of hue shifting looks more pleasing</a:t>
            </a:r>
          </a:p>
          <a:p>
            <a:r>
              <a:rPr lang="en-GB" sz="800" dirty="0">
                <a:latin typeface="Courier New" panose="02070309020205020404" pitchFamily="49" charset="0"/>
                <a:cs typeface="Courier New" panose="02070309020205020404" pitchFamily="49" charset="0"/>
              </a:rPr>
              <a:t>    col = lerp(</a:t>
            </a:r>
            <a:r>
              <a:rPr lang="en-GB" sz="800" dirty="0" err="1">
                <a:latin typeface="Courier New" panose="02070309020205020404" pitchFamily="49" charset="0"/>
                <a:cs typeface="Courier New" panose="02070309020205020404" pitchFamily="49" charset="0"/>
              </a:rPr>
              <a:t>perChannelCompressed</a:t>
            </a:r>
            <a:r>
              <a:rPr lang="en-GB" sz="800" dirty="0">
                <a:latin typeface="Courier New" panose="02070309020205020404" pitchFamily="49" charset="0"/>
                <a:cs typeface="Courier New" panose="02070309020205020404" pitchFamily="49" charset="0"/>
              </a:rPr>
              <a:t>, </a:t>
            </a:r>
            <a:r>
              <a:rPr lang="en-GB" sz="800" dirty="0" err="1">
                <a:latin typeface="Courier New" panose="02070309020205020404" pitchFamily="49" charset="0"/>
                <a:cs typeface="Courier New" panose="02070309020205020404" pitchFamily="49" charset="0"/>
              </a:rPr>
              <a:t>compressedHuePreserving</a:t>
            </a:r>
            <a:r>
              <a:rPr lang="en-GB" sz="800" dirty="0">
                <a:latin typeface="Courier New" panose="02070309020205020404" pitchFamily="49" charset="0"/>
                <a:cs typeface="Courier New" panose="02070309020205020404" pitchFamily="49" charset="0"/>
              </a:rPr>
              <a:t>, 0.6);</a:t>
            </a:r>
          </a:p>
          <a:p>
            <a:endParaRPr lang="en-GB" sz="800" dirty="0">
              <a:latin typeface="Courier New" panose="02070309020205020404" pitchFamily="49" charset="0"/>
              <a:cs typeface="Courier New" panose="02070309020205020404" pitchFamily="49" charset="0"/>
            </a:endParaRPr>
          </a:p>
          <a:p>
            <a:r>
              <a:rPr lang="en-GB" sz="800" dirty="0">
                <a:latin typeface="Courier New" panose="02070309020205020404" pitchFamily="49" charset="0"/>
                <a:cs typeface="Courier New" panose="02070309020205020404" pitchFamily="49" charset="0"/>
              </a:rPr>
              <a:t>    float3 </a:t>
            </a:r>
            <a:r>
              <a:rPr lang="en-GB" sz="800" dirty="0" err="1">
                <a:latin typeface="Courier New" panose="02070309020205020404" pitchFamily="49" charset="0"/>
                <a:cs typeface="Courier New" panose="02070309020205020404" pitchFamily="49" charset="0"/>
              </a:rPr>
              <a:t>ictcpMapped</a:t>
            </a:r>
            <a:r>
              <a:rPr lang="en-GB" sz="800" dirty="0">
                <a:latin typeface="Courier New" panose="02070309020205020404" pitchFamily="49" charset="0"/>
                <a:cs typeface="Courier New" panose="02070309020205020404" pitchFamily="49" charset="0"/>
              </a:rPr>
              <a:t> = </a:t>
            </a:r>
            <a:r>
              <a:rPr lang="en-GB" sz="800" dirty="0" err="1">
                <a:latin typeface="Courier New" panose="02070309020205020404" pitchFamily="49" charset="0"/>
                <a:cs typeface="Courier New" panose="02070309020205020404" pitchFamily="49" charset="0"/>
              </a:rPr>
              <a:t>RGBToICtCp</a:t>
            </a:r>
            <a:r>
              <a:rPr lang="en-GB" sz="800" dirty="0">
                <a:latin typeface="Courier New" panose="02070309020205020404" pitchFamily="49" charset="0"/>
                <a:cs typeface="Courier New" panose="02070309020205020404" pitchFamily="49" charset="0"/>
              </a:rPr>
              <a:t>(col);</a:t>
            </a:r>
          </a:p>
          <a:p>
            <a:endParaRPr lang="en-GB" sz="800" dirty="0">
              <a:latin typeface="Courier New" panose="02070309020205020404" pitchFamily="49" charset="0"/>
              <a:cs typeface="Courier New" panose="02070309020205020404" pitchFamily="49" charset="0"/>
            </a:endParaRPr>
          </a:p>
          <a:p>
            <a:r>
              <a:rPr lang="en-GB" sz="800" dirty="0">
                <a:solidFill>
                  <a:srgbClr val="00B050"/>
                </a:solidFill>
                <a:latin typeface="Courier New" panose="02070309020205020404" pitchFamily="49" charset="0"/>
                <a:cs typeface="Courier New" panose="02070309020205020404" pitchFamily="49" charset="0"/>
              </a:rPr>
              <a:t>    // Smoothly ramp off saturation as brightness increases, but keep some even for very bright input</a:t>
            </a:r>
          </a:p>
          <a:p>
            <a:r>
              <a:rPr lang="en-GB" sz="800" dirty="0">
                <a:latin typeface="Courier New" panose="02070309020205020404" pitchFamily="49" charset="0"/>
                <a:cs typeface="Courier New" panose="02070309020205020404" pitchFamily="49" charset="0"/>
              </a:rPr>
              <a:t>    float </a:t>
            </a:r>
            <a:r>
              <a:rPr lang="en-GB" sz="800" dirty="0" err="1">
                <a:latin typeface="Courier New" panose="02070309020205020404" pitchFamily="49" charset="0"/>
                <a:cs typeface="Courier New" panose="02070309020205020404" pitchFamily="49" charset="0"/>
              </a:rPr>
              <a:t>postCompressionSaturationBoost</a:t>
            </a:r>
            <a:r>
              <a:rPr lang="en-GB" sz="800" dirty="0">
                <a:latin typeface="Courier New" panose="02070309020205020404" pitchFamily="49" charset="0"/>
                <a:cs typeface="Courier New" panose="02070309020205020404" pitchFamily="49" charset="0"/>
              </a:rPr>
              <a:t> = 0.3 * </a:t>
            </a:r>
            <a:r>
              <a:rPr lang="en-GB" sz="800" dirty="0" err="1">
                <a:latin typeface="Courier New" panose="02070309020205020404" pitchFamily="49" charset="0"/>
                <a:cs typeface="Courier New" panose="02070309020205020404" pitchFamily="49" charset="0"/>
              </a:rPr>
              <a:t>smoothstep</a:t>
            </a:r>
            <a:r>
              <a:rPr lang="en-GB" sz="800" dirty="0">
                <a:latin typeface="Courier New" panose="02070309020205020404" pitchFamily="49" charset="0"/>
                <a:cs typeface="Courier New" panose="02070309020205020404" pitchFamily="49" charset="0"/>
              </a:rPr>
              <a:t>(1.0, 0.5, </a:t>
            </a:r>
            <a:r>
              <a:rPr lang="en-GB" sz="800" dirty="0" err="1">
                <a:latin typeface="Courier New" panose="02070309020205020404" pitchFamily="49" charset="0"/>
                <a:cs typeface="Courier New" panose="02070309020205020404" pitchFamily="49" charset="0"/>
              </a:rPr>
              <a:t>ictcp.x</a:t>
            </a:r>
            <a:r>
              <a:rPr lang="en-GB" sz="800" dirty="0">
                <a:latin typeface="Courier New" panose="02070309020205020404" pitchFamily="49" charset="0"/>
                <a:cs typeface="Courier New" panose="02070309020205020404" pitchFamily="49" charset="0"/>
              </a:rPr>
              <a:t>);</a:t>
            </a:r>
          </a:p>
          <a:p>
            <a:endParaRPr lang="en-GB" sz="800" dirty="0">
              <a:latin typeface="Courier New" panose="02070309020205020404" pitchFamily="49" charset="0"/>
              <a:cs typeface="Courier New" panose="02070309020205020404" pitchFamily="49" charset="0"/>
            </a:endParaRPr>
          </a:p>
          <a:p>
            <a:r>
              <a:rPr lang="en-GB" sz="800" dirty="0">
                <a:solidFill>
                  <a:srgbClr val="00B050"/>
                </a:solidFill>
                <a:latin typeface="Courier New" panose="02070309020205020404" pitchFamily="49" charset="0"/>
                <a:cs typeface="Courier New" panose="02070309020205020404" pitchFamily="49" charset="0"/>
              </a:rPr>
              <a:t>    // Re-introduce some hue from the pre-compression </a:t>
            </a:r>
            <a:r>
              <a:rPr lang="en-GB" sz="800" dirty="0" err="1">
                <a:solidFill>
                  <a:srgbClr val="00B050"/>
                </a:solidFill>
                <a:latin typeface="Courier New" panose="02070309020205020404" pitchFamily="49" charset="0"/>
                <a:cs typeface="Courier New" panose="02070309020205020404" pitchFamily="49" charset="0"/>
              </a:rPr>
              <a:t>color</a:t>
            </a:r>
            <a:r>
              <a:rPr lang="en-GB" sz="800" dirty="0">
                <a:solidFill>
                  <a:srgbClr val="00B050"/>
                </a:solidFill>
                <a:latin typeface="Courier New" panose="02070309020205020404" pitchFamily="49" charset="0"/>
                <a:cs typeface="Courier New" panose="02070309020205020404" pitchFamily="49" charset="0"/>
              </a:rPr>
              <a:t>. Something similar could be accomplished by delaying the </a:t>
            </a:r>
            <a:r>
              <a:rPr lang="en-GB" sz="800" dirty="0" err="1">
                <a:solidFill>
                  <a:srgbClr val="00B050"/>
                </a:solidFill>
                <a:latin typeface="Courier New" panose="02070309020205020404" pitchFamily="49" charset="0"/>
                <a:cs typeface="Courier New" panose="02070309020205020404" pitchFamily="49" charset="0"/>
              </a:rPr>
              <a:t>luma</a:t>
            </a:r>
            <a:r>
              <a:rPr lang="en-GB" sz="800" dirty="0">
                <a:solidFill>
                  <a:srgbClr val="00B050"/>
                </a:solidFill>
                <a:latin typeface="Courier New" panose="02070309020205020404" pitchFamily="49" charset="0"/>
                <a:cs typeface="Courier New" panose="02070309020205020404" pitchFamily="49" charset="0"/>
              </a:rPr>
              <a:t>-dependent desaturation before range compression.</a:t>
            </a:r>
          </a:p>
          <a:p>
            <a:r>
              <a:rPr lang="en-GB" sz="800" dirty="0">
                <a:solidFill>
                  <a:srgbClr val="00B050"/>
                </a:solidFill>
                <a:latin typeface="Courier New" panose="02070309020205020404" pitchFamily="49" charset="0"/>
                <a:cs typeface="Courier New" panose="02070309020205020404" pitchFamily="49" charset="0"/>
              </a:rPr>
              <a:t>    // Doing it here however does a better job of preserving perceptual luminance of highly saturated </a:t>
            </a:r>
            <a:r>
              <a:rPr lang="en-GB" sz="800" dirty="0" err="1">
                <a:solidFill>
                  <a:srgbClr val="00B050"/>
                </a:solidFill>
                <a:latin typeface="Courier New" panose="02070309020205020404" pitchFamily="49" charset="0"/>
                <a:cs typeface="Courier New" panose="02070309020205020404" pitchFamily="49" charset="0"/>
              </a:rPr>
              <a:t>colors</a:t>
            </a:r>
            <a:r>
              <a:rPr lang="en-GB" sz="800" dirty="0">
                <a:solidFill>
                  <a:srgbClr val="00B050"/>
                </a:solidFill>
                <a:latin typeface="Courier New" panose="02070309020205020404" pitchFamily="49" charset="0"/>
                <a:cs typeface="Courier New" panose="02070309020205020404" pitchFamily="49" charset="0"/>
              </a:rPr>
              <a:t>. Because in the hue-preserving path we only range-compress the max channel,</a:t>
            </a:r>
          </a:p>
          <a:p>
            <a:r>
              <a:rPr lang="en-GB" sz="800" dirty="0">
                <a:solidFill>
                  <a:srgbClr val="00B050"/>
                </a:solidFill>
                <a:latin typeface="Courier New" panose="02070309020205020404" pitchFamily="49" charset="0"/>
                <a:cs typeface="Courier New" panose="02070309020205020404" pitchFamily="49" charset="0"/>
              </a:rPr>
              <a:t>    // saturated </a:t>
            </a:r>
            <a:r>
              <a:rPr lang="en-GB" sz="800" dirty="0" err="1">
                <a:solidFill>
                  <a:srgbClr val="00B050"/>
                </a:solidFill>
                <a:latin typeface="Courier New" panose="02070309020205020404" pitchFamily="49" charset="0"/>
                <a:cs typeface="Courier New" panose="02070309020205020404" pitchFamily="49" charset="0"/>
              </a:rPr>
              <a:t>colors</a:t>
            </a:r>
            <a:r>
              <a:rPr lang="en-GB" sz="800" dirty="0">
                <a:solidFill>
                  <a:srgbClr val="00B050"/>
                </a:solidFill>
                <a:latin typeface="Courier New" panose="02070309020205020404" pitchFamily="49" charset="0"/>
                <a:cs typeface="Courier New" panose="02070309020205020404" pitchFamily="49" charset="0"/>
              </a:rPr>
              <a:t> lose luminance. By desaturating them more aggressively first, compressing, and then re-adding some saturation, we can preserve their brightness to a greater extent.</a:t>
            </a:r>
          </a:p>
          <a:p>
            <a:r>
              <a:rPr lang="en-GB" sz="800" dirty="0">
                <a:latin typeface="Courier New" panose="02070309020205020404" pitchFamily="49" charset="0"/>
                <a:cs typeface="Courier New" panose="02070309020205020404" pitchFamily="49" charset="0"/>
              </a:rPr>
              <a:t>    </a:t>
            </a:r>
            <a:r>
              <a:rPr lang="en-GB" sz="800" dirty="0" err="1">
                <a:latin typeface="Courier New" panose="02070309020205020404" pitchFamily="49" charset="0"/>
                <a:cs typeface="Courier New" panose="02070309020205020404" pitchFamily="49" charset="0"/>
              </a:rPr>
              <a:t>ictcpMapped.yz</a:t>
            </a:r>
            <a:r>
              <a:rPr lang="en-GB" sz="800" dirty="0">
                <a:latin typeface="Courier New" panose="02070309020205020404" pitchFamily="49" charset="0"/>
                <a:cs typeface="Courier New" panose="02070309020205020404" pitchFamily="49" charset="0"/>
              </a:rPr>
              <a:t> = lerp(</a:t>
            </a:r>
            <a:r>
              <a:rPr lang="en-GB" sz="800" dirty="0" err="1">
                <a:latin typeface="Courier New" panose="02070309020205020404" pitchFamily="49" charset="0"/>
                <a:cs typeface="Courier New" panose="02070309020205020404" pitchFamily="49" charset="0"/>
              </a:rPr>
              <a:t>ictcpMapped.yz</a:t>
            </a:r>
            <a:r>
              <a:rPr lang="en-GB" sz="800" dirty="0">
                <a:latin typeface="Courier New" panose="02070309020205020404" pitchFamily="49" charset="0"/>
                <a:cs typeface="Courier New" panose="02070309020205020404" pitchFamily="49" charset="0"/>
              </a:rPr>
              <a:t>, </a:t>
            </a:r>
            <a:r>
              <a:rPr lang="en-GB" sz="800" dirty="0" err="1">
                <a:latin typeface="Courier New" panose="02070309020205020404" pitchFamily="49" charset="0"/>
                <a:cs typeface="Courier New" panose="02070309020205020404" pitchFamily="49" charset="0"/>
              </a:rPr>
              <a:t>ictcp.yz</a:t>
            </a:r>
            <a:r>
              <a:rPr lang="en-GB" sz="800" dirty="0">
                <a:latin typeface="Courier New" panose="02070309020205020404" pitchFamily="49" charset="0"/>
                <a:cs typeface="Courier New" panose="02070309020205020404" pitchFamily="49" charset="0"/>
              </a:rPr>
              <a:t> * </a:t>
            </a:r>
            <a:r>
              <a:rPr lang="en-GB" sz="800" dirty="0" err="1">
                <a:latin typeface="Courier New" panose="02070309020205020404" pitchFamily="49" charset="0"/>
                <a:cs typeface="Courier New" panose="02070309020205020404" pitchFamily="49" charset="0"/>
              </a:rPr>
              <a:t>ictcpMapped.x</a:t>
            </a:r>
            <a:r>
              <a:rPr lang="en-GB" sz="800" dirty="0">
                <a:latin typeface="Courier New" panose="02070309020205020404" pitchFamily="49" charset="0"/>
                <a:cs typeface="Courier New" panose="02070309020205020404" pitchFamily="49" charset="0"/>
              </a:rPr>
              <a:t> / max(1e-3, </a:t>
            </a:r>
            <a:r>
              <a:rPr lang="en-GB" sz="800" dirty="0" err="1">
                <a:latin typeface="Courier New" panose="02070309020205020404" pitchFamily="49" charset="0"/>
                <a:cs typeface="Courier New" panose="02070309020205020404" pitchFamily="49" charset="0"/>
              </a:rPr>
              <a:t>ictcp.x</a:t>
            </a:r>
            <a:r>
              <a:rPr lang="en-GB" sz="800" dirty="0">
                <a:latin typeface="Courier New" panose="02070309020205020404" pitchFamily="49" charset="0"/>
                <a:cs typeface="Courier New" panose="02070309020205020404" pitchFamily="49" charset="0"/>
              </a:rPr>
              <a:t>), </a:t>
            </a:r>
            <a:r>
              <a:rPr lang="en-GB" sz="800" dirty="0" err="1">
                <a:latin typeface="Courier New" panose="02070309020205020404" pitchFamily="49" charset="0"/>
                <a:cs typeface="Courier New" panose="02070309020205020404" pitchFamily="49" charset="0"/>
              </a:rPr>
              <a:t>postCompressionSaturationBoost</a:t>
            </a:r>
            <a:r>
              <a:rPr lang="en-GB" sz="800" dirty="0">
                <a:latin typeface="Courier New" panose="02070309020205020404" pitchFamily="49" charset="0"/>
                <a:cs typeface="Courier New" panose="02070309020205020404" pitchFamily="49" charset="0"/>
              </a:rPr>
              <a:t>);</a:t>
            </a:r>
          </a:p>
          <a:p>
            <a:endParaRPr lang="en-GB" sz="800" dirty="0">
              <a:latin typeface="Courier New" panose="02070309020205020404" pitchFamily="49" charset="0"/>
              <a:cs typeface="Courier New" panose="02070309020205020404" pitchFamily="49" charset="0"/>
            </a:endParaRPr>
          </a:p>
          <a:p>
            <a:r>
              <a:rPr lang="en-GB" sz="800" dirty="0">
                <a:latin typeface="Courier New" panose="02070309020205020404" pitchFamily="49" charset="0"/>
                <a:cs typeface="Courier New" panose="02070309020205020404" pitchFamily="49" charset="0"/>
              </a:rPr>
              <a:t>    col = </a:t>
            </a:r>
            <a:r>
              <a:rPr lang="en-GB" sz="800" dirty="0" err="1">
                <a:latin typeface="Courier New" panose="02070309020205020404" pitchFamily="49" charset="0"/>
                <a:cs typeface="Courier New" panose="02070309020205020404" pitchFamily="49" charset="0"/>
              </a:rPr>
              <a:t>ICtCpToRGB</a:t>
            </a:r>
            <a:r>
              <a:rPr lang="en-GB" sz="800" dirty="0">
                <a:latin typeface="Courier New" panose="02070309020205020404" pitchFamily="49" charset="0"/>
                <a:cs typeface="Courier New" panose="02070309020205020404" pitchFamily="49" charset="0"/>
              </a:rPr>
              <a:t>(</a:t>
            </a:r>
            <a:r>
              <a:rPr lang="en-GB" sz="800" dirty="0" err="1">
                <a:latin typeface="Courier New" panose="02070309020205020404" pitchFamily="49" charset="0"/>
                <a:cs typeface="Courier New" panose="02070309020205020404" pitchFamily="49" charset="0"/>
              </a:rPr>
              <a:t>ictcpMapped</a:t>
            </a:r>
            <a:r>
              <a:rPr lang="en-GB" sz="800" dirty="0">
                <a:latin typeface="Courier New" panose="02070309020205020404" pitchFamily="49" charset="0"/>
                <a:cs typeface="Courier New" panose="02070309020205020404" pitchFamily="49" charset="0"/>
              </a:rPr>
              <a:t>);</a:t>
            </a:r>
          </a:p>
          <a:p>
            <a:endParaRPr lang="en-GB" sz="800" dirty="0">
              <a:latin typeface="Courier New" panose="02070309020205020404" pitchFamily="49" charset="0"/>
              <a:cs typeface="Courier New" panose="02070309020205020404" pitchFamily="49" charset="0"/>
            </a:endParaRPr>
          </a:p>
          <a:p>
            <a:r>
              <a:rPr lang="en-GB" sz="800" dirty="0">
                <a:latin typeface="Courier New" panose="02070309020205020404" pitchFamily="49" charset="0"/>
                <a:cs typeface="Courier New" panose="02070309020205020404" pitchFamily="49" charset="0"/>
              </a:rPr>
              <a:t>    return col;</a:t>
            </a:r>
          </a:p>
          <a:p>
            <a:r>
              <a:rPr lang="en-GB" sz="800" dirty="0">
                <a:latin typeface="Courier New" panose="02070309020205020404" pitchFamily="49" charset="0"/>
                <a:cs typeface="Courier New" panose="02070309020205020404" pitchFamily="49" charset="0"/>
              </a:rPr>
              <a:t>}</a:t>
            </a:r>
            <a:endParaRPr lang="en-US" sz="800" dirty="0">
              <a:latin typeface="Courier New" panose="02070309020205020404" pitchFamily="49" charset="0"/>
              <a:cs typeface="Courier New" panose="02070309020205020404" pitchFamily="49" charset="0"/>
            </a:endParaRPr>
          </a:p>
          <a:p>
            <a:endParaRPr lang="en-US" dirty="0"/>
          </a:p>
        </p:txBody>
      </p:sp>
      <p:sp>
        <p:nvSpPr>
          <p:cNvPr id="4" name="Slide Number Placeholder 3"/>
          <p:cNvSpPr>
            <a:spLocks noGrp="1"/>
          </p:cNvSpPr>
          <p:nvPr>
            <p:ph type="sldNum" sz="quarter" idx="10"/>
          </p:nvPr>
        </p:nvSpPr>
        <p:spPr/>
        <p:txBody>
          <a:bodyPr/>
          <a:lstStyle/>
          <a:p>
            <a:fld id="{564EBF61-9EA7-4AB3-BBFE-F53F270FE30A}" type="slidenum">
              <a:rPr lang="sv-SE" smtClean="0"/>
              <a:pPr/>
              <a:t>93</a:t>
            </a:fld>
            <a:endParaRPr lang="sv-SE"/>
          </a:p>
        </p:txBody>
      </p:sp>
    </p:spTree>
    <p:extLst>
      <p:ext uri="{BB962C8B-B14F-4D97-AF65-F5344CB8AC3E}">
        <p14:creationId xmlns:p14="http://schemas.microsoft.com/office/powerpoint/2010/main" val="334495506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800" dirty="0">
                <a:solidFill>
                  <a:srgbClr val="00B050"/>
                </a:solidFill>
                <a:latin typeface="Courier New" panose="02070309020205020404" pitchFamily="49" charset="0"/>
                <a:cs typeface="Courier New" panose="02070309020205020404" pitchFamily="49" charset="0"/>
              </a:rPr>
              <a:t>// RGB with </a:t>
            </a:r>
            <a:r>
              <a:rPr lang="en-GB" sz="800" dirty="0" err="1">
                <a:solidFill>
                  <a:srgbClr val="00B050"/>
                </a:solidFill>
                <a:latin typeface="Courier New" panose="02070309020205020404" pitchFamily="49" charset="0"/>
                <a:cs typeface="Courier New" panose="02070309020205020404" pitchFamily="49" charset="0"/>
              </a:rPr>
              <a:t>sRGB</a:t>
            </a:r>
            <a:r>
              <a:rPr lang="en-GB" sz="800" dirty="0">
                <a:solidFill>
                  <a:srgbClr val="00B050"/>
                </a:solidFill>
                <a:latin typeface="Courier New" panose="02070309020205020404" pitchFamily="49" charset="0"/>
                <a:cs typeface="Courier New" panose="02070309020205020404" pitchFamily="49" charset="0"/>
              </a:rPr>
              <a:t>/Rec.709 primaries to </a:t>
            </a:r>
            <a:r>
              <a:rPr lang="en-GB" sz="800" dirty="0" err="1">
                <a:solidFill>
                  <a:srgbClr val="00B050"/>
                </a:solidFill>
                <a:latin typeface="Courier New" panose="02070309020205020404" pitchFamily="49" charset="0"/>
                <a:cs typeface="Courier New" panose="02070309020205020404" pitchFamily="49" charset="0"/>
              </a:rPr>
              <a:t>ICtCp</a:t>
            </a:r>
            <a:endParaRPr lang="en-GB" sz="800" dirty="0">
              <a:solidFill>
                <a:srgbClr val="00B050"/>
              </a:solidFill>
              <a:latin typeface="Courier New" panose="02070309020205020404" pitchFamily="49" charset="0"/>
              <a:cs typeface="Courier New" panose="02070309020205020404" pitchFamily="49" charset="0"/>
            </a:endParaRPr>
          </a:p>
          <a:p>
            <a:r>
              <a:rPr lang="en-GB" sz="800" dirty="0">
                <a:latin typeface="Courier New" panose="02070309020205020404" pitchFamily="49" charset="0"/>
                <a:cs typeface="Courier New" panose="02070309020205020404" pitchFamily="49" charset="0"/>
              </a:rPr>
              <a:t>float3 </a:t>
            </a:r>
            <a:r>
              <a:rPr lang="en-GB" sz="800" dirty="0" err="1">
                <a:latin typeface="Courier New" panose="02070309020205020404" pitchFamily="49" charset="0"/>
                <a:cs typeface="Courier New" panose="02070309020205020404" pitchFamily="49" charset="0"/>
              </a:rPr>
              <a:t>RGBToICtCp</a:t>
            </a:r>
            <a:r>
              <a:rPr lang="en-GB" sz="800" dirty="0">
                <a:latin typeface="Courier New" panose="02070309020205020404" pitchFamily="49" charset="0"/>
                <a:cs typeface="Courier New" panose="02070309020205020404" pitchFamily="49" charset="0"/>
              </a:rPr>
              <a:t>(float3 col)</a:t>
            </a:r>
          </a:p>
          <a:p>
            <a:r>
              <a:rPr lang="en-GB" sz="800" dirty="0">
                <a:latin typeface="Courier New" panose="02070309020205020404" pitchFamily="49" charset="0"/>
                <a:cs typeface="Courier New" panose="02070309020205020404" pitchFamily="49" charset="0"/>
              </a:rPr>
              <a:t>{</a:t>
            </a:r>
          </a:p>
          <a:p>
            <a:r>
              <a:rPr lang="en-GB" sz="800" dirty="0">
                <a:latin typeface="Courier New" panose="02070309020205020404" pitchFamily="49" charset="0"/>
                <a:cs typeface="Courier New" panose="02070309020205020404" pitchFamily="49" charset="0"/>
              </a:rPr>
              <a:t>    col = </a:t>
            </a:r>
            <a:r>
              <a:rPr lang="en-GB" sz="800" dirty="0" err="1">
                <a:latin typeface="Courier New" panose="02070309020205020404" pitchFamily="49" charset="0"/>
                <a:cs typeface="Courier New" panose="02070309020205020404" pitchFamily="49" charset="0"/>
              </a:rPr>
              <a:t>RGBToXYZ</a:t>
            </a:r>
            <a:r>
              <a:rPr lang="en-GB" sz="800" dirty="0">
                <a:latin typeface="Courier New" panose="02070309020205020404" pitchFamily="49" charset="0"/>
                <a:cs typeface="Courier New" panose="02070309020205020404" pitchFamily="49" charset="0"/>
              </a:rPr>
              <a:t>(col);</a:t>
            </a:r>
          </a:p>
          <a:p>
            <a:r>
              <a:rPr lang="en-GB" sz="800" dirty="0">
                <a:latin typeface="Courier New" panose="02070309020205020404" pitchFamily="49" charset="0"/>
                <a:cs typeface="Courier New" panose="02070309020205020404" pitchFamily="49" charset="0"/>
              </a:rPr>
              <a:t>    col = </a:t>
            </a:r>
            <a:r>
              <a:rPr lang="en-GB" sz="800" dirty="0" err="1">
                <a:latin typeface="Courier New" panose="02070309020205020404" pitchFamily="49" charset="0"/>
                <a:cs typeface="Courier New" panose="02070309020205020404" pitchFamily="49" charset="0"/>
              </a:rPr>
              <a:t>XYZToLMS</a:t>
            </a:r>
            <a:r>
              <a:rPr lang="en-GB" sz="800" dirty="0">
                <a:latin typeface="Courier New" panose="02070309020205020404" pitchFamily="49" charset="0"/>
                <a:cs typeface="Courier New" panose="02070309020205020404" pitchFamily="49" charset="0"/>
              </a:rPr>
              <a:t>(col);</a:t>
            </a:r>
          </a:p>
          <a:p>
            <a:r>
              <a:rPr lang="en-GB" sz="800" dirty="0">
                <a:solidFill>
                  <a:srgbClr val="00B050"/>
                </a:solidFill>
                <a:latin typeface="Courier New" panose="02070309020205020404" pitchFamily="49" charset="0"/>
                <a:cs typeface="Courier New" panose="02070309020205020404" pitchFamily="49" charset="0"/>
              </a:rPr>
              <a:t>    // 1.0f = 100 nits, 100.0f = 10k nits</a:t>
            </a:r>
            <a:endParaRPr lang="en-GB" sz="800" dirty="0">
              <a:latin typeface="Courier New" panose="02070309020205020404" pitchFamily="49" charset="0"/>
              <a:cs typeface="Courier New" panose="02070309020205020404" pitchFamily="49" charset="0"/>
            </a:endParaRPr>
          </a:p>
          <a:p>
            <a:r>
              <a:rPr lang="en-GB" sz="800" dirty="0">
                <a:latin typeface="Courier New" panose="02070309020205020404" pitchFamily="49" charset="0"/>
                <a:cs typeface="Courier New" panose="02070309020205020404" pitchFamily="49" charset="0"/>
              </a:rPr>
              <a:t>    col = </a:t>
            </a:r>
            <a:r>
              <a:rPr lang="en-GB" sz="800" dirty="0" err="1">
                <a:latin typeface="Courier New" panose="02070309020205020404" pitchFamily="49" charset="0"/>
                <a:cs typeface="Courier New" panose="02070309020205020404" pitchFamily="49" charset="0"/>
              </a:rPr>
              <a:t>linearToPQ</a:t>
            </a:r>
            <a:r>
              <a:rPr lang="en-GB" sz="800" dirty="0">
                <a:latin typeface="Courier New" panose="02070309020205020404" pitchFamily="49" charset="0"/>
                <a:cs typeface="Courier New" panose="02070309020205020404" pitchFamily="49" charset="0"/>
              </a:rPr>
              <a:t>(max(0.0.xxx, col), 100.0);</a:t>
            </a:r>
          </a:p>
          <a:p>
            <a:endParaRPr lang="en-GB" sz="800" dirty="0">
              <a:latin typeface="Courier New" panose="02070309020205020404" pitchFamily="49" charset="0"/>
              <a:cs typeface="Courier New" panose="02070309020205020404" pitchFamily="49" charset="0"/>
            </a:endParaRPr>
          </a:p>
          <a:p>
            <a:r>
              <a:rPr lang="en-GB" sz="800" dirty="0">
                <a:latin typeface="Courier New" panose="02070309020205020404" pitchFamily="49" charset="0"/>
                <a:cs typeface="Courier New" panose="02070309020205020404" pitchFamily="49" charset="0"/>
              </a:rPr>
              <a:t>    </a:t>
            </a:r>
            <a:r>
              <a:rPr lang="en-GB" sz="800" dirty="0">
                <a:solidFill>
                  <a:srgbClr val="00B050"/>
                </a:solidFill>
                <a:latin typeface="Courier New" panose="02070309020205020404" pitchFamily="49" charset="0"/>
                <a:cs typeface="Courier New" panose="02070309020205020404" pitchFamily="49" charset="0"/>
              </a:rPr>
              <a:t>// Convert PQ-LMS into </a:t>
            </a:r>
            <a:r>
              <a:rPr lang="en-GB" sz="800" dirty="0" err="1">
                <a:solidFill>
                  <a:srgbClr val="00B050"/>
                </a:solidFill>
                <a:latin typeface="Courier New" panose="02070309020205020404" pitchFamily="49" charset="0"/>
                <a:cs typeface="Courier New" panose="02070309020205020404" pitchFamily="49" charset="0"/>
              </a:rPr>
              <a:t>ICtCp</a:t>
            </a:r>
            <a:r>
              <a:rPr lang="en-GB" sz="800" dirty="0">
                <a:solidFill>
                  <a:srgbClr val="00B050"/>
                </a:solidFill>
                <a:latin typeface="Courier New" panose="02070309020205020404" pitchFamily="49" charset="0"/>
                <a:cs typeface="Courier New" panose="02070309020205020404" pitchFamily="49" charset="0"/>
              </a:rPr>
              <a:t>. Note that the "S" channel is not used,</a:t>
            </a:r>
          </a:p>
          <a:p>
            <a:r>
              <a:rPr lang="en-GB" sz="800" dirty="0">
                <a:solidFill>
                  <a:srgbClr val="00B050"/>
                </a:solidFill>
                <a:latin typeface="Courier New" panose="02070309020205020404" pitchFamily="49" charset="0"/>
                <a:cs typeface="Courier New" panose="02070309020205020404" pitchFamily="49" charset="0"/>
              </a:rPr>
              <a:t>    // but overlap between the cone responses for long, medium, and short wavelengths</a:t>
            </a:r>
          </a:p>
          <a:p>
            <a:r>
              <a:rPr lang="en-GB" sz="800" dirty="0">
                <a:solidFill>
                  <a:srgbClr val="00B050"/>
                </a:solidFill>
                <a:latin typeface="Courier New" panose="02070309020205020404" pitchFamily="49" charset="0"/>
                <a:cs typeface="Courier New" panose="02070309020205020404" pitchFamily="49" charset="0"/>
              </a:rPr>
              <a:t>    // ensures that the corresponding part of the spectrum contributes to luminance.</a:t>
            </a:r>
          </a:p>
          <a:p>
            <a:endParaRPr lang="en-GB" sz="800" dirty="0">
              <a:latin typeface="Courier New" panose="02070309020205020404" pitchFamily="49" charset="0"/>
              <a:cs typeface="Courier New" panose="02070309020205020404" pitchFamily="49" charset="0"/>
            </a:endParaRPr>
          </a:p>
          <a:p>
            <a:r>
              <a:rPr lang="en-GB" sz="800" dirty="0">
                <a:latin typeface="Courier New" panose="02070309020205020404" pitchFamily="49" charset="0"/>
                <a:cs typeface="Courier New" panose="02070309020205020404" pitchFamily="49" charset="0"/>
              </a:rPr>
              <a:t>    float3x3 mat = float3x3(</a:t>
            </a:r>
          </a:p>
          <a:p>
            <a:r>
              <a:rPr lang="en-GB" sz="800" dirty="0">
                <a:latin typeface="Courier New" panose="02070309020205020404" pitchFamily="49" charset="0"/>
                <a:cs typeface="Courier New" panose="02070309020205020404" pitchFamily="49" charset="0"/>
              </a:rPr>
              <a:t>        0.5000,  0.5000,  0.0000,</a:t>
            </a:r>
          </a:p>
          <a:p>
            <a:r>
              <a:rPr lang="en-GB" sz="800" dirty="0">
                <a:latin typeface="Courier New" panose="02070309020205020404" pitchFamily="49" charset="0"/>
                <a:cs typeface="Courier New" panose="02070309020205020404" pitchFamily="49" charset="0"/>
              </a:rPr>
              <a:t>        1.6137, -3.3234,  1.7097,</a:t>
            </a:r>
          </a:p>
          <a:p>
            <a:r>
              <a:rPr lang="en-GB" sz="800" dirty="0">
                <a:latin typeface="Courier New" panose="02070309020205020404" pitchFamily="49" charset="0"/>
                <a:cs typeface="Courier New" panose="02070309020205020404" pitchFamily="49" charset="0"/>
              </a:rPr>
              <a:t>        4.3780, -4.2455, -0.1325</a:t>
            </a:r>
          </a:p>
          <a:p>
            <a:r>
              <a:rPr lang="en-GB" sz="800" dirty="0">
                <a:latin typeface="Courier New" panose="02070309020205020404" pitchFamily="49" charset="0"/>
                <a:cs typeface="Courier New" panose="02070309020205020404" pitchFamily="49" charset="0"/>
              </a:rPr>
              <a:t>    );</a:t>
            </a:r>
          </a:p>
          <a:p>
            <a:endParaRPr lang="en-GB" sz="800" dirty="0">
              <a:latin typeface="Courier New" panose="02070309020205020404" pitchFamily="49" charset="0"/>
              <a:cs typeface="Courier New" panose="02070309020205020404" pitchFamily="49" charset="0"/>
            </a:endParaRPr>
          </a:p>
          <a:p>
            <a:r>
              <a:rPr lang="en-GB" sz="800" dirty="0">
                <a:latin typeface="Courier New" panose="02070309020205020404" pitchFamily="49" charset="0"/>
                <a:cs typeface="Courier New" panose="02070309020205020404" pitchFamily="49" charset="0"/>
              </a:rPr>
              <a:t>    return </a:t>
            </a:r>
            <a:r>
              <a:rPr lang="en-GB" sz="800" dirty="0" err="1">
                <a:latin typeface="Courier New" panose="02070309020205020404" pitchFamily="49" charset="0"/>
                <a:cs typeface="Courier New" panose="02070309020205020404" pitchFamily="49" charset="0"/>
              </a:rPr>
              <a:t>mul</a:t>
            </a:r>
            <a:r>
              <a:rPr lang="en-GB" sz="800" dirty="0">
                <a:latin typeface="Courier New" panose="02070309020205020404" pitchFamily="49" charset="0"/>
                <a:cs typeface="Courier New" panose="02070309020205020404" pitchFamily="49" charset="0"/>
              </a:rPr>
              <a:t>(mat, col);</a:t>
            </a:r>
          </a:p>
          <a:p>
            <a:r>
              <a:rPr lang="en-GB" sz="800" dirty="0">
                <a:latin typeface="Courier New" panose="02070309020205020404" pitchFamily="49" charset="0"/>
                <a:cs typeface="Courier New" panose="02070309020205020404" pitchFamily="49" charset="0"/>
              </a:rPr>
              <a:t>}</a:t>
            </a:r>
          </a:p>
          <a:p>
            <a:endParaRPr lang="en-GB" sz="800" dirty="0">
              <a:latin typeface="Courier New" panose="02070309020205020404" pitchFamily="49" charset="0"/>
              <a:cs typeface="Courier New" panose="02070309020205020404" pitchFamily="49" charset="0"/>
            </a:endParaRPr>
          </a:p>
          <a:p>
            <a:r>
              <a:rPr lang="en-GB" sz="800" dirty="0">
                <a:latin typeface="Courier New" panose="02070309020205020404" pitchFamily="49" charset="0"/>
                <a:cs typeface="Courier New" panose="02070309020205020404" pitchFamily="49" charset="0"/>
              </a:rPr>
              <a:t>float3 </a:t>
            </a:r>
            <a:r>
              <a:rPr lang="en-GB" sz="800" dirty="0" err="1">
                <a:latin typeface="Courier New" panose="02070309020205020404" pitchFamily="49" charset="0"/>
                <a:cs typeface="Courier New" panose="02070309020205020404" pitchFamily="49" charset="0"/>
              </a:rPr>
              <a:t>ICtCpToRGB</a:t>
            </a:r>
            <a:r>
              <a:rPr lang="en-GB" sz="800" dirty="0">
                <a:latin typeface="Courier New" panose="02070309020205020404" pitchFamily="49" charset="0"/>
                <a:cs typeface="Courier New" panose="02070309020205020404" pitchFamily="49" charset="0"/>
              </a:rPr>
              <a:t>(float3 col)</a:t>
            </a:r>
          </a:p>
          <a:p>
            <a:r>
              <a:rPr lang="en-GB" sz="800" dirty="0">
                <a:latin typeface="Courier New" panose="02070309020205020404" pitchFamily="49" charset="0"/>
                <a:cs typeface="Courier New" panose="02070309020205020404" pitchFamily="49" charset="0"/>
              </a:rPr>
              <a:t>{</a:t>
            </a:r>
          </a:p>
          <a:p>
            <a:r>
              <a:rPr lang="en-GB" sz="800" dirty="0">
                <a:latin typeface="Courier New" panose="02070309020205020404" pitchFamily="49" charset="0"/>
                <a:cs typeface="Courier New" panose="02070309020205020404" pitchFamily="49" charset="0"/>
              </a:rPr>
              <a:t>    float3x3 mat = float3x3(</a:t>
            </a:r>
          </a:p>
          <a:p>
            <a:r>
              <a:rPr lang="en-GB" sz="800" dirty="0">
                <a:latin typeface="Courier New" panose="02070309020205020404" pitchFamily="49" charset="0"/>
                <a:cs typeface="Courier New" panose="02070309020205020404" pitchFamily="49" charset="0"/>
              </a:rPr>
              <a:t>        1.0,  0.00860514569398152,  0.11103560447547328,</a:t>
            </a:r>
          </a:p>
          <a:p>
            <a:r>
              <a:rPr lang="en-GB" sz="800" dirty="0">
                <a:latin typeface="Courier New" panose="02070309020205020404" pitchFamily="49" charset="0"/>
                <a:cs typeface="Courier New" panose="02070309020205020404" pitchFamily="49" charset="0"/>
              </a:rPr>
              <a:t>        1.0, -0.00860514569398152, -0.11103560447547328,</a:t>
            </a:r>
          </a:p>
          <a:p>
            <a:r>
              <a:rPr lang="en-GB" sz="800" dirty="0">
                <a:latin typeface="Courier New" panose="02070309020205020404" pitchFamily="49" charset="0"/>
                <a:cs typeface="Courier New" panose="02070309020205020404" pitchFamily="49" charset="0"/>
              </a:rPr>
              <a:t>        1.0,  0.56004885956263900, -0.32063747023212210</a:t>
            </a:r>
          </a:p>
          <a:p>
            <a:r>
              <a:rPr lang="en-GB" sz="800" dirty="0">
                <a:latin typeface="Courier New" panose="02070309020205020404" pitchFamily="49" charset="0"/>
                <a:cs typeface="Courier New" panose="02070309020205020404" pitchFamily="49" charset="0"/>
              </a:rPr>
              <a:t>    );</a:t>
            </a:r>
          </a:p>
          <a:p>
            <a:r>
              <a:rPr lang="en-GB" sz="800" dirty="0">
                <a:latin typeface="Courier New" panose="02070309020205020404" pitchFamily="49" charset="0"/>
                <a:cs typeface="Courier New" panose="02070309020205020404" pitchFamily="49" charset="0"/>
              </a:rPr>
              <a:t>    col = </a:t>
            </a:r>
            <a:r>
              <a:rPr lang="en-GB" sz="800" dirty="0" err="1">
                <a:latin typeface="Courier New" panose="02070309020205020404" pitchFamily="49" charset="0"/>
                <a:cs typeface="Courier New" panose="02070309020205020404" pitchFamily="49" charset="0"/>
              </a:rPr>
              <a:t>mul</a:t>
            </a:r>
            <a:r>
              <a:rPr lang="en-GB" sz="800" dirty="0">
                <a:latin typeface="Courier New" panose="02070309020205020404" pitchFamily="49" charset="0"/>
                <a:cs typeface="Courier New" panose="02070309020205020404" pitchFamily="49" charset="0"/>
              </a:rPr>
              <a:t>(mat, col);</a:t>
            </a:r>
          </a:p>
          <a:p>
            <a:endParaRPr lang="en-GB" sz="800" dirty="0">
              <a:latin typeface="Courier New" panose="02070309020205020404" pitchFamily="49" charset="0"/>
              <a:cs typeface="Courier New" panose="02070309020205020404" pitchFamily="49" charset="0"/>
            </a:endParaRPr>
          </a:p>
          <a:p>
            <a:r>
              <a:rPr lang="en-GB" sz="800" dirty="0">
                <a:solidFill>
                  <a:srgbClr val="00B050"/>
                </a:solidFill>
                <a:latin typeface="Courier New" panose="02070309020205020404" pitchFamily="49" charset="0"/>
                <a:cs typeface="Courier New" panose="02070309020205020404" pitchFamily="49" charset="0"/>
              </a:rPr>
              <a:t>    // 1.0f = 100 nits, 100.0f = 10k nits</a:t>
            </a:r>
          </a:p>
          <a:p>
            <a:r>
              <a:rPr lang="en-GB" sz="800" dirty="0">
                <a:latin typeface="Courier New" panose="02070309020205020404" pitchFamily="49" charset="0"/>
                <a:cs typeface="Courier New" panose="02070309020205020404" pitchFamily="49" charset="0"/>
              </a:rPr>
              <a:t>    col = </a:t>
            </a:r>
            <a:r>
              <a:rPr lang="en-GB" sz="800" dirty="0" err="1">
                <a:latin typeface="Courier New" panose="02070309020205020404" pitchFamily="49" charset="0"/>
                <a:cs typeface="Courier New" panose="02070309020205020404" pitchFamily="49" charset="0"/>
              </a:rPr>
              <a:t>PQtoLinear</a:t>
            </a:r>
            <a:r>
              <a:rPr lang="en-GB" sz="800" dirty="0">
                <a:latin typeface="Courier New" panose="02070309020205020404" pitchFamily="49" charset="0"/>
                <a:cs typeface="Courier New" panose="02070309020205020404" pitchFamily="49" charset="0"/>
              </a:rPr>
              <a:t>(col, 100.0);</a:t>
            </a:r>
          </a:p>
          <a:p>
            <a:r>
              <a:rPr lang="en-GB" sz="800" dirty="0">
                <a:latin typeface="Courier New" panose="02070309020205020404" pitchFamily="49" charset="0"/>
                <a:cs typeface="Courier New" panose="02070309020205020404" pitchFamily="49" charset="0"/>
              </a:rPr>
              <a:t>    col = </a:t>
            </a:r>
            <a:r>
              <a:rPr lang="en-GB" sz="800" dirty="0" err="1">
                <a:latin typeface="Courier New" panose="02070309020205020404" pitchFamily="49" charset="0"/>
                <a:cs typeface="Courier New" panose="02070309020205020404" pitchFamily="49" charset="0"/>
              </a:rPr>
              <a:t>LMSToXYZ</a:t>
            </a:r>
            <a:r>
              <a:rPr lang="en-GB" sz="800" dirty="0">
                <a:latin typeface="Courier New" panose="02070309020205020404" pitchFamily="49" charset="0"/>
                <a:cs typeface="Courier New" panose="02070309020205020404" pitchFamily="49" charset="0"/>
              </a:rPr>
              <a:t>(col);</a:t>
            </a:r>
          </a:p>
          <a:p>
            <a:r>
              <a:rPr lang="en-GB" sz="800" dirty="0">
                <a:latin typeface="Courier New" panose="02070309020205020404" pitchFamily="49" charset="0"/>
                <a:cs typeface="Courier New" panose="02070309020205020404" pitchFamily="49" charset="0"/>
              </a:rPr>
              <a:t>    return </a:t>
            </a:r>
            <a:r>
              <a:rPr lang="en-GB" sz="800" dirty="0" err="1">
                <a:latin typeface="Courier New" panose="02070309020205020404" pitchFamily="49" charset="0"/>
                <a:cs typeface="Courier New" panose="02070309020205020404" pitchFamily="49" charset="0"/>
              </a:rPr>
              <a:t>XYZToRGB</a:t>
            </a:r>
            <a:r>
              <a:rPr lang="en-GB" sz="800" dirty="0">
                <a:latin typeface="Courier New" panose="02070309020205020404" pitchFamily="49" charset="0"/>
                <a:cs typeface="Courier New" panose="02070309020205020404" pitchFamily="49" charset="0"/>
              </a:rPr>
              <a:t>(col);</a:t>
            </a:r>
          </a:p>
          <a:p>
            <a:r>
              <a:rPr lang="en-GB" sz="800" dirty="0">
                <a:latin typeface="Courier New" panose="02070309020205020404" pitchFamily="49" charset="0"/>
                <a:cs typeface="Courier New" panose="02070309020205020404" pitchFamily="49" charset="0"/>
              </a:rPr>
              <a:t>}</a:t>
            </a:r>
            <a:endParaRPr lang="en-US" sz="800" dirty="0">
              <a:latin typeface="Courier New" panose="02070309020205020404" pitchFamily="49" charset="0"/>
              <a:cs typeface="Courier New" panose="02070309020205020404" pitchFamily="49" charset="0"/>
            </a:endParaRPr>
          </a:p>
          <a:p>
            <a:endParaRPr lang="en-US" dirty="0"/>
          </a:p>
        </p:txBody>
      </p:sp>
      <p:sp>
        <p:nvSpPr>
          <p:cNvPr id="4" name="Slide Number Placeholder 3"/>
          <p:cNvSpPr>
            <a:spLocks noGrp="1"/>
          </p:cNvSpPr>
          <p:nvPr>
            <p:ph type="sldNum" sz="quarter" idx="10"/>
          </p:nvPr>
        </p:nvSpPr>
        <p:spPr/>
        <p:txBody>
          <a:bodyPr/>
          <a:lstStyle/>
          <a:p>
            <a:fld id="{564EBF61-9EA7-4AB3-BBFE-F53F270FE30A}" type="slidenum">
              <a:rPr lang="sv-SE" smtClean="0"/>
              <a:pPr/>
              <a:t>94</a:t>
            </a:fld>
            <a:endParaRPr lang="sv-SE"/>
          </a:p>
        </p:txBody>
      </p:sp>
    </p:spTree>
    <p:extLst>
      <p:ext uri="{BB962C8B-B14F-4D97-AF65-F5344CB8AC3E}">
        <p14:creationId xmlns:p14="http://schemas.microsoft.com/office/powerpoint/2010/main" val="304986477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GB" sz="800" dirty="0">
                <a:solidFill>
                  <a:srgbClr val="00B050"/>
                </a:solidFill>
                <a:latin typeface="Courier New" panose="02070309020205020404" pitchFamily="49" charset="0"/>
                <a:cs typeface="Courier New" panose="02070309020205020404" pitchFamily="49" charset="0"/>
              </a:rPr>
              <a:t>// RGB with </a:t>
            </a:r>
            <a:r>
              <a:rPr lang="en-GB" sz="800" dirty="0" err="1">
                <a:solidFill>
                  <a:srgbClr val="00B050"/>
                </a:solidFill>
                <a:latin typeface="Courier New" panose="02070309020205020404" pitchFamily="49" charset="0"/>
                <a:cs typeface="Courier New" panose="02070309020205020404" pitchFamily="49" charset="0"/>
              </a:rPr>
              <a:t>sRGB</a:t>
            </a:r>
            <a:r>
              <a:rPr lang="en-GB" sz="800" dirty="0">
                <a:solidFill>
                  <a:srgbClr val="00B050"/>
                </a:solidFill>
                <a:latin typeface="Courier New" panose="02070309020205020404" pitchFamily="49" charset="0"/>
                <a:cs typeface="Courier New" panose="02070309020205020404" pitchFamily="49" charset="0"/>
              </a:rPr>
              <a:t>/Rec.709 primaries to CIE XYZ</a:t>
            </a:r>
          </a:p>
          <a:p>
            <a:r>
              <a:rPr lang="en-GB" sz="800" dirty="0">
                <a:latin typeface="Courier New" panose="02070309020205020404" pitchFamily="49" charset="0"/>
                <a:cs typeface="Courier New" panose="02070309020205020404" pitchFamily="49" charset="0"/>
              </a:rPr>
              <a:t>float3 </a:t>
            </a:r>
            <a:r>
              <a:rPr lang="en-GB" sz="800" dirty="0" err="1">
                <a:latin typeface="Courier New" panose="02070309020205020404" pitchFamily="49" charset="0"/>
                <a:cs typeface="Courier New" panose="02070309020205020404" pitchFamily="49" charset="0"/>
              </a:rPr>
              <a:t>RGBToXYZ</a:t>
            </a:r>
            <a:r>
              <a:rPr lang="en-GB" sz="800" dirty="0">
                <a:latin typeface="Courier New" panose="02070309020205020404" pitchFamily="49" charset="0"/>
                <a:cs typeface="Courier New" panose="02070309020205020404" pitchFamily="49" charset="0"/>
              </a:rPr>
              <a:t>(float3 c)</a:t>
            </a:r>
          </a:p>
          <a:p>
            <a:r>
              <a:rPr lang="en-GB" sz="800" dirty="0">
                <a:latin typeface="Courier New" panose="02070309020205020404" pitchFamily="49" charset="0"/>
                <a:cs typeface="Courier New" panose="02070309020205020404" pitchFamily="49" charset="0"/>
              </a:rPr>
              <a:t>{</a:t>
            </a:r>
          </a:p>
          <a:p>
            <a:r>
              <a:rPr lang="en-GB" sz="800" dirty="0">
                <a:latin typeface="Courier New" panose="02070309020205020404" pitchFamily="49" charset="0"/>
                <a:cs typeface="Courier New" panose="02070309020205020404" pitchFamily="49" charset="0"/>
              </a:rPr>
              <a:t>    float3x3 mat = float3x3(</a:t>
            </a:r>
          </a:p>
          <a:p>
            <a:r>
              <a:rPr lang="en-GB" sz="800" dirty="0">
                <a:latin typeface="Courier New" panose="02070309020205020404" pitchFamily="49" charset="0"/>
                <a:cs typeface="Courier New" panose="02070309020205020404" pitchFamily="49" charset="0"/>
              </a:rPr>
              <a:t>        0.4124564,  0.3575761,  0.1804375,</a:t>
            </a:r>
          </a:p>
          <a:p>
            <a:r>
              <a:rPr lang="en-GB" sz="800" dirty="0">
                <a:latin typeface="Courier New" panose="02070309020205020404" pitchFamily="49" charset="0"/>
                <a:cs typeface="Courier New" panose="02070309020205020404" pitchFamily="49" charset="0"/>
              </a:rPr>
              <a:t>        0.2126729,  0.7151522,  0.0721750,</a:t>
            </a:r>
          </a:p>
          <a:p>
            <a:r>
              <a:rPr lang="en-GB" sz="800" dirty="0">
                <a:latin typeface="Courier New" panose="02070309020205020404" pitchFamily="49" charset="0"/>
                <a:cs typeface="Courier New" panose="02070309020205020404" pitchFamily="49" charset="0"/>
              </a:rPr>
              <a:t>        0.0193339,  0.1191920,  0.9503041</a:t>
            </a:r>
          </a:p>
          <a:p>
            <a:r>
              <a:rPr lang="en-GB" sz="800" dirty="0">
                <a:latin typeface="Courier New" panose="02070309020205020404" pitchFamily="49" charset="0"/>
                <a:cs typeface="Courier New" panose="02070309020205020404" pitchFamily="49" charset="0"/>
              </a:rPr>
              <a:t>    );</a:t>
            </a:r>
          </a:p>
          <a:p>
            <a:r>
              <a:rPr lang="en-GB" sz="800" dirty="0">
                <a:latin typeface="Courier New" panose="02070309020205020404" pitchFamily="49" charset="0"/>
                <a:cs typeface="Courier New" panose="02070309020205020404" pitchFamily="49" charset="0"/>
              </a:rPr>
              <a:t>    return </a:t>
            </a:r>
            <a:r>
              <a:rPr lang="en-GB" sz="800" dirty="0" err="1">
                <a:latin typeface="Courier New" panose="02070309020205020404" pitchFamily="49" charset="0"/>
                <a:cs typeface="Courier New" panose="02070309020205020404" pitchFamily="49" charset="0"/>
              </a:rPr>
              <a:t>mul</a:t>
            </a:r>
            <a:r>
              <a:rPr lang="en-GB" sz="800" dirty="0">
                <a:latin typeface="Courier New" panose="02070309020205020404" pitchFamily="49" charset="0"/>
                <a:cs typeface="Courier New" panose="02070309020205020404" pitchFamily="49" charset="0"/>
              </a:rPr>
              <a:t>(mat, c);</a:t>
            </a:r>
          </a:p>
          <a:p>
            <a:r>
              <a:rPr lang="en-GB" sz="800" dirty="0">
                <a:latin typeface="Courier New" panose="02070309020205020404" pitchFamily="49" charset="0"/>
                <a:cs typeface="Courier New" panose="02070309020205020404" pitchFamily="49" charset="0"/>
              </a:rPr>
              <a:t>}</a:t>
            </a:r>
          </a:p>
          <a:p>
            <a:r>
              <a:rPr lang="en-GB" sz="800" dirty="0">
                <a:latin typeface="Courier New" panose="02070309020205020404" pitchFamily="49" charset="0"/>
                <a:cs typeface="Courier New" panose="02070309020205020404" pitchFamily="49" charset="0"/>
              </a:rPr>
              <a:t>float3 </a:t>
            </a:r>
            <a:r>
              <a:rPr lang="en-GB" sz="800" dirty="0" err="1">
                <a:latin typeface="Courier New" panose="02070309020205020404" pitchFamily="49" charset="0"/>
                <a:cs typeface="Courier New" panose="02070309020205020404" pitchFamily="49" charset="0"/>
              </a:rPr>
              <a:t>XYZToRGB</a:t>
            </a:r>
            <a:r>
              <a:rPr lang="en-GB" sz="800" dirty="0">
                <a:latin typeface="Courier New" panose="02070309020205020404" pitchFamily="49" charset="0"/>
                <a:cs typeface="Courier New" panose="02070309020205020404" pitchFamily="49" charset="0"/>
              </a:rPr>
              <a:t>(float3 c)</a:t>
            </a:r>
          </a:p>
          <a:p>
            <a:r>
              <a:rPr lang="en-GB" sz="800" dirty="0">
                <a:latin typeface="Courier New" panose="02070309020205020404" pitchFamily="49" charset="0"/>
                <a:cs typeface="Courier New" panose="02070309020205020404" pitchFamily="49" charset="0"/>
              </a:rPr>
              <a:t>{</a:t>
            </a:r>
          </a:p>
          <a:p>
            <a:r>
              <a:rPr lang="en-GB" sz="800" dirty="0">
                <a:latin typeface="Courier New" panose="02070309020205020404" pitchFamily="49" charset="0"/>
                <a:cs typeface="Courier New" panose="02070309020205020404" pitchFamily="49" charset="0"/>
              </a:rPr>
              <a:t>    float3x3 mat = float3x3(</a:t>
            </a:r>
          </a:p>
          <a:p>
            <a:r>
              <a:rPr lang="en-GB" sz="800" dirty="0">
                <a:latin typeface="Courier New" panose="02070309020205020404" pitchFamily="49" charset="0"/>
                <a:cs typeface="Courier New" panose="02070309020205020404" pitchFamily="49" charset="0"/>
              </a:rPr>
              <a:t>         3.24045483602140870, -1.53713885010257510, -0.49853154686848090,</a:t>
            </a:r>
          </a:p>
          <a:p>
            <a:r>
              <a:rPr lang="en-GB" sz="800" dirty="0">
                <a:latin typeface="Courier New" panose="02070309020205020404" pitchFamily="49" charset="0"/>
                <a:cs typeface="Courier New" panose="02070309020205020404" pitchFamily="49" charset="0"/>
              </a:rPr>
              <a:t>        -0.96926638987565370,  1.87601092884249100,  0.04155608234667354,</a:t>
            </a:r>
          </a:p>
          <a:p>
            <a:r>
              <a:rPr lang="en-GB" sz="800" dirty="0">
                <a:latin typeface="Courier New" panose="02070309020205020404" pitchFamily="49" charset="0"/>
                <a:cs typeface="Courier New" panose="02070309020205020404" pitchFamily="49" charset="0"/>
              </a:rPr>
              <a:t>         0.05564341960421366, -0.20402585426769815,  1.05722516245792870</a:t>
            </a:r>
          </a:p>
          <a:p>
            <a:r>
              <a:rPr lang="en-GB" sz="800" dirty="0">
                <a:latin typeface="Courier New" panose="02070309020205020404" pitchFamily="49" charset="0"/>
                <a:cs typeface="Courier New" panose="02070309020205020404" pitchFamily="49" charset="0"/>
              </a:rPr>
              <a:t>    );</a:t>
            </a:r>
          </a:p>
          <a:p>
            <a:r>
              <a:rPr lang="en-GB" sz="800" dirty="0">
                <a:latin typeface="Courier New" panose="02070309020205020404" pitchFamily="49" charset="0"/>
                <a:cs typeface="Courier New" panose="02070309020205020404" pitchFamily="49" charset="0"/>
              </a:rPr>
              <a:t>    return </a:t>
            </a:r>
            <a:r>
              <a:rPr lang="en-GB" sz="800" dirty="0" err="1">
                <a:latin typeface="Courier New" panose="02070309020205020404" pitchFamily="49" charset="0"/>
                <a:cs typeface="Courier New" panose="02070309020205020404" pitchFamily="49" charset="0"/>
              </a:rPr>
              <a:t>mul</a:t>
            </a:r>
            <a:r>
              <a:rPr lang="en-GB" sz="800" dirty="0">
                <a:latin typeface="Courier New" panose="02070309020205020404" pitchFamily="49" charset="0"/>
                <a:cs typeface="Courier New" panose="02070309020205020404" pitchFamily="49" charset="0"/>
              </a:rPr>
              <a:t>(mat, c);</a:t>
            </a:r>
          </a:p>
          <a:p>
            <a:r>
              <a:rPr lang="en-GB" sz="800" dirty="0">
                <a:latin typeface="Courier New" panose="02070309020205020404" pitchFamily="49" charset="0"/>
                <a:cs typeface="Courier New" panose="02070309020205020404" pitchFamily="49" charset="0"/>
              </a:rPr>
              <a:t>}</a:t>
            </a:r>
          </a:p>
          <a:p>
            <a:r>
              <a:rPr lang="en-GB" sz="800" dirty="0">
                <a:solidFill>
                  <a:srgbClr val="00B050"/>
                </a:solidFill>
                <a:latin typeface="Courier New" panose="02070309020205020404" pitchFamily="49" charset="0"/>
                <a:cs typeface="Courier New" panose="02070309020205020404" pitchFamily="49" charset="0"/>
              </a:rPr>
              <a:t>// Converts XYZ </a:t>
            </a:r>
            <a:r>
              <a:rPr lang="en-GB" sz="800" dirty="0" err="1">
                <a:solidFill>
                  <a:srgbClr val="00B050"/>
                </a:solidFill>
                <a:latin typeface="Courier New" panose="02070309020205020404" pitchFamily="49" charset="0"/>
                <a:cs typeface="Courier New" panose="02070309020205020404" pitchFamily="49" charset="0"/>
              </a:rPr>
              <a:t>tristimulus</a:t>
            </a:r>
            <a:r>
              <a:rPr lang="en-GB" sz="800" dirty="0">
                <a:solidFill>
                  <a:srgbClr val="00B050"/>
                </a:solidFill>
                <a:latin typeface="Courier New" panose="02070309020205020404" pitchFamily="49" charset="0"/>
                <a:cs typeface="Courier New" panose="02070309020205020404" pitchFamily="49" charset="0"/>
              </a:rPr>
              <a:t> values into cone responses for the three types of cones in the human visual system, matching long, medium, and short wavelengths.</a:t>
            </a:r>
          </a:p>
          <a:p>
            <a:r>
              <a:rPr lang="en-GB" sz="800" dirty="0">
                <a:solidFill>
                  <a:srgbClr val="00B050"/>
                </a:solidFill>
                <a:latin typeface="Courier New" panose="02070309020205020404" pitchFamily="49" charset="0"/>
                <a:cs typeface="Courier New" panose="02070309020205020404" pitchFamily="49" charset="0"/>
              </a:rPr>
              <a:t>// Note that there are many LMS </a:t>
            </a:r>
            <a:r>
              <a:rPr lang="en-GB" sz="800" dirty="0" err="1">
                <a:solidFill>
                  <a:srgbClr val="00B050"/>
                </a:solidFill>
                <a:latin typeface="Courier New" panose="02070309020205020404" pitchFamily="49" charset="0"/>
                <a:cs typeface="Courier New" panose="02070309020205020404" pitchFamily="49" charset="0"/>
              </a:rPr>
              <a:t>color</a:t>
            </a:r>
            <a:r>
              <a:rPr lang="en-GB" sz="800" dirty="0">
                <a:solidFill>
                  <a:srgbClr val="00B050"/>
                </a:solidFill>
                <a:latin typeface="Courier New" panose="02070309020205020404" pitchFamily="49" charset="0"/>
                <a:cs typeface="Courier New" panose="02070309020205020404" pitchFamily="49" charset="0"/>
              </a:rPr>
              <a:t> spaces; this one follows the </a:t>
            </a:r>
            <a:r>
              <a:rPr lang="en-GB" sz="800" dirty="0" err="1">
                <a:solidFill>
                  <a:srgbClr val="00B050"/>
                </a:solidFill>
                <a:latin typeface="Courier New" panose="02070309020205020404" pitchFamily="49" charset="0"/>
                <a:cs typeface="Courier New" panose="02070309020205020404" pitchFamily="49" charset="0"/>
              </a:rPr>
              <a:t>ICtCp</a:t>
            </a:r>
            <a:r>
              <a:rPr lang="en-GB" sz="800" dirty="0">
                <a:solidFill>
                  <a:srgbClr val="00B050"/>
                </a:solidFill>
                <a:latin typeface="Courier New" panose="02070309020205020404" pitchFamily="49" charset="0"/>
                <a:cs typeface="Courier New" panose="02070309020205020404" pitchFamily="49" charset="0"/>
              </a:rPr>
              <a:t> </a:t>
            </a:r>
            <a:r>
              <a:rPr lang="en-GB" sz="800" dirty="0" err="1">
                <a:solidFill>
                  <a:srgbClr val="00B050"/>
                </a:solidFill>
                <a:latin typeface="Courier New" panose="02070309020205020404" pitchFamily="49" charset="0"/>
                <a:cs typeface="Courier New" panose="02070309020205020404" pitchFamily="49" charset="0"/>
              </a:rPr>
              <a:t>color</a:t>
            </a:r>
            <a:r>
              <a:rPr lang="en-GB" sz="800" dirty="0">
                <a:solidFill>
                  <a:srgbClr val="00B050"/>
                </a:solidFill>
                <a:latin typeface="Courier New" panose="02070309020205020404" pitchFamily="49" charset="0"/>
                <a:cs typeface="Courier New" panose="02070309020205020404" pitchFamily="49" charset="0"/>
              </a:rPr>
              <a:t> space specification.</a:t>
            </a:r>
          </a:p>
          <a:p>
            <a:r>
              <a:rPr lang="en-GB" sz="800" dirty="0">
                <a:latin typeface="Courier New" panose="02070309020205020404" pitchFamily="49" charset="0"/>
                <a:cs typeface="Courier New" panose="02070309020205020404" pitchFamily="49" charset="0"/>
              </a:rPr>
              <a:t>float3 </a:t>
            </a:r>
            <a:r>
              <a:rPr lang="en-GB" sz="800" dirty="0" err="1">
                <a:latin typeface="Courier New" panose="02070309020205020404" pitchFamily="49" charset="0"/>
                <a:cs typeface="Courier New" panose="02070309020205020404" pitchFamily="49" charset="0"/>
              </a:rPr>
              <a:t>XYZToLMS</a:t>
            </a:r>
            <a:r>
              <a:rPr lang="en-GB" sz="800" dirty="0">
                <a:latin typeface="Courier New" panose="02070309020205020404" pitchFamily="49" charset="0"/>
                <a:cs typeface="Courier New" panose="02070309020205020404" pitchFamily="49" charset="0"/>
              </a:rPr>
              <a:t>(float3 c)</a:t>
            </a:r>
          </a:p>
          <a:p>
            <a:r>
              <a:rPr lang="en-GB" sz="800" dirty="0">
                <a:latin typeface="Courier New" panose="02070309020205020404" pitchFamily="49" charset="0"/>
                <a:cs typeface="Courier New" panose="02070309020205020404" pitchFamily="49" charset="0"/>
              </a:rPr>
              <a:t>{</a:t>
            </a:r>
          </a:p>
          <a:p>
            <a:r>
              <a:rPr lang="en-GB" sz="800" dirty="0">
                <a:latin typeface="Courier New" panose="02070309020205020404" pitchFamily="49" charset="0"/>
                <a:cs typeface="Courier New" panose="02070309020205020404" pitchFamily="49" charset="0"/>
              </a:rPr>
              <a:t>    float3x3 mat = float3x3(</a:t>
            </a:r>
          </a:p>
          <a:p>
            <a:r>
              <a:rPr lang="en-GB" sz="800" dirty="0">
                <a:latin typeface="Courier New" panose="02070309020205020404" pitchFamily="49" charset="0"/>
                <a:cs typeface="Courier New" panose="02070309020205020404" pitchFamily="49" charset="0"/>
              </a:rPr>
              <a:t>        0.3592,  0.6976, -0.0358,</a:t>
            </a:r>
          </a:p>
          <a:p>
            <a:r>
              <a:rPr lang="en-GB" sz="800" dirty="0">
                <a:latin typeface="Courier New" panose="02070309020205020404" pitchFamily="49" charset="0"/>
                <a:cs typeface="Courier New" panose="02070309020205020404" pitchFamily="49" charset="0"/>
              </a:rPr>
              <a:t>        -0.1922, 1.1004,  0.0755,</a:t>
            </a:r>
          </a:p>
          <a:p>
            <a:r>
              <a:rPr lang="en-GB" sz="800" dirty="0">
                <a:latin typeface="Courier New" panose="02070309020205020404" pitchFamily="49" charset="0"/>
                <a:cs typeface="Courier New" panose="02070309020205020404" pitchFamily="49" charset="0"/>
              </a:rPr>
              <a:t>        0.0070,  0.0749,  0.8434</a:t>
            </a:r>
          </a:p>
          <a:p>
            <a:r>
              <a:rPr lang="en-GB" sz="800" dirty="0">
                <a:latin typeface="Courier New" panose="02070309020205020404" pitchFamily="49" charset="0"/>
                <a:cs typeface="Courier New" panose="02070309020205020404" pitchFamily="49" charset="0"/>
              </a:rPr>
              <a:t>    ); </a:t>
            </a:r>
          </a:p>
          <a:p>
            <a:r>
              <a:rPr lang="en-GB" sz="800" dirty="0">
                <a:latin typeface="Courier New" panose="02070309020205020404" pitchFamily="49" charset="0"/>
                <a:cs typeface="Courier New" panose="02070309020205020404" pitchFamily="49" charset="0"/>
              </a:rPr>
              <a:t>    return </a:t>
            </a:r>
            <a:r>
              <a:rPr lang="en-GB" sz="800" dirty="0" err="1">
                <a:latin typeface="Courier New" panose="02070309020205020404" pitchFamily="49" charset="0"/>
                <a:cs typeface="Courier New" panose="02070309020205020404" pitchFamily="49" charset="0"/>
              </a:rPr>
              <a:t>mul</a:t>
            </a:r>
            <a:r>
              <a:rPr lang="en-GB" sz="800" dirty="0">
                <a:latin typeface="Courier New" panose="02070309020205020404" pitchFamily="49" charset="0"/>
                <a:cs typeface="Courier New" panose="02070309020205020404" pitchFamily="49" charset="0"/>
              </a:rPr>
              <a:t>(mat, c);</a:t>
            </a:r>
          </a:p>
          <a:p>
            <a:r>
              <a:rPr lang="en-GB" sz="800" dirty="0">
                <a:latin typeface="Courier New" panose="02070309020205020404" pitchFamily="49" charset="0"/>
                <a:cs typeface="Courier New" panose="02070309020205020404" pitchFamily="49" charset="0"/>
              </a:rPr>
              <a:t>}</a:t>
            </a:r>
          </a:p>
          <a:p>
            <a:r>
              <a:rPr lang="en-GB" sz="800" dirty="0">
                <a:latin typeface="Courier New" panose="02070309020205020404" pitchFamily="49" charset="0"/>
                <a:cs typeface="Courier New" panose="02070309020205020404" pitchFamily="49" charset="0"/>
              </a:rPr>
              <a:t>float3 </a:t>
            </a:r>
            <a:r>
              <a:rPr lang="en-GB" sz="800" dirty="0" err="1">
                <a:latin typeface="Courier New" panose="02070309020205020404" pitchFamily="49" charset="0"/>
                <a:cs typeface="Courier New" panose="02070309020205020404" pitchFamily="49" charset="0"/>
              </a:rPr>
              <a:t>LMSToXYZ</a:t>
            </a:r>
            <a:r>
              <a:rPr lang="en-GB" sz="800" dirty="0">
                <a:latin typeface="Courier New" panose="02070309020205020404" pitchFamily="49" charset="0"/>
                <a:cs typeface="Courier New" panose="02070309020205020404" pitchFamily="49" charset="0"/>
              </a:rPr>
              <a:t>(float3 c)</a:t>
            </a:r>
          </a:p>
          <a:p>
            <a:r>
              <a:rPr lang="en-GB" sz="800" dirty="0">
                <a:latin typeface="Courier New" panose="02070309020205020404" pitchFamily="49" charset="0"/>
                <a:cs typeface="Courier New" panose="02070309020205020404" pitchFamily="49" charset="0"/>
              </a:rPr>
              <a:t>{</a:t>
            </a:r>
          </a:p>
          <a:p>
            <a:r>
              <a:rPr lang="en-GB" sz="800" dirty="0">
                <a:latin typeface="Courier New" panose="02070309020205020404" pitchFamily="49" charset="0"/>
                <a:cs typeface="Courier New" panose="02070309020205020404" pitchFamily="49" charset="0"/>
              </a:rPr>
              <a:t>    float3x3 mat = float3x3(</a:t>
            </a:r>
          </a:p>
          <a:p>
            <a:r>
              <a:rPr lang="en-GB" sz="800" dirty="0">
                <a:latin typeface="Courier New" panose="02070309020205020404" pitchFamily="49" charset="0"/>
                <a:cs typeface="Courier New" panose="02070309020205020404" pitchFamily="49" charset="0"/>
              </a:rPr>
              <a:t>         2.07018005669561320, -1.32645687610302100,  0.206616006847855170,</a:t>
            </a:r>
          </a:p>
          <a:p>
            <a:r>
              <a:rPr lang="en-GB" sz="800" dirty="0">
                <a:latin typeface="Courier New" panose="02070309020205020404" pitchFamily="49" charset="0"/>
                <a:cs typeface="Courier New" panose="02070309020205020404" pitchFamily="49" charset="0"/>
              </a:rPr>
              <a:t>         0.36498825003265756,  0.68046736285223520, -0.045421753075853236,</a:t>
            </a:r>
          </a:p>
          <a:p>
            <a:r>
              <a:rPr lang="en-GB" sz="800" dirty="0">
                <a:latin typeface="Courier New" panose="02070309020205020404" pitchFamily="49" charset="0"/>
                <a:cs typeface="Courier New" panose="02070309020205020404" pitchFamily="49" charset="0"/>
              </a:rPr>
              <a:t>        -0.04959554223893212, -0.04942116118675749,  1.187995941732803400</a:t>
            </a:r>
          </a:p>
          <a:p>
            <a:r>
              <a:rPr lang="en-GB" sz="800" dirty="0">
                <a:latin typeface="Courier New" panose="02070309020205020404" pitchFamily="49" charset="0"/>
                <a:cs typeface="Courier New" panose="02070309020205020404" pitchFamily="49" charset="0"/>
              </a:rPr>
              <a:t>    );</a:t>
            </a:r>
          </a:p>
          <a:p>
            <a:r>
              <a:rPr lang="en-GB" sz="800" dirty="0">
                <a:latin typeface="Courier New" panose="02070309020205020404" pitchFamily="49" charset="0"/>
                <a:cs typeface="Courier New" panose="02070309020205020404" pitchFamily="49" charset="0"/>
              </a:rPr>
              <a:t>    return </a:t>
            </a:r>
            <a:r>
              <a:rPr lang="en-GB" sz="800" dirty="0" err="1">
                <a:latin typeface="Courier New" panose="02070309020205020404" pitchFamily="49" charset="0"/>
                <a:cs typeface="Courier New" panose="02070309020205020404" pitchFamily="49" charset="0"/>
              </a:rPr>
              <a:t>mul</a:t>
            </a:r>
            <a:r>
              <a:rPr lang="en-GB" sz="800" dirty="0">
                <a:latin typeface="Courier New" panose="02070309020205020404" pitchFamily="49" charset="0"/>
                <a:cs typeface="Courier New" panose="02070309020205020404" pitchFamily="49" charset="0"/>
              </a:rPr>
              <a:t>(mat, c);</a:t>
            </a:r>
          </a:p>
          <a:p>
            <a:r>
              <a:rPr lang="en-GB" sz="800" dirty="0">
                <a:latin typeface="Courier New" panose="02070309020205020404" pitchFamily="49" charset="0"/>
                <a:cs typeface="Courier New" panose="02070309020205020404" pitchFamily="49" charset="0"/>
              </a:rPr>
              <a:t>}</a:t>
            </a:r>
            <a:endParaRPr lang="en-US" sz="800" dirty="0">
              <a:latin typeface="Courier New" panose="02070309020205020404" pitchFamily="49" charset="0"/>
              <a:cs typeface="Courier New" panose="02070309020205020404" pitchFamily="49" charset="0"/>
            </a:endParaRPr>
          </a:p>
          <a:p>
            <a:endParaRPr lang="en-US" dirty="0"/>
          </a:p>
        </p:txBody>
      </p:sp>
      <p:sp>
        <p:nvSpPr>
          <p:cNvPr id="4" name="Slide Number Placeholder 3"/>
          <p:cNvSpPr>
            <a:spLocks noGrp="1"/>
          </p:cNvSpPr>
          <p:nvPr>
            <p:ph type="sldNum" sz="quarter" idx="10"/>
          </p:nvPr>
        </p:nvSpPr>
        <p:spPr/>
        <p:txBody>
          <a:bodyPr/>
          <a:lstStyle/>
          <a:p>
            <a:fld id="{564EBF61-9EA7-4AB3-BBFE-F53F270FE30A}" type="slidenum">
              <a:rPr lang="sv-SE" smtClean="0"/>
              <a:pPr/>
              <a:t>95</a:t>
            </a:fld>
            <a:endParaRPr lang="sv-SE"/>
          </a:p>
        </p:txBody>
      </p:sp>
    </p:spTree>
    <p:extLst>
      <p:ext uri="{BB962C8B-B14F-4D97-AF65-F5344CB8AC3E}">
        <p14:creationId xmlns:p14="http://schemas.microsoft.com/office/powerpoint/2010/main" val="89414272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800" dirty="0">
                <a:latin typeface="Courier New" panose="02070309020205020404" pitchFamily="49" charset="0"/>
                <a:cs typeface="Courier New" panose="02070309020205020404" pitchFamily="49" charset="0"/>
              </a:rPr>
              <a:t>static </a:t>
            </a:r>
            <a:r>
              <a:rPr lang="en-GB" sz="800" dirty="0" err="1">
                <a:latin typeface="Courier New" panose="02070309020205020404" pitchFamily="49" charset="0"/>
                <a:cs typeface="Courier New" panose="02070309020205020404" pitchFamily="49" charset="0"/>
              </a:rPr>
              <a:t>const</a:t>
            </a:r>
            <a:r>
              <a:rPr lang="en-GB" sz="800" dirty="0">
                <a:latin typeface="Courier New" panose="02070309020205020404" pitchFamily="49" charset="0"/>
                <a:cs typeface="Courier New" panose="02070309020205020404" pitchFamily="49" charset="0"/>
              </a:rPr>
              <a:t> float </a:t>
            </a:r>
            <a:r>
              <a:rPr lang="en-GB" sz="800" dirty="0" err="1">
                <a:latin typeface="Courier New" panose="02070309020205020404" pitchFamily="49" charset="0"/>
                <a:cs typeface="Courier New" panose="02070309020205020404" pitchFamily="49" charset="0"/>
              </a:rPr>
              <a:t>PQ_constant_N</a:t>
            </a:r>
            <a:r>
              <a:rPr lang="en-GB" sz="800" dirty="0">
                <a:latin typeface="Courier New" panose="02070309020205020404" pitchFamily="49" charset="0"/>
                <a:cs typeface="Courier New" panose="02070309020205020404" pitchFamily="49" charset="0"/>
              </a:rPr>
              <a:t> = (2610.0 / 4096.0 / 4.0);</a:t>
            </a:r>
          </a:p>
          <a:p>
            <a:r>
              <a:rPr lang="en-GB" sz="800" dirty="0">
                <a:latin typeface="Courier New" panose="02070309020205020404" pitchFamily="49" charset="0"/>
                <a:cs typeface="Courier New" panose="02070309020205020404" pitchFamily="49" charset="0"/>
              </a:rPr>
              <a:t>static </a:t>
            </a:r>
            <a:r>
              <a:rPr lang="en-GB" sz="800" dirty="0" err="1">
                <a:latin typeface="Courier New" panose="02070309020205020404" pitchFamily="49" charset="0"/>
                <a:cs typeface="Courier New" panose="02070309020205020404" pitchFamily="49" charset="0"/>
              </a:rPr>
              <a:t>const</a:t>
            </a:r>
            <a:r>
              <a:rPr lang="en-GB" sz="800" dirty="0">
                <a:latin typeface="Courier New" panose="02070309020205020404" pitchFamily="49" charset="0"/>
                <a:cs typeface="Courier New" panose="02070309020205020404" pitchFamily="49" charset="0"/>
              </a:rPr>
              <a:t> float </a:t>
            </a:r>
            <a:r>
              <a:rPr lang="en-GB" sz="800" dirty="0" err="1">
                <a:latin typeface="Courier New" panose="02070309020205020404" pitchFamily="49" charset="0"/>
                <a:cs typeface="Courier New" panose="02070309020205020404" pitchFamily="49" charset="0"/>
              </a:rPr>
              <a:t>PQ_constant_M</a:t>
            </a:r>
            <a:r>
              <a:rPr lang="en-GB" sz="800" dirty="0">
                <a:latin typeface="Courier New" panose="02070309020205020404" pitchFamily="49" charset="0"/>
                <a:cs typeface="Courier New" panose="02070309020205020404" pitchFamily="49" charset="0"/>
              </a:rPr>
              <a:t> = (2523.0 / 4096.0 * 128.0);</a:t>
            </a:r>
          </a:p>
          <a:p>
            <a:r>
              <a:rPr lang="en-GB" sz="800" dirty="0">
                <a:latin typeface="Courier New" panose="02070309020205020404" pitchFamily="49" charset="0"/>
                <a:cs typeface="Courier New" panose="02070309020205020404" pitchFamily="49" charset="0"/>
              </a:rPr>
              <a:t>static </a:t>
            </a:r>
            <a:r>
              <a:rPr lang="en-GB" sz="800" dirty="0" err="1">
                <a:latin typeface="Courier New" panose="02070309020205020404" pitchFamily="49" charset="0"/>
                <a:cs typeface="Courier New" panose="02070309020205020404" pitchFamily="49" charset="0"/>
              </a:rPr>
              <a:t>const</a:t>
            </a:r>
            <a:r>
              <a:rPr lang="en-GB" sz="800" dirty="0">
                <a:latin typeface="Courier New" panose="02070309020205020404" pitchFamily="49" charset="0"/>
                <a:cs typeface="Courier New" panose="02070309020205020404" pitchFamily="49" charset="0"/>
              </a:rPr>
              <a:t> float PQ_constant_C1 = (3424.0 / 4096.0);</a:t>
            </a:r>
          </a:p>
          <a:p>
            <a:r>
              <a:rPr lang="en-GB" sz="800" dirty="0">
                <a:latin typeface="Courier New" panose="02070309020205020404" pitchFamily="49" charset="0"/>
                <a:cs typeface="Courier New" panose="02070309020205020404" pitchFamily="49" charset="0"/>
              </a:rPr>
              <a:t>static </a:t>
            </a:r>
            <a:r>
              <a:rPr lang="en-GB" sz="800" dirty="0" err="1">
                <a:latin typeface="Courier New" panose="02070309020205020404" pitchFamily="49" charset="0"/>
                <a:cs typeface="Courier New" panose="02070309020205020404" pitchFamily="49" charset="0"/>
              </a:rPr>
              <a:t>const</a:t>
            </a:r>
            <a:r>
              <a:rPr lang="en-GB" sz="800" dirty="0">
                <a:latin typeface="Courier New" panose="02070309020205020404" pitchFamily="49" charset="0"/>
                <a:cs typeface="Courier New" panose="02070309020205020404" pitchFamily="49" charset="0"/>
              </a:rPr>
              <a:t> float PQ_constant_C2 = (2413.0 / 4096.0 * 32.0);</a:t>
            </a:r>
          </a:p>
          <a:p>
            <a:r>
              <a:rPr lang="en-GB" sz="800" dirty="0">
                <a:latin typeface="Courier New" panose="02070309020205020404" pitchFamily="49" charset="0"/>
                <a:cs typeface="Courier New" panose="02070309020205020404" pitchFamily="49" charset="0"/>
              </a:rPr>
              <a:t>static </a:t>
            </a:r>
            <a:r>
              <a:rPr lang="en-GB" sz="800" dirty="0" err="1">
                <a:latin typeface="Courier New" panose="02070309020205020404" pitchFamily="49" charset="0"/>
                <a:cs typeface="Courier New" panose="02070309020205020404" pitchFamily="49" charset="0"/>
              </a:rPr>
              <a:t>const</a:t>
            </a:r>
            <a:r>
              <a:rPr lang="en-GB" sz="800" dirty="0">
                <a:latin typeface="Courier New" panose="02070309020205020404" pitchFamily="49" charset="0"/>
                <a:cs typeface="Courier New" panose="02070309020205020404" pitchFamily="49" charset="0"/>
              </a:rPr>
              <a:t> float PQ_constant_C3 = (2392.0 / 4096.0 * 32.0);</a:t>
            </a:r>
          </a:p>
          <a:p>
            <a:endParaRPr lang="en-GB" sz="800" dirty="0">
              <a:solidFill>
                <a:srgbClr val="00B050"/>
              </a:solidFill>
              <a:latin typeface="Courier New" panose="02070309020205020404" pitchFamily="49" charset="0"/>
              <a:cs typeface="Courier New" panose="02070309020205020404" pitchFamily="49" charset="0"/>
            </a:endParaRPr>
          </a:p>
          <a:p>
            <a:r>
              <a:rPr lang="en-GB" sz="800" dirty="0">
                <a:solidFill>
                  <a:srgbClr val="00B050"/>
                </a:solidFill>
                <a:latin typeface="Courier New" panose="02070309020205020404" pitchFamily="49" charset="0"/>
                <a:cs typeface="Courier New" panose="02070309020205020404" pitchFamily="49" charset="0"/>
              </a:rPr>
              <a:t>// PQ (Perceptual </a:t>
            </a:r>
            <a:r>
              <a:rPr lang="en-GB" sz="800" dirty="0" err="1">
                <a:solidFill>
                  <a:srgbClr val="00B050"/>
                </a:solidFill>
                <a:latin typeface="Courier New" panose="02070309020205020404" pitchFamily="49" charset="0"/>
                <a:cs typeface="Courier New" panose="02070309020205020404" pitchFamily="49" charset="0"/>
              </a:rPr>
              <a:t>Quantiser</a:t>
            </a:r>
            <a:r>
              <a:rPr lang="en-GB" sz="800" dirty="0">
                <a:solidFill>
                  <a:srgbClr val="00B050"/>
                </a:solidFill>
                <a:latin typeface="Courier New" panose="02070309020205020404" pitchFamily="49" charset="0"/>
                <a:cs typeface="Courier New" panose="02070309020205020404" pitchFamily="49" charset="0"/>
              </a:rPr>
              <a:t>; ST.2084) encode/decode used for HDR TV and grading</a:t>
            </a:r>
          </a:p>
          <a:p>
            <a:r>
              <a:rPr lang="en-GB" sz="800" dirty="0">
                <a:latin typeface="Courier New" panose="02070309020205020404" pitchFamily="49" charset="0"/>
                <a:cs typeface="Courier New" panose="02070309020205020404" pitchFamily="49" charset="0"/>
              </a:rPr>
              <a:t>float3 </a:t>
            </a:r>
            <a:r>
              <a:rPr lang="en-GB" sz="800" dirty="0" err="1">
                <a:latin typeface="Courier New" panose="02070309020205020404" pitchFamily="49" charset="0"/>
                <a:cs typeface="Courier New" panose="02070309020205020404" pitchFamily="49" charset="0"/>
              </a:rPr>
              <a:t>linearToPQ</a:t>
            </a:r>
            <a:r>
              <a:rPr lang="en-GB" sz="800" dirty="0">
                <a:latin typeface="Courier New" panose="02070309020205020404" pitchFamily="49" charset="0"/>
                <a:cs typeface="Courier New" panose="02070309020205020404" pitchFamily="49" charset="0"/>
              </a:rPr>
              <a:t>(float3 </a:t>
            </a:r>
            <a:r>
              <a:rPr lang="en-GB" sz="800" dirty="0" err="1">
                <a:latin typeface="Courier New" panose="02070309020205020404" pitchFamily="49" charset="0"/>
                <a:cs typeface="Courier New" panose="02070309020205020404" pitchFamily="49" charset="0"/>
              </a:rPr>
              <a:t>linearCol</a:t>
            </a:r>
            <a:r>
              <a:rPr lang="en-GB" sz="800" dirty="0">
                <a:latin typeface="Courier New" panose="02070309020205020404" pitchFamily="49" charset="0"/>
                <a:cs typeface="Courier New" panose="02070309020205020404" pitchFamily="49" charset="0"/>
              </a:rPr>
              <a:t>, </a:t>
            </a:r>
            <a:r>
              <a:rPr lang="en-GB" sz="800" dirty="0" err="1">
                <a:latin typeface="Courier New" panose="02070309020205020404" pitchFamily="49" charset="0"/>
                <a:cs typeface="Courier New" panose="02070309020205020404" pitchFamily="49" charset="0"/>
              </a:rPr>
              <a:t>const</a:t>
            </a:r>
            <a:r>
              <a:rPr lang="en-GB" sz="800" dirty="0">
                <a:latin typeface="Courier New" panose="02070309020205020404" pitchFamily="49" charset="0"/>
                <a:cs typeface="Courier New" panose="02070309020205020404" pitchFamily="49" charset="0"/>
              </a:rPr>
              <a:t> float </a:t>
            </a:r>
            <a:r>
              <a:rPr lang="en-GB" sz="800" dirty="0" err="1">
                <a:latin typeface="Courier New" panose="02070309020205020404" pitchFamily="49" charset="0"/>
                <a:cs typeface="Courier New" panose="02070309020205020404" pitchFamily="49" charset="0"/>
              </a:rPr>
              <a:t>maxPqValue</a:t>
            </a:r>
            <a:r>
              <a:rPr lang="en-GB" sz="800" dirty="0">
                <a:latin typeface="Courier New" panose="02070309020205020404" pitchFamily="49" charset="0"/>
                <a:cs typeface="Courier New" panose="02070309020205020404" pitchFamily="49" charset="0"/>
              </a:rPr>
              <a:t>)</a:t>
            </a:r>
          </a:p>
          <a:p>
            <a:r>
              <a:rPr lang="en-GB" sz="800" dirty="0">
                <a:latin typeface="Courier New" panose="02070309020205020404" pitchFamily="49" charset="0"/>
                <a:cs typeface="Courier New" panose="02070309020205020404" pitchFamily="49" charset="0"/>
              </a:rPr>
              <a:t>{</a:t>
            </a:r>
          </a:p>
          <a:p>
            <a:r>
              <a:rPr lang="en-GB" sz="800" dirty="0">
                <a:latin typeface="Courier New" panose="02070309020205020404" pitchFamily="49" charset="0"/>
                <a:cs typeface="Courier New" panose="02070309020205020404" pitchFamily="49" charset="0"/>
              </a:rPr>
              <a:t>    </a:t>
            </a:r>
            <a:r>
              <a:rPr lang="en-GB" sz="800" dirty="0" err="1">
                <a:latin typeface="Courier New" panose="02070309020205020404" pitchFamily="49" charset="0"/>
                <a:cs typeface="Courier New" panose="02070309020205020404" pitchFamily="49" charset="0"/>
              </a:rPr>
              <a:t>linearCol</a:t>
            </a:r>
            <a:r>
              <a:rPr lang="en-GB" sz="800" dirty="0">
                <a:latin typeface="Courier New" panose="02070309020205020404" pitchFamily="49" charset="0"/>
                <a:cs typeface="Courier New" panose="02070309020205020404" pitchFamily="49" charset="0"/>
              </a:rPr>
              <a:t> /= </a:t>
            </a:r>
            <a:r>
              <a:rPr lang="en-GB" sz="800" dirty="0" err="1">
                <a:latin typeface="Courier New" panose="02070309020205020404" pitchFamily="49" charset="0"/>
                <a:cs typeface="Courier New" panose="02070309020205020404" pitchFamily="49" charset="0"/>
              </a:rPr>
              <a:t>maxPqValue</a:t>
            </a:r>
            <a:r>
              <a:rPr lang="en-GB" sz="800" dirty="0">
                <a:latin typeface="Courier New" panose="02070309020205020404" pitchFamily="49" charset="0"/>
                <a:cs typeface="Courier New" panose="02070309020205020404" pitchFamily="49" charset="0"/>
              </a:rPr>
              <a:t>;</a:t>
            </a:r>
          </a:p>
          <a:p>
            <a:endParaRPr lang="en-GB" sz="800" dirty="0">
              <a:latin typeface="Courier New" panose="02070309020205020404" pitchFamily="49" charset="0"/>
              <a:cs typeface="Courier New" panose="02070309020205020404" pitchFamily="49" charset="0"/>
            </a:endParaRPr>
          </a:p>
          <a:p>
            <a:r>
              <a:rPr lang="en-GB" sz="800" dirty="0">
                <a:latin typeface="Courier New" panose="02070309020205020404" pitchFamily="49" charset="0"/>
                <a:cs typeface="Courier New" panose="02070309020205020404" pitchFamily="49" charset="0"/>
              </a:rPr>
              <a:t>    float3 </a:t>
            </a:r>
            <a:r>
              <a:rPr lang="en-GB" sz="800" dirty="0" err="1">
                <a:latin typeface="Courier New" panose="02070309020205020404" pitchFamily="49" charset="0"/>
                <a:cs typeface="Courier New" panose="02070309020205020404" pitchFamily="49" charset="0"/>
              </a:rPr>
              <a:t>colToPow</a:t>
            </a:r>
            <a:r>
              <a:rPr lang="en-GB" sz="800" dirty="0">
                <a:latin typeface="Courier New" panose="02070309020205020404" pitchFamily="49" charset="0"/>
                <a:cs typeface="Courier New" panose="02070309020205020404" pitchFamily="49" charset="0"/>
              </a:rPr>
              <a:t> = pow(</a:t>
            </a:r>
            <a:r>
              <a:rPr lang="en-GB" sz="800" dirty="0" err="1">
                <a:latin typeface="Courier New" panose="02070309020205020404" pitchFamily="49" charset="0"/>
                <a:cs typeface="Courier New" panose="02070309020205020404" pitchFamily="49" charset="0"/>
              </a:rPr>
              <a:t>linearCol</a:t>
            </a:r>
            <a:r>
              <a:rPr lang="en-GB" sz="800" dirty="0">
                <a:latin typeface="Courier New" panose="02070309020205020404" pitchFamily="49" charset="0"/>
                <a:cs typeface="Courier New" panose="02070309020205020404" pitchFamily="49" charset="0"/>
              </a:rPr>
              <a:t>, </a:t>
            </a:r>
            <a:r>
              <a:rPr lang="en-GB" sz="800" dirty="0" err="1">
                <a:latin typeface="Courier New" panose="02070309020205020404" pitchFamily="49" charset="0"/>
                <a:cs typeface="Courier New" panose="02070309020205020404" pitchFamily="49" charset="0"/>
              </a:rPr>
              <a:t>PQ_constant_N</a:t>
            </a:r>
            <a:r>
              <a:rPr lang="en-GB" sz="800" dirty="0">
                <a:latin typeface="Courier New" panose="02070309020205020404" pitchFamily="49" charset="0"/>
                <a:cs typeface="Courier New" panose="02070309020205020404" pitchFamily="49" charset="0"/>
              </a:rPr>
              <a:t>);</a:t>
            </a:r>
          </a:p>
          <a:p>
            <a:r>
              <a:rPr lang="en-GB" sz="800" dirty="0">
                <a:latin typeface="Courier New" panose="02070309020205020404" pitchFamily="49" charset="0"/>
                <a:cs typeface="Courier New" panose="02070309020205020404" pitchFamily="49" charset="0"/>
              </a:rPr>
              <a:t>    float3 numerator = PQ_constant_C1 + PQ_constant_C2*</a:t>
            </a:r>
            <a:r>
              <a:rPr lang="en-GB" sz="800" dirty="0" err="1">
                <a:latin typeface="Courier New" panose="02070309020205020404" pitchFamily="49" charset="0"/>
                <a:cs typeface="Courier New" panose="02070309020205020404" pitchFamily="49" charset="0"/>
              </a:rPr>
              <a:t>colToPow</a:t>
            </a:r>
            <a:r>
              <a:rPr lang="en-GB" sz="800" dirty="0">
                <a:latin typeface="Courier New" panose="02070309020205020404" pitchFamily="49" charset="0"/>
                <a:cs typeface="Courier New" panose="02070309020205020404" pitchFamily="49" charset="0"/>
              </a:rPr>
              <a:t>;</a:t>
            </a:r>
          </a:p>
          <a:p>
            <a:r>
              <a:rPr lang="en-GB" sz="800" dirty="0">
                <a:latin typeface="Courier New" panose="02070309020205020404" pitchFamily="49" charset="0"/>
                <a:cs typeface="Courier New" panose="02070309020205020404" pitchFamily="49" charset="0"/>
              </a:rPr>
              <a:t>    float3 denominator = 1.0 + PQ_constant_C3*</a:t>
            </a:r>
            <a:r>
              <a:rPr lang="en-GB" sz="800" dirty="0" err="1">
                <a:latin typeface="Courier New" panose="02070309020205020404" pitchFamily="49" charset="0"/>
                <a:cs typeface="Courier New" panose="02070309020205020404" pitchFamily="49" charset="0"/>
              </a:rPr>
              <a:t>colToPow</a:t>
            </a:r>
            <a:r>
              <a:rPr lang="en-GB" sz="800" dirty="0">
                <a:latin typeface="Courier New" panose="02070309020205020404" pitchFamily="49" charset="0"/>
                <a:cs typeface="Courier New" panose="02070309020205020404" pitchFamily="49" charset="0"/>
              </a:rPr>
              <a:t>;</a:t>
            </a:r>
          </a:p>
          <a:p>
            <a:r>
              <a:rPr lang="en-GB" sz="800" dirty="0">
                <a:latin typeface="Courier New" panose="02070309020205020404" pitchFamily="49" charset="0"/>
                <a:cs typeface="Courier New" panose="02070309020205020404" pitchFamily="49" charset="0"/>
              </a:rPr>
              <a:t>    float3 </a:t>
            </a:r>
            <a:r>
              <a:rPr lang="en-GB" sz="800" dirty="0" err="1">
                <a:latin typeface="Courier New" panose="02070309020205020404" pitchFamily="49" charset="0"/>
                <a:cs typeface="Courier New" panose="02070309020205020404" pitchFamily="49" charset="0"/>
              </a:rPr>
              <a:t>pq</a:t>
            </a:r>
            <a:r>
              <a:rPr lang="en-GB" sz="800" dirty="0">
                <a:latin typeface="Courier New" panose="02070309020205020404" pitchFamily="49" charset="0"/>
                <a:cs typeface="Courier New" panose="02070309020205020404" pitchFamily="49" charset="0"/>
              </a:rPr>
              <a:t> = pow(numerator / denominator, </a:t>
            </a:r>
            <a:r>
              <a:rPr lang="en-GB" sz="800" dirty="0" err="1">
                <a:latin typeface="Courier New" panose="02070309020205020404" pitchFamily="49" charset="0"/>
                <a:cs typeface="Courier New" panose="02070309020205020404" pitchFamily="49" charset="0"/>
              </a:rPr>
              <a:t>PQ_constant_M</a:t>
            </a:r>
            <a:r>
              <a:rPr lang="en-GB" sz="800" dirty="0">
                <a:latin typeface="Courier New" panose="02070309020205020404" pitchFamily="49" charset="0"/>
                <a:cs typeface="Courier New" panose="02070309020205020404" pitchFamily="49" charset="0"/>
              </a:rPr>
              <a:t>);</a:t>
            </a:r>
          </a:p>
          <a:p>
            <a:endParaRPr lang="en-GB" sz="800" dirty="0">
              <a:latin typeface="Courier New" panose="02070309020205020404" pitchFamily="49" charset="0"/>
              <a:cs typeface="Courier New" panose="02070309020205020404" pitchFamily="49" charset="0"/>
            </a:endParaRPr>
          </a:p>
          <a:p>
            <a:r>
              <a:rPr lang="en-GB" sz="800" dirty="0">
                <a:latin typeface="Courier New" panose="02070309020205020404" pitchFamily="49" charset="0"/>
                <a:cs typeface="Courier New" panose="02070309020205020404" pitchFamily="49" charset="0"/>
              </a:rPr>
              <a:t>    return </a:t>
            </a:r>
            <a:r>
              <a:rPr lang="en-GB" sz="800" dirty="0" err="1">
                <a:latin typeface="Courier New" panose="02070309020205020404" pitchFamily="49" charset="0"/>
                <a:cs typeface="Courier New" panose="02070309020205020404" pitchFamily="49" charset="0"/>
              </a:rPr>
              <a:t>pq</a:t>
            </a:r>
            <a:r>
              <a:rPr lang="en-GB" sz="800" dirty="0">
                <a:latin typeface="Courier New" panose="02070309020205020404" pitchFamily="49" charset="0"/>
                <a:cs typeface="Courier New" panose="02070309020205020404" pitchFamily="49" charset="0"/>
              </a:rPr>
              <a:t>;</a:t>
            </a:r>
          </a:p>
          <a:p>
            <a:r>
              <a:rPr lang="en-GB" sz="800" dirty="0">
                <a:latin typeface="Courier New" panose="02070309020205020404" pitchFamily="49" charset="0"/>
                <a:cs typeface="Courier New" panose="02070309020205020404" pitchFamily="49" charset="0"/>
              </a:rPr>
              <a:t>}</a:t>
            </a:r>
          </a:p>
          <a:p>
            <a:endParaRPr lang="en-GB" sz="800" dirty="0">
              <a:latin typeface="Courier New" panose="02070309020205020404" pitchFamily="49" charset="0"/>
              <a:cs typeface="Courier New" panose="02070309020205020404" pitchFamily="49" charset="0"/>
            </a:endParaRPr>
          </a:p>
          <a:p>
            <a:r>
              <a:rPr lang="en-GB" sz="800" dirty="0">
                <a:latin typeface="Courier New" panose="02070309020205020404" pitchFamily="49" charset="0"/>
                <a:cs typeface="Courier New" panose="02070309020205020404" pitchFamily="49" charset="0"/>
              </a:rPr>
              <a:t>float3 </a:t>
            </a:r>
            <a:r>
              <a:rPr lang="en-GB" sz="800" dirty="0" err="1">
                <a:latin typeface="Courier New" panose="02070309020205020404" pitchFamily="49" charset="0"/>
                <a:cs typeface="Courier New" panose="02070309020205020404" pitchFamily="49" charset="0"/>
              </a:rPr>
              <a:t>PQtoLinear</a:t>
            </a:r>
            <a:r>
              <a:rPr lang="en-GB" sz="800" dirty="0">
                <a:latin typeface="Courier New" panose="02070309020205020404" pitchFamily="49" charset="0"/>
                <a:cs typeface="Courier New" panose="02070309020205020404" pitchFamily="49" charset="0"/>
              </a:rPr>
              <a:t>(float3 </a:t>
            </a:r>
            <a:r>
              <a:rPr lang="en-GB" sz="800" dirty="0" err="1">
                <a:latin typeface="Courier New" panose="02070309020205020404" pitchFamily="49" charset="0"/>
                <a:cs typeface="Courier New" panose="02070309020205020404" pitchFamily="49" charset="0"/>
              </a:rPr>
              <a:t>linearCol</a:t>
            </a:r>
            <a:r>
              <a:rPr lang="en-GB" sz="800" dirty="0">
                <a:latin typeface="Courier New" panose="02070309020205020404" pitchFamily="49" charset="0"/>
                <a:cs typeface="Courier New" panose="02070309020205020404" pitchFamily="49" charset="0"/>
              </a:rPr>
              <a:t>, </a:t>
            </a:r>
            <a:r>
              <a:rPr lang="en-GB" sz="800" dirty="0" err="1">
                <a:latin typeface="Courier New" panose="02070309020205020404" pitchFamily="49" charset="0"/>
                <a:cs typeface="Courier New" panose="02070309020205020404" pitchFamily="49" charset="0"/>
              </a:rPr>
              <a:t>const</a:t>
            </a:r>
            <a:r>
              <a:rPr lang="en-GB" sz="800" dirty="0">
                <a:latin typeface="Courier New" panose="02070309020205020404" pitchFamily="49" charset="0"/>
                <a:cs typeface="Courier New" panose="02070309020205020404" pitchFamily="49" charset="0"/>
              </a:rPr>
              <a:t> float </a:t>
            </a:r>
            <a:r>
              <a:rPr lang="en-GB" sz="800" dirty="0" err="1">
                <a:latin typeface="Courier New" panose="02070309020205020404" pitchFamily="49" charset="0"/>
                <a:cs typeface="Courier New" panose="02070309020205020404" pitchFamily="49" charset="0"/>
              </a:rPr>
              <a:t>maxPqValue</a:t>
            </a:r>
            <a:r>
              <a:rPr lang="en-GB" sz="800" dirty="0">
                <a:latin typeface="Courier New" panose="02070309020205020404" pitchFamily="49" charset="0"/>
                <a:cs typeface="Courier New" panose="02070309020205020404" pitchFamily="49" charset="0"/>
              </a:rPr>
              <a:t>)</a:t>
            </a:r>
          </a:p>
          <a:p>
            <a:r>
              <a:rPr lang="en-GB" sz="800" dirty="0">
                <a:latin typeface="Courier New" panose="02070309020205020404" pitchFamily="49" charset="0"/>
                <a:cs typeface="Courier New" panose="02070309020205020404" pitchFamily="49" charset="0"/>
              </a:rPr>
              <a:t>{</a:t>
            </a:r>
          </a:p>
          <a:p>
            <a:r>
              <a:rPr lang="en-GB" sz="800" dirty="0">
                <a:latin typeface="Courier New" panose="02070309020205020404" pitchFamily="49" charset="0"/>
                <a:cs typeface="Courier New" panose="02070309020205020404" pitchFamily="49" charset="0"/>
              </a:rPr>
              <a:t>    float3 </a:t>
            </a:r>
            <a:r>
              <a:rPr lang="en-GB" sz="800" dirty="0" err="1">
                <a:latin typeface="Courier New" panose="02070309020205020404" pitchFamily="49" charset="0"/>
                <a:cs typeface="Courier New" panose="02070309020205020404" pitchFamily="49" charset="0"/>
              </a:rPr>
              <a:t>colToPow</a:t>
            </a:r>
            <a:r>
              <a:rPr lang="en-GB" sz="800" dirty="0">
                <a:latin typeface="Courier New" panose="02070309020205020404" pitchFamily="49" charset="0"/>
                <a:cs typeface="Courier New" panose="02070309020205020404" pitchFamily="49" charset="0"/>
              </a:rPr>
              <a:t> = pow(</a:t>
            </a:r>
            <a:r>
              <a:rPr lang="en-GB" sz="800" dirty="0" err="1">
                <a:latin typeface="Courier New" panose="02070309020205020404" pitchFamily="49" charset="0"/>
                <a:cs typeface="Courier New" panose="02070309020205020404" pitchFamily="49" charset="0"/>
              </a:rPr>
              <a:t>linearCol</a:t>
            </a:r>
            <a:r>
              <a:rPr lang="en-GB" sz="800" dirty="0">
                <a:latin typeface="Courier New" panose="02070309020205020404" pitchFamily="49" charset="0"/>
                <a:cs typeface="Courier New" panose="02070309020205020404" pitchFamily="49" charset="0"/>
              </a:rPr>
              <a:t>, 1.0 / </a:t>
            </a:r>
            <a:r>
              <a:rPr lang="en-GB" sz="800" dirty="0" err="1">
                <a:latin typeface="Courier New" panose="02070309020205020404" pitchFamily="49" charset="0"/>
                <a:cs typeface="Courier New" panose="02070309020205020404" pitchFamily="49" charset="0"/>
              </a:rPr>
              <a:t>PQ_constant_M</a:t>
            </a:r>
            <a:r>
              <a:rPr lang="en-GB" sz="800" dirty="0">
                <a:latin typeface="Courier New" panose="02070309020205020404" pitchFamily="49" charset="0"/>
                <a:cs typeface="Courier New" panose="02070309020205020404" pitchFamily="49" charset="0"/>
              </a:rPr>
              <a:t>);</a:t>
            </a:r>
          </a:p>
          <a:p>
            <a:r>
              <a:rPr lang="en-GB" sz="800" dirty="0">
                <a:latin typeface="Courier New" panose="02070309020205020404" pitchFamily="49" charset="0"/>
                <a:cs typeface="Courier New" panose="02070309020205020404" pitchFamily="49" charset="0"/>
              </a:rPr>
              <a:t>    float3 numerator = max(</a:t>
            </a:r>
            <a:r>
              <a:rPr lang="en-GB" sz="800" dirty="0" err="1">
                <a:latin typeface="Courier New" panose="02070309020205020404" pitchFamily="49" charset="0"/>
                <a:cs typeface="Courier New" panose="02070309020205020404" pitchFamily="49" charset="0"/>
              </a:rPr>
              <a:t>colToPow</a:t>
            </a:r>
            <a:r>
              <a:rPr lang="en-GB" sz="800" dirty="0">
                <a:latin typeface="Courier New" panose="02070309020205020404" pitchFamily="49" charset="0"/>
                <a:cs typeface="Courier New" panose="02070309020205020404" pitchFamily="49" charset="0"/>
              </a:rPr>
              <a:t> - PQ_constant_C1, 0.0);</a:t>
            </a:r>
          </a:p>
          <a:p>
            <a:r>
              <a:rPr lang="en-GB" sz="800" dirty="0">
                <a:latin typeface="Courier New" panose="02070309020205020404" pitchFamily="49" charset="0"/>
                <a:cs typeface="Courier New" panose="02070309020205020404" pitchFamily="49" charset="0"/>
              </a:rPr>
              <a:t>    float3 denominator = PQ_constant_C2 - (PQ_constant_C3 * </a:t>
            </a:r>
            <a:r>
              <a:rPr lang="en-GB" sz="800" dirty="0" err="1">
                <a:latin typeface="Courier New" panose="02070309020205020404" pitchFamily="49" charset="0"/>
                <a:cs typeface="Courier New" panose="02070309020205020404" pitchFamily="49" charset="0"/>
              </a:rPr>
              <a:t>colToPow</a:t>
            </a:r>
            <a:r>
              <a:rPr lang="en-GB" sz="800" dirty="0">
                <a:latin typeface="Courier New" panose="02070309020205020404" pitchFamily="49" charset="0"/>
                <a:cs typeface="Courier New" panose="02070309020205020404" pitchFamily="49" charset="0"/>
              </a:rPr>
              <a:t>);</a:t>
            </a:r>
          </a:p>
          <a:p>
            <a:r>
              <a:rPr lang="en-GB" sz="800" dirty="0">
                <a:latin typeface="Courier New" panose="02070309020205020404" pitchFamily="49" charset="0"/>
                <a:cs typeface="Courier New" panose="02070309020205020404" pitchFamily="49" charset="0"/>
              </a:rPr>
              <a:t>    float3 </a:t>
            </a:r>
            <a:r>
              <a:rPr lang="en-GB" sz="800" dirty="0" err="1">
                <a:latin typeface="Courier New" panose="02070309020205020404" pitchFamily="49" charset="0"/>
                <a:cs typeface="Courier New" panose="02070309020205020404" pitchFamily="49" charset="0"/>
              </a:rPr>
              <a:t>linearColor</a:t>
            </a:r>
            <a:r>
              <a:rPr lang="en-GB" sz="800" dirty="0">
                <a:latin typeface="Courier New" panose="02070309020205020404" pitchFamily="49" charset="0"/>
                <a:cs typeface="Courier New" panose="02070309020205020404" pitchFamily="49" charset="0"/>
              </a:rPr>
              <a:t> = pow(numerator / denominator, 1.0 / </a:t>
            </a:r>
            <a:r>
              <a:rPr lang="en-GB" sz="800" dirty="0" err="1">
                <a:latin typeface="Courier New" panose="02070309020205020404" pitchFamily="49" charset="0"/>
                <a:cs typeface="Courier New" panose="02070309020205020404" pitchFamily="49" charset="0"/>
              </a:rPr>
              <a:t>PQ_constant_N</a:t>
            </a:r>
            <a:r>
              <a:rPr lang="en-GB" sz="800" dirty="0">
                <a:latin typeface="Courier New" panose="02070309020205020404" pitchFamily="49" charset="0"/>
                <a:cs typeface="Courier New" panose="02070309020205020404" pitchFamily="49" charset="0"/>
              </a:rPr>
              <a:t>);</a:t>
            </a:r>
          </a:p>
          <a:p>
            <a:endParaRPr lang="en-GB" sz="800" dirty="0">
              <a:latin typeface="Courier New" panose="02070309020205020404" pitchFamily="49" charset="0"/>
              <a:cs typeface="Courier New" panose="02070309020205020404" pitchFamily="49" charset="0"/>
            </a:endParaRPr>
          </a:p>
          <a:p>
            <a:r>
              <a:rPr lang="en-GB" sz="800" dirty="0">
                <a:latin typeface="Courier New" panose="02070309020205020404" pitchFamily="49" charset="0"/>
                <a:cs typeface="Courier New" panose="02070309020205020404" pitchFamily="49" charset="0"/>
              </a:rPr>
              <a:t>    </a:t>
            </a:r>
            <a:r>
              <a:rPr lang="en-GB" sz="800" dirty="0" err="1">
                <a:latin typeface="Courier New" panose="02070309020205020404" pitchFamily="49" charset="0"/>
                <a:cs typeface="Courier New" panose="02070309020205020404" pitchFamily="49" charset="0"/>
              </a:rPr>
              <a:t>linearColor</a:t>
            </a:r>
            <a:r>
              <a:rPr lang="en-GB" sz="800" dirty="0">
                <a:latin typeface="Courier New" panose="02070309020205020404" pitchFamily="49" charset="0"/>
                <a:cs typeface="Courier New" panose="02070309020205020404" pitchFamily="49" charset="0"/>
              </a:rPr>
              <a:t> *= </a:t>
            </a:r>
            <a:r>
              <a:rPr lang="en-GB" sz="800" dirty="0" err="1">
                <a:latin typeface="Courier New" panose="02070309020205020404" pitchFamily="49" charset="0"/>
                <a:cs typeface="Courier New" panose="02070309020205020404" pitchFamily="49" charset="0"/>
              </a:rPr>
              <a:t>maxPqValue</a:t>
            </a:r>
            <a:r>
              <a:rPr lang="en-GB" sz="800" dirty="0">
                <a:latin typeface="Courier New" panose="02070309020205020404" pitchFamily="49" charset="0"/>
                <a:cs typeface="Courier New" panose="02070309020205020404" pitchFamily="49" charset="0"/>
              </a:rPr>
              <a:t>;</a:t>
            </a:r>
          </a:p>
          <a:p>
            <a:endParaRPr lang="en-GB" sz="800" dirty="0">
              <a:latin typeface="Courier New" panose="02070309020205020404" pitchFamily="49" charset="0"/>
              <a:cs typeface="Courier New" panose="02070309020205020404" pitchFamily="49" charset="0"/>
            </a:endParaRPr>
          </a:p>
          <a:p>
            <a:r>
              <a:rPr lang="en-GB" sz="800" dirty="0">
                <a:latin typeface="Courier New" panose="02070309020205020404" pitchFamily="49" charset="0"/>
                <a:cs typeface="Courier New" panose="02070309020205020404" pitchFamily="49" charset="0"/>
              </a:rPr>
              <a:t>    return </a:t>
            </a:r>
            <a:r>
              <a:rPr lang="en-GB" sz="800" dirty="0" err="1">
                <a:latin typeface="Courier New" panose="02070309020205020404" pitchFamily="49" charset="0"/>
                <a:cs typeface="Courier New" panose="02070309020205020404" pitchFamily="49" charset="0"/>
              </a:rPr>
              <a:t>linearColor</a:t>
            </a:r>
            <a:r>
              <a:rPr lang="en-GB" sz="800" dirty="0">
                <a:latin typeface="Courier New" panose="02070309020205020404" pitchFamily="49" charset="0"/>
                <a:cs typeface="Courier New" panose="02070309020205020404" pitchFamily="49" charset="0"/>
              </a:rPr>
              <a:t>;</a:t>
            </a:r>
          </a:p>
          <a:p>
            <a:r>
              <a:rPr lang="en-GB" sz="800" dirty="0">
                <a:latin typeface="Courier New" panose="02070309020205020404" pitchFamily="49" charset="0"/>
                <a:cs typeface="Courier New" panose="02070309020205020404" pitchFamily="49" charset="0"/>
              </a:rPr>
              <a:t>}</a:t>
            </a:r>
            <a:endParaRPr lang="en-US" sz="800" dirty="0">
              <a:latin typeface="Courier New" panose="02070309020205020404" pitchFamily="49" charset="0"/>
              <a:cs typeface="Courier New" panose="02070309020205020404" pitchFamily="49" charset="0"/>
            </a:endParaRPr>
          </a:p>
          <a:p>
            <a:endParaRPr lang="en-US" dirty="0"/>
          </a:p>
        </p:txBody>
      </p:sp>
      <p:sp>
        <p:nvSpPr>
          <p:cNvPr id="4" name="Slide Number Placeholder 3"/>
          <p:cNvSpPr>
            <a:spLocks noGrp="1"/>
          </p:cNvSpPr>
          <p:nvPr>
            <p:ph type="sldNum" sz="quarter" idx="10"/>
          </p:nvPr>
        </p:nvSpPr>
        <p:spPr/>
        <p:txBody>
          <a:bodyPr/>
          <a:lstStyle/>
          <a:p>
            <a:fld id="{564EBF61-9EA7-4AB3-BBFE-F53F270FE30A}" type="slidenum">
              <a:rPr lang="sv-SE" smtClean="0"/>
              <a:pPr/>
              <a:t>96</a:t>
            </a:fld>
            <a:endParaRPr lang="sv-SE"/>
          </a:p>
        </p:txBody>
      </p:sp>
    </p:spTree>
    <p:extLst>
      <p:ext uri="{BB962C8B-B14F-4D97-AF65-F5344CB8AC3E}">
        <p14:creationId xmlns:p14="http://schemas.microsoft.com/office/powerpoint/2010/main" val="273724854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800" dirty="0">
                <a:solidFill>
                  <a:srgbClr val="00B050"/>
                </a:solidFill>
                <a:latin typeface="Courier New" panose="02070309020205020404" pitchFamily="49" charset="0"/>
                <a:cs typeface="Courier New" panose="02070309020205020404" pitchFamily="49" charset="0"/>
              </a:rPr>
              <a:t>// </a:t>
            </a:r>
            <a:r>
              <a:rPr lang="en-GB" sz="800" dirty="0" err="1">
                <a:solidFill>
                  <a:srgbClr val="00B050"/>
                </a:solidFill>
                <a:latin typeface="Courier New" panose="02070309020205020404" pitchFamily="49" charset="0"/>
                <a:cs typeface="Courier New" panose="02070309020205020404" pitchFamily="49" charset="0"/>
              </a:rPr>
              <a:t>Aplies</a:t>
            </a:r>
            <a:r>
              <a:rPr lang="en-GB" sz="800" dirty="0">
                <a:solidFill>
                  <a:srgbClr val="00B050"/>
                </a:solidFill>
                <a:latin typeface="Courier New" panose="02070309020205020404" pitchFamily="49" charset="0"/>
                <a:cs typeface="Courier New" panose="02070309020205020404" pitchFamily="49" charset="0"/>
              </a:rPr>
              <a:t> exponential ("Photographic") </a:t>
            </a:r>
            <a:r>
              <a:rPr lang="en-GB" sz="800" dirty="0" err="1">
                <a:solidFill>
                  <a:srgbClr val="00B050"/>
                </a:solidFill>
                <a:latin typeface="Courier New" panose="02070309020205020404" pitchFamily="49" charset="0"/>
                <a:cs typeface="Courier New" panose="02070309020205020404" pitchFamily="49" charset="0"/>
              </a:rPr>
              <a:t>luma</a:t>
            </a:r>
            <a:r>
              <a:rPr lang="en-GB" sz="800" dirty="0">
                <a:solidFill>
                  <a:srgbClr val="00B050"/>
                </a:solidFill>
                <a:latin typeface="Courier New" panose="02070309020205020404" pitchFamily="49" charset="0"/>
                <a:cs typeface="Courier New" panose="02070309020205020404" pitchFamily="49" charset="0"/>
              </a:rPr>
              <a:t> compression</a:t>
            </a:r>
          </a:p>
          <a:p>
            <a:r>
              <a:rPr lang="en-GB" sz="800" dirty="0">
                <a:latin typeface="Courier New" panose="02070309020205020404" pitchFamily="49" charset="0"/>
                <a:cs typeface="Courier New" panose="02070309020205020404" pitchFamily="49" charset="0"/>
              </a:rPr>
              <a:t>float </a:t>
            </a:r>
            <a:r>
              <a:rPr lang="en-GB" sz="800" dirty="0" err="1">
                <a:latin typeface="Courier New" panose="02070309020205020404" pitchFamily="49" charset="0"/>
                <a:cs typeface="Courier New" panose="02070309020205020404" pitchFamily="49" charset="0"/>
              </a:rPr>
              <a:t>rangeCompress</a:t>
            </a:r>
            <a:r>
              <a:rPr lang="en-GB" sz="800" dirty="0">
                <a:latin typeface="Courier New" panose="02070309020205020404" pitchFamily="49" charset="0"/>
                <a:cs typeface="Courier New" panose="02070309020205020404" pitchFamily="49" charset="0"/>
              </a:rPr>
              <a:t>(float x)</a:t>
            </a:r>
          </a:p>
          <a:p>
            <a:r>
              <a:rPr lang="en-GB" sz="800" dirty="0">
                <a:latin typeface="Courier New" panose="02070309020205020404" pitchFamily="49" charset="0"/>
                <a:cs typeface="Courier New" panose="02070309020205020404" pitchFamily="49" charset="0"/>
              </a:rPr>
              <a:t>{</a:t>
            </a:r>
          </a:p>
          <a:p>
            <a:r>
              <a:rPr lang="en-GB" sz="800" dirty="0">
                <a:latin typeface="Courier New" panose="02070309020205020404" pitchFamily="49" charset="0"/>
                <a:cs typeface="Courier New" panose="02070309020205020404" pitchFamily="49" charset="0"/>
              </a:rPr>
              <a:t>    return 1.0 - </a:t>
            </a:r>
            <a:r>
              <a:rPr lang="en-GB" sz="800" dirty="0" err="1">
                <a:latin typeface="Courier New" panose="02070309020205020404" pitchFamily="49" charset="0"/>
                <a:cs typeface="Courier New" panose="02070309020205020404" pitchFamily="49" charset="0"/>
              </a:rPr>
              <a:t>exp</a:t>
            </a:r>
            <a:r>
              <a:rPr lang="en-GB" sz="800" dirty="0">
                <a:latin typeface="Courier New" panose="02070309020205020404" pitchFamily="49" charset="0"/>
                <a:cs typeface="Courier New" panose="02070309020205020404" pitchFamily="49" charset="0"/>
              </a:rPr>
              <a:t>(-x);</a:t>
            </a:r>
          </a:p>
          <a:p>
            <a:r>
              <a:rPr lang="en-GB" sz="800" dirty="0">
                <a:latin typeface="Courier New" panose="02070309020205020404" pitchFamily="49" charset="0"/>
                <a:cs typeface="Courier New" panose="02070309020205020404" pitchFamily="49" charset="0"/>
              </a:rPr>
              <a:t>}</a:t>
            </a:r>
          </a:p>
          <a:p>
            <a:endParaRPr lang="en-GB" sz="800" dirty="0">
              <a:latin typeface="Courier New" panose="02070309020205020404" pitchFamily="49" charset="0"/>
              <a:cs typeface="Courier New" panose="02070309020205020404" pitchFamily="49" charset="0"/>
            </a:endParaRPr>
          </a:p>
          <a:p>
            <a:r>
              <a:rPr lang="en-GB" sz="800" dirty="0">
                <a:latin typeface="Courier New" panose="02070309020205020404" pitchFamily="49" charset="0"/>
                <a:cs typeface="Courier New" panose="02070309020205020404" pitchFamily="49" charset="0"/>
              </a:rPr>
              <a:t>float </a:t>
            </a:r>
            <a:r>
              <a:rPr lang="en-GB" sz="800" dirty="0" err="1">
                <a:latin typeface="Courier New" panose="02070309020205020404" pitchFamily="49" charset="0"/>
                <a:cs typeface="Courier New" panose="02070309020205020404" pitchFamily="49" charset="0"/>
              </a:rPr>
              <a:t>rangeCompress</a:t>
            </a:r>
            <a:r>
              <a:rPr lang="en-GB" sz="800" dirty="0">
                <a:latin typeface="Courier New" panose="02070309020205020404" pitchFamily="49" charset="0"/>
                <a:cs typeface="Courier New" panose="02070309020205020404" pitchFamily="49" charset="0"/>
              </a:rPr>
              <a:t>(float </a:t>
            </a:r>
            <a:r>
              <a:rPr lang="en-GB" sz="800" dirty="0" err="1">
                <a:latin typeface="Courier New" panose="02070309020205020404" pitchFamily="49" charset="0"/>
                <a:cs typeface="Courier New" panose="02070309020205020404" pitchFamily="49" charset="0"/>
              </a:rPr>
              <a:t>val</a:t>
            </a:r>
            <a:r>
              <a:rPr lang="en-GB" sz="800" dirty="0">
                <a:latin typeface="Courier New" panose="02070309020205020404" pitchFamily="49" charset="0"/>
                <a:cs typeface="Courier New" panose="02070309020205020404" pitchFamily="49" charset="0"/>
              </a:rPr>
              <a:t>, float threshold)</a:t>
            </a:r>
          </a:p>
          <a:p>
            <a:r>
              <a:rPr lang="en-GB" sz="800" dirty="0">
                <a:latin typeface="Courier New" panose="02070309020205020404" pitchFamily="49" charset="0"/>
                <a:cs typeface="Courier New" panose="02070309020205020404" pitchFamily="49" charset="0"/>
              </a:rPr>
              <a:t>{</a:t>
            </a:r>
          </a:p>
          <a:p>
            <a:r>
              <a:rPr lang="en-GB" sz="800" dirty="0">
                <a:latin typeface="Courier New" panose="02070309020205020404" pitchFamily="49" charset="0"/>
                <a:cs typeface="Courier New" panose="02070309020205020404" pitchFamily="49" charset="0"/>
              </a:rPr>
              <a:t>    float v1 = </a:t>
            </a:r>
            <a:r>
              <a:rPr lang="en-GB" sz="800" dirty="0" err="1">
                <a:latin typeface="Courier New" panose="02070309020205020404" pitchFamily="49" charset="0"/>
                <a:cs typeface="Courier New" panose="02070309020205020404" pitchFamily="49" charset="0"/>
              </a:rPr>
              <a:t>val</a:t>
            </a:r>
            <a:r>
              <a:rPr lang="en-GB" sz="800" dirty="0">
                <a:latin typeface="Courier New" panose="02070309020205020404" pitchFamily="49" charset="0"/>
                <a:cs typeface="Courier New" panose="02070309020205020404" pitchFamily="49" charset="0"/>
              </a:rPr>
              <a:t>;</a:t>
            </a:r>
          </a:p>
          <a:p>
            <a:r>
              <a:rPr lang="en-GB" sz="800" dirty="0">
                <a:latin typeface="Courier New" panose="02070309020205020404" pitchFamily="49" charset="0"/>
                <a:cs typeface="Courier New" panose="02070309020205020404" pitchFamily="49" charset="0"/>
              </a:rPr>
              <a:t>    float v2 = threshold + (1 - threshold) * </a:t>
            </a:r>
            <a:r>
              <a:rPr lang="en-GB" sz="800" dirty="0" err="1">
                <a:latin typeface="Courier New" panose="02070309020205020404" pitchFamily="49" charset="0"/>
                <a:cs typeface="Courier New" panose="02070309020205020404" pitchFamily="49" charset="0"/>
              </a:rPr>
              <a:t>rangeCompress</a:t>
            </a:r>
            <a:r>
              <a:rPr lang="en-GB" sz="800" dirty="0">
                <a:latin typeface="Courier New" panose="02070309020205020404" pitchFamily="49" charset="0"/>
                <a:cs typeface="Courier New" panose="02070309020205020404" pitchFamily="49" charset="0"/>
              </a:rPr>
              <a:t>((</a:t>
            </a:r>
            <a:r>
              <a:rPr lang="en-GB" sz="800" dirty="0" err="1">
                <a:latin typeface="Courier New" panose="02070309020205020404" pitchFamily="49" charset="0"/>
                <a:cs typeface="Courier New" panose="02070309020205020404" pitchFamily="49" charset="0"/>
              </a:rPr>
              <a:t>val</a:t>
            </a:r>
            <a:r>
              <a:rPr lang="en-GB" sz="800" dirty="0">
                <a:latin typeface="Courier New" panose="02070309020205020404" pitchFamily="49" charset="0"/>
                <a:cs typeface="Courier New" panose="02070309020205020404" pitchFamily="49" charset="0"/>
              </a:rPr>
              <a:t> - threshold) / (1 - threshold));</a:t>
            </a:r>
          </a:p>
          <a:p>
            <a:r>
              <a:rPr lang="en-GB" sz="800" dirty="0">
                <a:latin typeface="Courier New" panose="02070309020205020404" pitchFamily="49" charset="0"/>
                <a:cs typeface="Courier New" panose="02070309020205020404" pitchFamily="49" charset="0"/>
              </a:rPr>
              <a:t>    return </a:t>
            </a:r>
            <a:r>
              <a:rPr lang="en-GB" sz="800" dirty="0" err="1">
                <a:latin typeface="Courier New" panose="02070309020205020404" pitchFamily="49" charset="0"/>
                <a:cs typeface="Courier New" panose="02070309020205020404" pitchFamily="49" charset="0"/>
              </a:rPr>
              <a:t>val</a:t>
            </a:r>
            <a:r>
              <a:rPr lang="en-GB" sz="800" dirty="0">
                <a:latin typeface="Courier New" panose="02070309020205020404" pitchFamily="49" charset="0"/>
                <a:cs typeface="Courier New" panose="02070309020205020404" pitchFamily="49" charset="0"/>
              </a:rPr>
              <a:t> &lt; threshold ? v1 : v2;</a:t>
            </a:r>
          </a:p>
          <a:p>
            <a:r>
              <a:rPr lang="en-GB" sz="800" dirty="0">
                <a:latin typeface="Courier New" panose="02070309020205020404" pitchFamily="49" charset="0"/>
                <a:cs typeface="Courier New" panose="02070309020205020404" pitchFamily="49" charset="0"/>
              </a:rPr>
              <a:t>}</a:t>
            </a:r>
          </a:p>
          <a:p>
            <a:endParaRPr lang="en-GB" sz="800" dirty="0">
              <a:latin typeface="Courier New" panose="02070309020205020404" pitchFamily="49" charset="0"/>
              <a:cs typeface="Courier New" panose="02070309020205020404" pitchFamily="49" charset="0"/>
            </a:endParaRPr>
          </a:p>
          <a:p>
            <a:r>
              <a:rPr lang="en-GB" sz="800" dirty="0">
                <a:latin typeface="Courier New" panose="02070309020205020404" pitchFamily="49" charset="0"/>
                <a:cs typeface="Courier New" panose="02070309020205020404" pitchFamily="49" charset="0"/>
              </a:rPr>
              <a:t>float3 </a:t>
            </a:r>
            <a:r>
              <a:rPr lang="en-GB" sz="800" dirty="0" err="1">
                <a:latin typeface="Courier New" panose="02070309020205020404" pitchFamily="49" charset="0"/>
                <a:cs typeface="Courier New" panose="02070309020205020404" pitchFamily="49" charset="0"/>
              </a:rPr>
              <a:t>rangeCompress</a:t>
            </a:r>
            <a:r>
              <a:rPr lang="en-GB" sz="800" dirty="0">
                <a:latin typeface="Courier New" panose="02070309020205020404" pitchFamily="49" charset="0"/>
                <a:cs typeface="Courier New" panose="02070309020205020404" pitchFamily="49" charset="0"/>
              </a:rPr>
              <a:t>(float3 </a:t>
            </a:r>
            <a:r>
              <a:rPr lang="en-GB" sz="800" dirty="0" err="1">
                <a:latin typeface="Courier New" panose="02070309020205020404" pitchFamily="49" charset="0"/>
                <a:cs typeface="Courier New" panose="02070309020205020404" pitchFamily="49" charset="0"/>
              </a:rPr>
              <a:t>val</a:t>
            </a:r>
            <a:r>
              <a:rPr lang="en-GB" sz="800" dirty="0">
                <a:latin typeface="Courier New" panose="02070309020205020404" pitchFamily="49" charset="0"/>
                <a:cs typeface="Courier New" panose="02070309020205020404" pitchFamily="49" charset="0"/>
              </a:rPr>
              <a:t>, float threshold)</a:t>
            </a:r>
          </a:p>
          <a:p>
            <a:r>
              <a:rPr lang="en-GB" sz="800" dirty="0">
                <a:latin typeface="Courier New" panose="02070309020205020404" pitchFamily="49" charset="0"/>
                <a:cs typeface="Courier New" panose="02070309020205020404" pitchFamily="49" charset="0"/>
              </a:rPr>
              <a:t>{</a:t>
            </a:r>
          </a:p>
          <a:p>
            <a:r>
              <a:rPr lang="en-GB" sz="800" dirty="0">
                <a:latin typeface="Courier New" panose="02070309020205020404" pitchFamily="49" charset="0"/>
                <a:cs typeface="Courier New" panose="02070309020205020404" pitchFamily="49" charset="0"/>
              </a:rPr>
              <a:t>    return float3(</a:t>
            </a:r>
          </a:p>
          <a:p>
            <a:r>
              <a:rPr lang="en-GB" sz="800" dirty="0">
                <a:latin typeface="Courier New" panose="02070309020205020404" pitchFamily="49" charset="0"/>
                <a:cs typeface="Courier New" panose="02070309020205020404" pitchFamily="49" charset="0"/>
              </a:rPr>
              <a:t>        </a:t>
            </a:r>
            <a:r>
              <a:rPr lang="en-GB" sz="800" dirty="0" err="1">
                <a:latin typeface="Courier New" panose="02070309020205020404" pitchFamily="49" charset="0"/>
                <a:cs typeface="Courier New" panose="02070309020205020404" pitchFamily="49" charset="0"/>
              </a:rPr>
              <a:t>rangeCompress</a:t>
            </a:r>
            <a:r>
              <a:rPr lang="en-GB" sz="800" dirty="0">
                <a:latin typeface="Courier New" panose="02070309020205020404" pitchFamily="49" charset="0"/>
                <a:cs typeface="Courier New" panose="02070309020205020404" pitchFamily="49" charset="0"/>
              </a:rPr>
              <a:t>(</a:t>
            </a:r>
            <a:r>
              <a:rPr lang="en-GB" sz="800" dirty="0" err="1">
                <a:latin typeface="Courier New" panose="02070309020205020404" pitchFamily="49" charset="0"/>
                <a:cs typeface="Courier New" panose="02070309020205020404" pitchFamily="49" charset="0"/>
              </a:rPr>
              <a:t>val.x</a:t>
            </a:r>
            <a:r>
              <a:rPr lang="en-GB" sz="800" dirty="0">
                <a:latin typeface="Courier New" panose="02070309020205020404" pitchFamily="49" charset="0"/>
                <a:cs typeface="Courier New" panose="02070309020205020404" pitchFamily="49" charset="0"/>
              </a:rPr>
              <a:t>, threshold),</a:t>
            </a:r>
          </a:p>
          <a:p>
            <a:r>
              <a:rPr lang="en-GB" sz="800" dirty="0">
                <a:latin typeface="Courier New" panose="02070309020205020404" pitchFamily="49" charset="0"/>
                <a:cs typeface="Courier New" panose="02070309020205020404" pitchFamily="49" charset="0"/>
              </a:rPr>
              <a:t>        </a:t>
            </a:r>
            <a:r>
              <a:rPr lang="en-GB" sz="800" dirty="0" err="1">
                <a:latin typeface="Courier New" panose="02070309020205020404" pitchFamily="49" charset="0"/>
                <a:cs typeface="Courier New" panose="02070309020205020404" pitchFamily="49" charset="0"/>
              </a:rPr>
              <a:t>rangeCompress</a:t>
            </a:r>
            <a:r>
              <a:rPr lang="en-GB" sz="800" dirty="0">
                <a:latin typeface="Courier New" panose="02070309020205020404" pitchFamily="49" charset="0"/>
                <a:cs typeface="Courier New" panose="02070309020205020404" pitchFamily="49" charset="0"/>
              </a:rPr>
              <a:t>(</a:t>
            </a:r>
            <a:r>
              <a:rPr lang="en-GB" sz="800" dirty="0" err="1">
                <a:latin typeface="Courier New" panose="02070309020205020404" pitchFamily="49" charset="0"/>
                <a:cs typeface="Courier New" panose="02070309020205020404" pitchFamily="49" charset="0"/>
              </a:rPr>
              <a:t>val.y</a:t>
            </a:r>
            <a:r>
              <a:rPr lang="en-GB" sz="800" dirty="0">
                <a:latin typeface="Courier New" panose="02070309020205020404" pitchFamily="49" charset="0"/>
                <a:cs typeface="Courier New" panose="02070309020205020404" pitchFamily="49" charset="0"/>
              </a:rPr>
              <a:t>, threshold),</a:t>
            </a:r>
          </a:p>
          <a:p>
            <a:r>
              <a:rPr lang="en-GB" sz="800" dirty="0">
                <a:latin typeface="Courier New" panose="02070309020205020404" pitchFamily="49" charset="0"/>
                <a:cs typeface="Courier New" panose="02070309020205020404" pitchFamily="49" charset="0"/>
              </a:rPr>
              <a:t>        </a:t>
            </a:r>
            <a:r>
              <a:rPr lang="en-GB" sz="800" dirty="0" err="1">
                <a:latin typeface="Courier New" panose="02070309020205020404" pitchFamily="49" charset="0"/>
                <a:cs typeface="Courier New" panose="02070309020205020404" pitchFamily="49" charset="0"/>
              </a:rPr>
              <a:t>rangeCompress</a:t>
            </a:r>
            <a:r>
              <a:rPr lang="en-GB" sz="800" dirty="0">
                <a:latin typeface="Courier New" panose="02070309020205020404" pitchFamily="49" charset="0"/>
                <a:cs typeface="Courier New" panose="02070309020205020404" pitchFamily="49" charset="0"/>
              </a:rPr>
              <a:t>(</a:t>
            </a:r>
            <a:r>
              <a:rPr lang="en-GB" sz="800" dirty="0" err="1">
                <a:latin typeface="Courier New" panose="02070309020205020404" pitchFamily="49" charset="0"/>
                <a:cs typeface="Courier New" panose="02070309020205020404" pitchFamily="49" charset="0"/>
              </a:rPr>
              <a:t>val.z</a:t>
            </a:r>
            <a:r>
              <a:rPr lang="en-GB" sz="800" dirty="0">
                <a:latin typeface="Courier New" panose="02070309020205020404" pitchFamily="49" charset="0"/>
                <a:cs typeface="Courier New" panose="02070309020205020404" pitchFamily="49" charset="0"/>
              </a:rPr>
              <a:t>, threshold));</a:t>
            </a:r>
          </a:p>
          <a:p>
            <a:r>
              <a:rPr lang="en-GB" sz="800" dirty="0">
                <a:latin typeface="Courier New" panose="02070309020205020404" pitchFamily="49" charset="0"/>
                <a:cs typeface="Courier New" panose="02070309020205020404" pitchFamily="49" charset="0"/>
              </a:rPr>
              <a:t>}</a:t>
            </a:r>
            <a:endParaRPr lang="en-US" sz="800" dirty="0">
              <a:latin typeface="Courier New" panose="02070309020205020404" pitchFamily="49" charset="0"/>
              <a:cs typeface="Courier New" panose="02070309020205020404" pitchFamily="49" charset="0"/>
            </a:endParaRPr>
          </a:p>
          <a:p>
            <a:endParaRPr lang="en-US" dirty="0"/>
          </a:p>
        </p:txBody>
      </p:sp>
      <p:sp>
        <p:nvSpPr>
          <p:cNvPr id="4" name="Slide Number Placeholder 3"/>
          <p:cNvSpPr>
            <a:spLocks noGrp="1"/>
          </p:cNvSpPr>
          <p:nvPr>
            <p:ph type="sldNum" sz="quarter" idx="10"/>
          </p:nvPr>
        </p:nvSpPr>
        <p:spPr/>
        <p:txBody>
          <a:bodyPr/>
          <a:lstStyle/>
          <a:p>
            <a:fld id="{564EBF61-9EA7-4AB3-BBFE-F53F270FE30A}" type="slidenum">
              <a:rPr lang="sv-SE" smtClean="0"/>
              <a:pPr/>
              <a:t>97</a:t>
            </a:fld>
            <a:endParaRPr lang="sv-SE"/>
          </a:p>
        </p:txBody>
      </p:sp>
    </p:spTree>
    <p:extLst>
      <p:ext uri="{BB962C8B-B14F-4D97-AF65-F5344CB8AC3E}">
        <p14:creationId xmlns:p14="http://schemas.microsoft.com/office/powerpoint/2010/main" val="11347272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Blank">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3" name="Picture 3"/>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08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idx="4294967295"/>
          </p:nvPr>
        </p:nvSpPr>
        <p:spPr bwMode="auto">
          <a:xfrm>
            <a:off x="304800" y="1276350"/>
            <a:ext cx="6477000" cy="2743200"/>
          </a:xfrm>
          <a:prstGeom prst="rect">
            <a:avLst/>
          </a:prstGeom>
          <a:noFill/>
          <a:extLst>
            <a:ext uri="{909E8E84-426E-40dd-AFC4-6F175D3DCCD1}"/>
            <a:ext uri="{91240B29-F687-4f45-9708-019B960494DF}"/>
          </a:extLst>
        </p:spPr>
        <p:txBody>
          <a:bodyPr/>
          <a:lstStyle>
            <a:lvl1pPr>
              <a:defRPr>
                <a:solidFill>
                  <a:schemeClr val="tx1">
                    <a:lumMod val="95000"/>
                  </a:schemeClr>
                </a:solidFill>
              </a:defRPr>
            </a:lvl1pPr>
          </a:lstStyle>
          <a:p>
            <a:r>
              <a:rPr lang="en-US" dirty="0"/>
              <a:t>Click to edit Master title style</a:t>
            </a:r>
          </a:p>
        </p:txBody>
      </p:sp>
    </p:spTree>
    <p:extLst>
      <p:ext uri="{BB962C8B-B14F-4D97-AF65-F5344CB8AC3E}">
        <p14:creationId xmlns:p14="http://schemas.microsoft.com/office/powerpoint/2010/main" val="695628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5576" y="2139702"/>
            <a:ext cx="7772400" cy="670471"/>
          </a:xfrm>
        </p:spPr>
        <p:txBody>
          <a:bodyPr/>
          <a:lstStyle>
            <a:lvl1pPr algn="ctr">
              <a:defRPr/>
            </a:lvl1pPr>
          </a:lstStyle>
          <a:p>
            <a:r>
              <a:rPr lang="en-US"/>
              <a:t>Click to edit Master title style</a:t>
            </a:r>
            <a:endParaRPr lang="sv-SE" dirty="0"/>
          </a:p>
        </p:txBody>
      </p:sp>
      <p:sp>
        <p:nvSpPr>
          <p:cNvPr id="3" name="Subtitle 2"/>
          <p:cNvSpPr>
            <a:spLocks noGrp="1"/>
          </p:cNvSpPr>
          <p:nvPr>
            <p:ph type="subTitle" idx="1"/>
          </p:nvPr>
        </p:nvSpPr>
        <p:spPr>
          <a:xfrm>
            <a:off x="1371600" y="2842642"/>
            <a:ext cx="6400800" cy="521196"/>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sv-SE"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sv-SE" dirty="0"/>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544" y="3305176"/>
            <a:ext cx="8027169" cy="1021556"/>
          </a:xfrm>
        </p:spPr>
        <p:txBody>
          <a:bodyPr anchor="t">
            <a:noAutofit/>
          </a:bodyPr>
          <a:lstStyle>
            <a:lvl1pPr algn="l">
              <a:defRPr sz="2800" b="1" cap="all"/>
            </a:lvl1pPr>
          </a:lstStyle>
          <a:p>
            <a:r>
              <a:rPr lang="en-US"/>
              <a:t>Click to edit Master title style</a:t>
            </a:r>
            <a:endParaRPr lang="sv-SE" dirty="0"/>
          </a:p>
        </p:txBody>
      </p:sp>
      <p:sp>
        <p:nvSpPr>
          <p:cNvPr id="3" name="Text Placeholder 2"/>
          <p:cNvSpPr>
            <a:spLocks noGrp="1"/>
          </p:cNvSpPr>
          <p:nvPr>
            <p:ph type="body" idx="1"/>
          </p:nvPr>
        </p:nvSpPr>
        <p:spPr>
          <a:xfrm>
            <a:off x="467544" y="2180035"/>
            <a:ext cx="8027169" cy="1125140"/>
          </a:xfrm>
        </p:spPr>
        <p:txBody>
          <a:bodyPr anchor="b">
            <a:normAutofit/>
          </a:bodyPr>
          <a:lstStyle>
            <a:lvl1pPr marL="0" indent="0">
              <a:buNone/>
              <a:defRPr sz="1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v-SE" dirty="0"/>
          </a:p>
        </p:txBody>
      </p:sp>
      <p:sp>
        <p:nvSpPr>
          <p:cNvPr id="3" name="Content Placeholder 2"/>
          <p:cNvSpPr>
            <a:spLocks noGrp="1"/>
          </p:cNvSpPr>
          <p:nvPr>
            <p:ph sz="half" idx="1"/>
          </p:nvPr>
        </p:nvSpPr>
        <p:spPr>
          <a:xfrm>
            <a:off x="457200" y="1200151"/>
            <a:ext cx="4038600" cy="3394472"/>
          </a:xfrm>
        </p:spPr>
        <p:txBody>
          <a:bodyPr>
            <a:normAutofit/>
          </a:bodyPr>
          <a:lstStyle>
            <a:lvl1pPr>
              <a:defRPr sz="2000">
                <a:solidFill>
                  <a:schemeClr val="bg1"/>
                </a:solidFill>
              </a:defRPr>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Content Placeholder 3"/>
          <p:cNvSpPr>
            <a:spLocks noGrp="1"/>
          </p:cNvSpPr>
          <p:nvPr>
            <p:ph sz="half" idx="2"/>
          </p:nvPr>
        </p:nvSpPr>
        <p:spPr>
          <a:xfrm>
            <a:off x="4648200" y="1200151"/>
            <a:ext cx="4038600" cy="3394472"/>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v-SE"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t"/>
          <a:lstStyle>
            <a:lvl1pPr algn="l">
              <a:defRPr sz="2000" b="1"/>
            </a:lvl1pPr>
          </a:lstStyle>
          <a:p>
            <a:r>
              <a:rPr lang="en-US"/>
              <a:t>Click to edit Master title style</a:t>
            </a:r>
            <a:endParaRPr lang="sv-SE" dirty="0"/>
          </a:p>
        </p:txBody>
      </p:sp>
      <p:sp>
        <p:nvSpPr>
          <p:cNvPr id="3" name="Content Placeholder 2"/>
          <p:cNvSpPr>
            <a:spLocks noGrp="1"/>
          </p:cNvSpPr>
          <p:nvPr>
            <p:ph idx="1"/>
          </p:nvPr>
        </p:nvSpPr>
        <p:spPr>
          <a:xfrm>
            <a:off x="3575050" y="204788"/>
            <a:ext cx="5111750" cy="4389835"/>
          </a:xfrm>
        </p:spPr>
        <p:txBody>
          <a:bodyPr>
            <a:normAutofit/>
          </a:bodyPr>
          <a:lstStyle>
            <a:lvl1pPr>
              <a:defRPr sz="2400">
                <a:solidFill>
                  <a:schemeClr val="bg1"/>
                </a:solidFill>
              </a:defRPr>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endParaRPr lang="sv-SE"/>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sv-SE"/>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sv-SE"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Tree>
  </p:cSld>
  <p:clrMap bg1="lt1" tx1="dk1" bg2="lt2" tx2="dk2" accent1="accent1" accent2="accent2" accent3="accent3" accent4="accent4" accent5="accent5" accent6="accent6" hlink="hlink" folHlink="folHlink"/>
  <p:sldLayoutIdLst>
    <p:sldLayoutId id="2147483658" r:id="rId1"/>
    <p:sldLayoutId id="2147483649" r:id="rId2"/>
    <p:sldLayoutId id="2147483650" r:id="rId3"/>
    <p:sldLayoutId id="2147483651" r:id="rId4"/>
    <p:sldLayoutId id="2147483652" r:id="rId5"/>
    <p:sldLayoutId id="2147483654" r:id="rId6"/>
    <p:sldLayoutId id="2147483655" r:id="rId7"/>
    <p:sldLayoutId id="2147483656" r:id="rId8"/>
    <p:sldLayoutId id="2147483657" r:id="rId9"/>
    <p:sldLayoutId id="2147483660" r:id="rId10"/>
  </p:sldLayoutIdLst>
  <p:hf hdr="0" dt="0"/>
  <p:txStyles>
    <p:titleStyle>
      <a:lvl1pPr algn="l" defTabSz="914400" rtl="0" eaLnBrk="1" latinLnBrk="0" hangingPunct="1">
        <a:spcBef>
          <a:spcPct val="0"/>
        </a:spcBef>
        <a:buNone/>
        <a:defRPr sz="3200" b="1" kern="1200">
          <a:solidFill>
            <a:schemeClr val="bg1"/>
          </a:solidFill>
          <a:latin typeface="Tahoma" pitchFamily="34" charset="0"/>
          <a:ea typeface="Tahoma" pitchFamily="34" charset="0"/>
          <a:cs typeface="Tahoma" pitchFamily="34" charset="0"/>
        </a:defRPr>
      </a:lvl1pPr>
    </p:titleStyle>
    <p:bodyStyle>
      <a:lvl1pPr marL="342900" indent="-342900" algn="l" defTabSz="914400" rtl="0" eaLnBrk="1" latinLnBrk="0" hangingPunct="1">
        <a:spcBef>
          <a:spcPct val="20000"/>
        </a:spcBef>
        <a:buFont typeface="Arial" pitchFamily="34" charset="0"/>
        <a:buChar char="•"/>
        <a:defRPr sz="2000" kern="1200">
          <a:solidFill>
            <a:schemeClr val="bg1"/>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Font typeface="Arial" pitchFamily="34" charset="0"/>
        <a:buChar char="–"/>
        <a:defRPr sz="1800" kern="1200">
          <a:solidFill>
            <a:schemeClr val="bg1"/>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Font typeface="Arial" pitchFamily="34" charset="0"/>
        <a:buChar char="•"/>
        <a:defRPr sz="1600" kern="1200">
          <a:solidFill>
            <a:schemeClr val="bg1"/>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vmlDrawing" Target="../drawings/vmlDrawing4.vml"/><Relationship Id="rId6" Type="http://schemas.openxmlformats.org/officeDocument/2006/relationships/image" Target="../media/image16.wmf"/><Relationship Id="rId5" Type="http://schemas.openxmlformats.org/officeDocument/2006/relationships/oleObject" Target="../embeddings/oleObject4.bin"/><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22.wmf"/><Relationship Id="rId2" Type="http://schemas.openxmlformats.org/officeDocument/2006/relationships/slideLayout" Target="../slideLayouts/slideLayout3.xml"/><Relationship Id="rId1" Type="http://schemas.openxmlformats.org/officeDocument/2006/relationships/vmlDrawing" Target="../drawings/vmlDrawing5.vml"/><Relationship Id="rId6" Type="http://schemas.openxmlformats.org/officeDocument/2006/relationships/oleObject" Target="../embeddings/oleObject6.bin"/><Relationship Id="rId5" Type="http://schemas.openxmlformats.org/officeDocument/2006/relationships/image" Target="../media/image21.wmf"/><Relationship Id="rId4" Type="http://schemas.openxmlformats.org/officeDocument/2006/relationships/oleObject" Target="../embeddings/oleObject5.bin"/></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notesSlide" Target="../notesSlides/notesSlide20.xml"/><Relationship Id="rId7" Type="http://schemas.openxmlformats.org/officeDocument/2006/relationships/image" Target="../media/image12.wmf"/><Relationship Id="rId2" Type="http://schemas.openxmlformats.org/officeDocument/2006/relationships/slideLayout" Target="../slideLayouts/slideLayout3.xml"/><Relationship Id="rId1" Type="http://schemas.openxmlformats.org/officeDocument/2006/relationships/vmlDrawing" Target="../drawings/vmlDrawing6.vml"/><Relationship Id="rId6" Type="http://schemas.openxmlformats.org/officeDocument/2006/relationships/oleObject" Target="../embeddings/oleObject8.bin"/><Relationship Id="rId11" Type="http://schemas.openxmlformats.org/officeDocument/2006/relationships/image" Target="../media/image16.wmf"/><Relationship Id="rId5" Type="http://schemas.openxmlformats.org/officeDocument/2006/relationships/image" Target="../media/image10.wmf"/><Relationship Id="rId10" Type="http://schemas.openxmlformats.org/officeDocument/2006/relationships/oleObject" Target="../embeddings/oleObject10.bin"/><Relationship Id="rId4" Type="http://schemas.openxmlformats.org/officeDocument/2006/relationships/oleObject" Target="../embeddings/oleObject7.bin"/><Relationship Id="rId9" Type="http://schemas.openxmlformats.org/officeDocument/2006/relationships/image" Target="../media/image14.w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hyperlink" Target="https://www.dolby.com/us/en/technologies/dolby-vision/ICtCp-white-paper.pdf" TargetMode="External"/><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5.xml"/><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1.png"/></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6.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7.xml"/><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image" Target="../media/image46.png"/></Relationships>
</file>

<file path=ppt/slides/_rels/slide5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8.xml"/><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1.png"/></Relationships>
</file>

<file path=ppt/slides/_rels/slide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9.xml"/><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image" Target="../media/image48.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0.xml"/><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image" Target="../media/image50.png"/></Relationships>
</file>

<file path=ppt/slides/_rels/slide6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1.xml"/><Relationship Id="rId1" Type="http://schemas.openxmlformats.org/officeDocument/2006/relationships/slideLayout" Target="../slideLayouts/slideLayout6.xml"/><Relationship Id="rId5" Type="http://schemas.openxmlformats.org/officeDocument/2006/relationships/image" Target="../media/image53.png"/><Relationship Id="rId4" Type="http://schemas.openxmlformats.org/officeDocument/2006/relationships/image" Target="../media/image52.png"/></Relationships>
</file>

<file path=ppt/slides/_rels/slide6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2.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53.png"/><Relationship Id="rId4" Type="http://schemas.openxmlformats.org/officeDocument/2006/relationships/image" Target="../media/image51.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5.xml"/><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10.wmf"/><Relationship Id="rId5" Type="http://schemas.openxmlformats.org/officeDocument/2006/relationships/oleObject" Target="../embeddings/oleObject1.bin"/><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2.xm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8.xml"/><Relationship Id="rId1" Type="http://schemas.openxmlformats.org/officeDocument/2006/relationships/slideLayout" Target="../slideLayouts/slideLayout6.xml"/><Relationship Id="rId4" Type="http://schemas.openxmlformats.org/officeDocument/2006/relationships/image" Target="../media/image61.jpe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image" Target="../media/image12.wmf"/><Relationship Id="rId5" Type="http://schemas.openxmlformats.org/officeDocument/2006/relationships/oleObject" Target="../embeddings/oleObject2.bin"/><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7.xml"/><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8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8.xml"/><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66.png"/><Relationship Id="rId4" Type="http://schemas.openxmlformats.org/officeDocument/2006/relationships/image" Target="../media/image65.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vmlDrawing" Target="../drawings/vmlDrawing3.vml"/><Relationship Id="rId6" Type="http://schemas.openxmlformats.org/officeDocument/2006/relationships/image" Target="../media/image14.wmf"/><Relationship Id="rId5" Type="http://schemas.openxmlformats.org/officeDocument/2006/relationships/oleObject" Target="../embeddings/oleObject3.bin"/><Relationship Id="rId4" Type="http://schemas.openxmlformats.org/officeDocument/2006/relationships/image" Target="../media/image15.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hyperlink" Target="https://twitter.com/h3r2tic" TargetMode="External"/><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hyperlink" Target="mailto:afry@europe.ea.com" TargetMode="External"/><Relationship Id="rId2" Type="http://schemas.openxmlformats.org/officeDocument/2006/relationships/notesSlide" Target="../notesSlides/notesSlide92.xml"/><Relationship Id="rId1" Type="http://schemas.openxmlformats.org/officeDocument/2006/relationships/slideLayout" Target="../slideLayouts/slideLayout3.xml"/><Relationship Id="rId4" Type="http://schemas.openxmlformats.org/officeDocument/2006/relationships/hyperlink" Target="https://twitter.com/TheFryster" TargetMode="Externa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itle 1"/>
          <p:cNvSpPr>
            <a:spLocks noGrp="1"/>
          </p:cNvSpPr>
          <p:nvPr>
            <p:ph type="title" idx="4294967295"/>
          </p:nvPr>
        </p:nvSpPr>
        <p:spPr bwMode="auto">
          <a:xfrm>
            <a:off x="228600" y="1276350"/>
            <a:ext cx="6019800" cy="3124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0000"/>
          </a:bodyPr>
          <a:lstStyle/>
          <a:p>
            <a:r>
              <a:rPr lang="en-US" altLang="en-US" dirty="0">
                <a:solidFill>
                  <a:srgbClr val="F2F2F2"/>
                </a:solidFill>
                <a:ea typeface="ヒラギノ角ゴ Pro W3" charset="-128"/>
                <a:cs typeface="ヒラギノ角ゴ Pro W3" charset="-128"/>
              </a:rPr>
              <a:t>High Dynamic Range</a:t>
            </a:r>
            <a:br>
              <a:rPr lang="en-US" altLang="en-US" dirty="0">
                <a:solidFill>
                  <a:srgbClr val="F2F2F2"/>
                </a:solidFill>
                <a:ea typeface="ヒラギノ角ゴ Pro W3" charset="-128"/>
                <a:cs typeface="ヒラギノ角ゴ Pro W3" charset="-128"/>
              </a:rPr>
            </a:br>
            <a:r>
              <a:rPr lang="en-US" altLang="en-US" dirty="0">
                <a:solidFill>
                  <a:srgbClr val="F2F2F2"/>
                </a:solidFill>
                <a:ea typeface="ヒラギノ角ゴ Pro W3" charset="-128"/>
                <a:cs typeface="ヒラギノ角ゴ Pro W3" charset="-128"/>
              </a:rPr>
              <a:t>color grading and display</a:t>
            </a:r>
            <a:br>
              <a:rPr lang="en-US" altLang="en-US" dirty="0">
                <a:solidFill>
                  <a:srgbClr val="F2F2F2"/>
                </a:solidFill>
                <a:ea typeface="ヒラギノ角ゴ Pro W3" charset="-128"/>
                <a:cs typeface="ヒラギノ角ゴ Pro W3" charset="-128"/>
              </a:rPr>
            </a:br>
            <a:r>
              <a:rPr lang="en-US" altLang="en-US" dirty="0">
                <a:solidFill>
                  <a:srgbClr val="F2F2F2"/>
                </a:solidFill>
                <a:ea typeface="ヒラギノ角ゴ Pro W3" charset="-128"/>
                <a:cs typeface="ヒラギノ角ゴ Pro W3" charset="-128"/>
              </a:rPr>
              <a:t>in Frostbite</a:t>
            </a:r>
            <a:br>
              <a:rPr lang="en-US" altLang="en-US" dirty="0">
                <a:solidFill>
                  <a:srgbClr val="F2F2F2"/>
                </a:solidFill>
                <a:ea typeface="ヒラギノ角ゴ Pro W3" charset="-128"/>
                <a:cs typeface="ヒラギノ角ゴ Pro W3" charset="-128"/>
              </a:rPr>
            </a:br>
            <a:r>
              <a:rPr lang="en-US" altLang="en-US" dirty="0">
                <a:solidFill>
                  <a:srgbClr val="F2F2F2"/>
                </a:solidFill>
                <a:ea typeface="ヒラギノ角ゴ Pro W3" charset="-128"/>
                <a:cs typeface="ヒラギノ角ゴ Pro W3" charset="-128"/>
              </a:rPr>
              <a:t/>
            </a:r>
            <a:br>
              <a:rPr lang="en-US" altLang="en-US" dirty="0">
                <a:solidFill>
                  <a:srgbClr val="F2F2F2"/>
                </a:solidFill>
                <a:ea typeface="ヒラギノ角ゴ Pro W3" charset="-128"/>
                <a:cs typeface="ヒラギノ角ゴ Pro W3" charset="-128"/>
              </a:rPr>
            </a:br>
            <a:r>
              <a:rPr lang="en-US" altLang="en-US" sz="2400" b="1" dirty="0">
                <a:solidFill>
                  <a:srgbClr val="F2F2F2"/>
                </a:solidFill>
                <a:ea typeface="ヒラギノ角ゴ Pro W3" charset="-128"/>
                <a:cs typeface="ヒラギノ角ゴ Pro W3" charset="-128"/>
              </a:rPr>
              <a:t>Alex Fry</a:t>
            </a:r>
            <a:r>
              <a:rPr lang="en-US" altLang="en-US" sz="2400" dirty="0">
                <a:solidFill>
                  <a:srgbClr val="F2F2F2"/>
                </a:solidFill>
                <a:ea typeface="ヒラギノ角ゴ Pro W3" charset="-128"/>
                <a:cs typeface="ヒラギノ角ゴ Pro W3" charset="-128"/>
              </a:rPr>
              <a:t/>
            </a:r>
            <a:br>
              <a:rPr lang="en-US" altLang="en-US" sz="2400" dirty="0">
                <a:solidFill>
                  <a:srgbClr val="F2F2F2"/>
                </a:solidFill>
                <a:ea typeface="ヒラギノ角ゴ Pro W3" charset="-128"/>
                <a:cs typeface="ヒラギノ角ゴ Pro W3" charset="-128"/>
              </a:rPr>
            </a:br>
            <a:r>
              <a:rPr lang="en-US" altLang="en-US" sz="2400" dirty="0">
                <a:solidFill>
                  <a:srgbClr val="F2F2F2"/>
                </a:solidFill>
                <a:ea typeface="ヒラギノ角ゴ Pro W3" charset="-128"/>
                <a:cs typeface="ヒラギノ角ゴ Pro W3" charset="-128"/>
              </a:rPr>
              <a:t>Rendering Engineer</a:t>
            </a:r>
            <a:br>
              <a:rPr lang="en-US" altLang="en-US" sz="2400" dirty="0">
                <a:solidFill>
                  <a:srgbClr val="F2F2F2"/>
                </a:solidFill>
                <a:ea typeface="ヒラギノ角ゴ Pro W3" charset="-128"/>
                <a:cs typeface="ヒラギノ角ゴ Pro W3" charset="-128"/>
              </a:rPr>
            </a:br>
            <a:r>
              <a:rPr lang="en-US" altLang="en-US" sz="2400" dirty="0">
                <a:solidFill>
                  <a:srgbClr val="F2F2F2"/>
                </a:solidFill>
                <a:ea typeface="ヒラギノ角ゴ Pro W3" charset="-128"/>
                <a:cs typeface="ヒラギノ角ゴ Pro W3" charset="-128"/>
              </a:rPr>
              <a:t>Frostbite Team, Electronic Arts</a:t>
            </a:r>
          </a:p>
        </p:txBody>
      </p:sp>
    </p:spTree>
    <p:extLst>
      <p:ext uri="{BB962C8B-B14F-4D97-AF65-F5344CB8AC3E}">
        <p14:creationId xmlns:p14="http://schemas.microsoft.com/office/powerpoint/2010/main" val="41824367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Tonemapping</a:t>
            </a:r>
            <a:r>
              <a:rPr lang="en-US" dirty="0"/>
              <a:t> (bonus slide)</a:t>
            </a:r>
          </a:p>
        </p:txBody>
      </p:sp>
      <p:sp>
        <p:nvSpPr>
          <p:cNvPr id="5"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1</a:t>
            </a:r>
          </a:p>
        </p:txBody>
      </p:sp>
      <p:sp>
        <p:nvSpPr>
          <p:cNvPr id="6" name="Content Placeholder 5"/>
          <p:cNvSpPr>
            <a:spLocks noGrp="1"/>
          </p:cNvSpPr>
          <p:nvPr>
            <p:ph idx="1"/>
          </p:nvPr>
        </p:nvSpPr>
        <p:spPr/>
        <p:txBody>
          <a:bodyPr>
            <a:normAutofit/>
          </a:bodyPr>
          <a:lstStyle/>
          <a:p>
            <a:r>
              <a:rPr lang="en-GB" dirty="0"/>
              <a:t>Hable</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888" y="1716187"/>
            <a:ext cx="4768992" cy="2682558"/>
          </a:xfrm>
          <a:prstGeom prst="rect">
            <a:avLst/>
          </a:prstGeom>
        </p:spPr>
      </p:pic>
      <p:graphicFrame>
        <p:nvGraphicFramePr>
          <p:cNvPr id="4" name="Object 3"/>
          <p:cNvGraphicFramePr>
            <a:graphicFrameLocks noChangeAspect="1"/>
          </p:cNvGraphicFramePr>
          <p:nvPr>
            <p:extLst>
              <p:ext uri="{D42A27DB-BD31-4B8C-83A1-F6EECF244321}">
                <p14:modId xmlns:p14="http://schemas.microsoft.com/office/powerpoint/2010/main" val="2529370068"/>
              </p:ext>
            </p:extLst>
          </p:nvPr>
        </p:nvGraphicFramePr>
        <p:xfrm>
          <a:off x="5974406" y="1716187"/>
          <a:ext cx="2382867" cy="2682559"/>
        </p:xfrm>
        <a:graphic>
          <a:graphicData uri="http://schemas.openxmlformats.org/presentationml/2006/ole">
            <mc:AlternateContent xmlns:mc="http://schemas.openxmlformats.org/markup-compatibility/2006">
              <mc:Choice xmlns:v="urn:schemas-microsoft-com:vml" Requires="v">
                <p:oleObj spid="_x0000_s7326" name="Image" r:id="rId5" imgW="7479360" imgH="8418960" progId="Photoshop.Image.13">
                  <p:embed/>
                </p:oleObj>
              </mc:Choice>
              <mc:Fallback>
                <p:oleObj name="Image" r:id="rId5" imgW="7479360" imgH="8418960" progId="Photoshop.Image.13">
                  <p:embed/>
                  <p:pic>
                    <p:nvPicPr>
                      <p:cNvPr id="0" name=""/>
                      <p:cNvPicPr/>
                      <p:nvPr/>
                    </p:nvPicPr>
                    <p:blipFill>
                      <a:blip r:embed="rId6"/>
                      <a:stretch>
                        <a:fillRect/>
                      </a:stretch>
                    </p:blipFill>
                    <p:spPr>
                      <a:xfrm>
                        <a:off x="5974406" y="1716187"/>
                        <a:ext cx="2382867" cy="2682559"/>
                      </a:xfrm>
                      <a:prstGeom prst="rect">
                        <a:avLst/>
                      </a:prstGeom>
                    </p:spPr>
                  </p:pic>
                </p:oleObj>
              </mc:Fallback>
            </mc:AlternateContent>
          </a:graphicData>
        </a:graphic>
      </p:graphicFrame>
    </p:spTree>
    <p:extLst>
      <p:ext uri="{BB962C8B-B14F-4D97-AF65-F5344CB8AC3E}">
        <p14:creationId xmlns:p14="http://schemas.microsoft.com/office/powerpoint/2010/main" val="227522813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Color grading</a:t>
            </a:r>
          </a:p>
        </p:txBody>
      </p:sp>
      <p:sp>
        <p:nvSpPr>
          <p:cNvPr id="5"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1</a:t>
            </a:r>
          </a:p>
        </p:txBody>
      </p:sp>
      <p:sp>
        <p:nvSpPr>
          <p:cNvPr id="6" name="Content Placeholder 5"/>
          <p:cNvSpPr>
            <a:spLocks noGrp="1"/>
          </p:cNvSpPr>
          <p:nvPr>
            <p:ph idx="1"/>
          </p:nvPr>
        </p:nvSpPr>
        <p:spPr/>
        <p:txBody>
          <a:bodyPr>
            <a:normAutofit/>
          </a:bodyPr>
          <a:lstStyle/>
          <a:p>
            <a:r>
              <a:rPr lang="en-GB" dirty="0"/>
              <a:t>The act of applying a “look”</a:t>
            </a:r>
          </a:p>
          <a:p>
            <a:r>
              <a:rPr lang="en-GB" dirty="0"/>
              <a:t>Background in film developing. E.g.</a:t>
            </a:r>
          </a:p>
          <a:p>
            <a:pPr lvl="1"/>
            <a:r>
              <a:rPr lang="en-GB" dirty="0"/>
              <a:t>Choose different film stock</a:t>
            </a:r>
          </a:p>
          <a:p>
            <a:pPr lvl="1"/>
            <a:r>
              <a:rPr lang="en-GB" dirty="0"/>
              <a:t>Apply or skip different processing steps (e.g. bleach bypass)</a:t>
            </a:r>
          </a:p>
          <a:p>
            <a:r>
              <a:rPr lang="en-GB" dirty="0"/>
              <a:t>Digitally we can do a lot more</a:t>
            </a:r>
          </a:p>
          <a:p>
            <a:pPr lvl="1"/>
            <a:r>
              <a:rPr lang="en-GB" dirty="0"/>
              <a:t>White balancing</a:t>
            </a:r>
          </a:p>
          <a:p>
            <a:pPr lvl="1"/>
            <a:r>
              <a:rPr lang="en-GB" dirty="0" err="1"/>
              <a:t>Color</a:t>
            </a:r>
            <a:r>
              <a:rPr lang="en-GB" dirty="0"/>
              <a:t> replacement</a:t>
            </a:r>
          </a:p>
          <a:p>
            <a:pPr lvl="1"/>
            <a:r>
              <a:rPr lang="en-GB" dirty="0"/>
              <a:t>Orange &amp; Teal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4681" y="3080504"/>
            <a:ext cx="2847180" cy="1187517"/>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582402" y="3080505"/>
            <a:ext cx="1979195" cy="1187517"/>
          </a:xfrm>
          <a:prstGeom prst="rect">
            <a:avLst/>
          </a:prstGeom>
        </p:spPr>
      </p:pic>
    </p:spTree>
    <p:extLst>
      <p:ext uri="{BB962C8B-B14F-4D97-AF65-F5344CB8AC3E}">
        <p14:creationId xmlns:p14="http://schemas.microsoft.com/office/powerpoint/2010/main" val="18337888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Brief history of TVs &amp; standards</a:t>
            </a:r>
          </a:p>
        </p:txBody>
      </p:sp>
      <p:sp>
        <p:nvSpPr>
          <p:cNvPr id="5"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1</a:t>
            </a:r>
          </a:p>
        </p:txBody>
      </p:sp>
      <p:sp>
        <p:nvSpPr>
          <p:cNvPr id="6" name="Content Placeholder 5"/>
          <p:cNvSpPr>
            <a:spLocks noGrp="1"/>
          </p:cNvSpPr>
          <p:nvPr>
            <p:ph idx="1"/>
          </p:nvPr>
        </p:nvSpPr>
        <p:spPr/>
        <p:txBody>
          <a:bodyPr>
            <a:normAutofit/>
          </a:bodyPr>
          <a:lstStyle/>
          <a:p>
            <a:r>
              <a:rPr lang="en-GB" dirty="0"/>
              <a:t>Older (CRT) TV/monitors had limited dynamic range</a:t>
            </a:r>
          </a:p>
          <a:p>
            <a:pPr lvl="1"/>
            <a:r>
              <a:rPr lang="en-GB" dirty="0"/>
              <a:t>0.1 – 100 nits (cd/m2)</a:t>
            </a:r>
          </a:p>
          <a:p>
            <a:r>
              <a:rPr lang="en-GB" dirty="0"/>
              <a:t>Non-linear response to electrical input</a:t>
            </a:r>
          </a:p>
          <a:p>
            <a:pPr lvl="1"/>
            <a:r>
              <a:rPr lang="en-GB" dirty="0"/>
              <a:t>Electro Optical Transfer Function (EOTF)</a:t>
            </a:r>
          </a:p>
          <a:p>
            <a:pPr lvl="1"/>
            <a:r>
              <a:rPr lang="en-GB" dirty="0"/>
              <a:t>Also known as ‘gamma curve’</a:t>
            </a:r>
          </a:p>
          <a:p>
            <a:r>
              <a:rPr lang="en-GB" dirty="0" err="1"/>
              <a:t>sRGB</a:t>
            </a:r>
            <a:r>
              <a:rPr lang="en-GB" dirty="0"/>
              <a:t>/BT.1886 standard introduced</a:t>
            </a:r>
          </a:p>
          <a:p>
            <a:pPr lvl="1"/>
            <a:r>
              <a:rPr lang="en-GB" dirty="0"/>
              <a:t>Standard and display capability are similar</a:t>
            </a:r>
          </a:p>
          <a:p>
            <a:r>
              <a:rPr lang="en-GB" dirty="0"/>
              <a:t>We still use this standard today</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3805" y="2151243"/>
            <a:ext cx="3489512" cy="2992257"/>
          </a:xfrm>
          <a:prstGeom prst="rect">
            <a:avLst/>
          </a:prstGeom>
        </p:spPr>
      </p:pic>
    </p:spTree>
    <p:extLst>
      <p:ext uri="{BB962C8B-B14F-4D97-AF65-F5344CB8AC3E}">
        <p14:creationId xmlns:p14="http://schemas.microsoft.com/office/powerpoint/2010/main" val="4400002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Brief history of TVs &amp; standards</a:t>
            </a:r>
          </a:p>
        </p:txBody>
      </p:sp>
      <p:sp>
        <p:nvSpPr>
          <p:cNvPr id="5"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1</a:t>
            </a:r>
          </a:p>
        </p:txBody>
      </p:sp>
      <p:sp>
        <p:nvSpPr>
          <p:cNvPr id="6" name="Content Placeholder 5"/>
          <p:cNvSpPr>
            <a:spLocks noGrp="1"/>
          </p:cNvSpPr>
          <p:nvPr>
            <p:ph idx="1"/>
          </p:nvPr>
        </p:nvSpPr>
        <p:spPr/>
        <p:txBody>
          <a:bodyPr>
            <a:normAutofit/>
          </a:bodyPr>
          <a:lstStyle/>
          <a:p>
            <a:r>
              <a:rPr lang="en-GB" dirty="0"/>
              <a:t>Modern TVs (0.01-300+ nits … HDR </a:t>
            </a:r>
            <a:r>
              <a:rPr lang="en-GB" b="1" i="1" dirty="0"/>
              <a:t>way</a:t>
            </a:r>
            <a:r>
              <a:rPr lang="en-GB" b="1" dirty="0"/>
              <a:t> </a:t>
            </a:r>
            <a:r>
              <a:rPr lang="en-GB" dirty="0"/>
              <a:t>more)</a:t>
            </a:r>
          </a:p>
          <a:p>
            <a:pPr lvl="1"/>
            <a:r>
              <a:rPr lang="en-GB" dirty="0"/>
              <a:t>Hardware </a:t>
            </a:r>
            <a:r>
              <a:rPr lang="en-GB" b="1" i="1" dirty="0"/>
              <a:t>far</a:t>
            </a:r>
            <a:r>
              <a:rPr lang="en-GB" dirty="0"/>
              <a:t> more capable than the standard</a:t>
            </a:r>
          </a:p>
          <a:p>
            <a:pPr lvl="1"/>
            <a:r>
              <a:rPr lang="en-GB" dirty="0"/>
              <a:t>LCD response different to CRT response</a:t>
            </a:r>
          </a:p>
          <a:p>
            <a:r>
              <a:rPr lang="en-GB" dirty="0"/>
              <a:t>We still use </a:t>
            </a:r>
            <a:r>
              <a:rPr lang="en-GB" dirty="0" err="1"/>
              <a:t>sRGB</a:t>
            </a:r>
            <a:r>
              <a:rPr lang="en-GB" dirty="0"/>
              <a:t>/709</a:t>
            </a:r>
          </a:p>
          <a:p>
            <a:pPr lvl="1"/>
            <a:r>
              <a:rPr lang="en-GB" dirty="0"/>
              <a:t>TVs modify our 0.1-100 nit signal to best “show off” the TV</a:t>
            </a:r>
          </a:p>
          <a:p>
            <a:pPr lvl="1"/>
            <a:r>
              <a:rPr lang="en-GB" dirty="0"/>
              <a:t>We have no control over this, other than asking for calibration</a:t>
            </a:r>
          </a:p>
          <a:p>
            <a:pPr lvl="1"/>
            <a:r>
              <a:rPr lang="en-GB" dirty="0"/>
              <a:t>Tends to end up with too much contrast</a:t>
            </a:r>
          </a:p>
          <a:p>
            <a:r>
              <a:rPr lang="en-GB" dirty="0"/>
              <a:t>And that’s just luminance</a:t>
            </a:r>
          </a:p>
          <a:p>
            <a:pPr lvl="1"/>
            <a:r>
              <a:rPr lang="en-GB" dirty="0"/>
              <a:t>Too much over-saturation as well (e.g. store demo mode)</a:t>
            </a:r>
          </a:p>
        </p:txBody>
      </p:sp>
    </p:spTree>
    <p:extLst>
      <p:ext uri="{BB962C8B-B14F-4D97-AF65-F5344CB8AC3E}">
        <p14:creationId xmlns:p14="http://schemas.microsoft.com/office/powerpoint/2010/main" val="27407712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Frostbite legacy pipeline</a:t>
            </a:r>
          </a:p>
        </p:txBody>
      </p:sp>
      <p:sp>
        <p:nvSpPr>
          <p:cNvPr id="7"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2</a:t>
            </a:r>
          </a:p>
        </p:txBody>
      </p:sp>
      <p:sp>
        <p:nvSpPr>
          <p:cNvPr id="4" name="Content Placeholder 2"/>
          <p:cNvSpPr txBox="1">
            <a:spLocks/>
          </p:cNvSpPr>
          <p:nvPr/>
        </p:nvSpPr>
        <p:spPr>
          <a:xfrm>
            <a:off x="457200" y="1200150"/>
            <a:ext cx="8229600" cy="332105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000" kern="1200">
                <a:solidFill>
                  <a:schemeClr val="bg1"/>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Font typeface="Arial" pitchFamily="34" charset="0"/>
              <a:buChar char="–"/>
              <a:defRPr sz="1800" kern="1200">
                <a:solidFill>
                  <a:schemeClr val="bg1"/>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Font typeface="Arial" pitchFamily="34" charset="0"/>
              <a:buChar char="•"/>
              <a:defRPr sz="1600" kern="1200">
                <a:solidFill>
                  <a:schemeClr val="bg1"/>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6956185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Frostbite legacy pipeline</a:t>
            </a:r>
          </a:p>
        </p:txBody>
      </p:sp>
      <p:sp>
        <p:nvSpPr>
          <p:cNvPr id="5"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1</a:t>
            </a:r>
          </a:p>
        </p:txBody>
      </p:sp>
      <p:sp>
        <p:nvSpPr>
          <p:cNvPr id="14" name="Rectangle 13"/>
          <p:cNvSpPr/>
          <p:nvPr/>
        </p:nvSpPr>
        <p:spPr>
          <a:xfrm>
            <a:off x="1098784" y="1063229"/>
            <a:ext cx="790013"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n w="0"/>
                <a:solidFill>
                  <a:schemeClr val="tx1"/>
                </a:solidFill>
                <a:effectLst>
                  <a:outerShdw blurRad="38100" dist="25400" dir="5400000" algn="ctr" rotWithShape="0">
                    <a:srgbClr val="6E747A">
                      <a:alpha val="43000"/>
                    </a:srgbClr>
                  </a:outerShdw>
                </a:effectLst>
              </a:rPr>
              <a:t>Post (FP16)</a:t>
            </a:r>
          </a:p>
        </p:txBody>
      </p:sp>
      <p:sp>
        <p:nvSpPr>
          <p:cNvPr id="15" name="Rectangle 14"/>
          <p:cNvSpPr/>
          <p:nvPr/>
        </p:nvSpPr>
        <p:spPr>
          <a:xfrm>
            <a:off x="2141566" y="1066962"/>
            <a:ext cx="790013"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n w="0"/>
                <a:solidFill>
                  <a:schemeClr val="tx1"/>
                </a:solidFill>
                <a:effectLst>
                  <a:outerShdw blurRad="38100" dist="25400" dir="5400000" algn="ctr" rotWithShape="0">
                    <a:srgbClr val="6E747A">
                      <a:alpha val="43000"/>
                    </a:srgbClr>
                  </a:outerShdw>
                </a:effectLst>
              </a:rPr>
              <a:t>Tone</a:t>
            </a:r>
          </a:p>
          <a:p>
            <a:pPr algn="ctr"/>
            <a:r>
              <a:rPr lang="en-GB" sz="1400" dirty="0">
                <a:ln w="0"/>
                <a:solidFill>
                  <a:schemeClr val="tx1"/>
                </a:solidFill>
                <a:effectLst>
                  <a:outerShdw blurRad="38100" dist="25400" dir="5400000" algn="ctr" rotWithShape="0">
                    <a:srgbClr val="6E747A">
                      <a:alpha val="43000"/>
                    </a:srgbClr>
                  </a:outerShdw>
                </a:effectLst>
              </a:rPr>
              <a:t>map</a:t>
            </a:r>
          </a:p>
        </p:txBody>
      </p:sp>
      <p:sp>
        <p:nvSpPr>
          <p:cNvPr id="16" name="Rectangle 15"/>
          <p:cNvSpPr/>
          <p:nvPr/>
        </p:nvSpPr>
        <p:spPr>
          <a:xfrm>
            <a:off x="3187904" y="1067176"/>
            <a:ext cx="774533"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err="1">
                <a:ln w="0"/>
                <a:solidFill>
                  <a:schemeClr val="tx1"/>
                </a:solidFill>
                <a:effectLst>
                  <a:outerShdw blurRad="38100" dist="25400" dir="5400000" algn="ctr" rotWithShape="0">
                    <a:srgbClr val="6E747A">
                      <a:alpha val="43000"/>
                    </a:srgbClr>
                  </a:outerShdw>
                </a:effectLst>
              </a:rPr>
              <a:t>sRGB</a:t>
            </a:r>
            <a:endParaRPr lang="en-GB" sz="1400" dirty="0">
              <a:ln w="0"/>
              <a:solidFill>
                <a:schemeClr val="tx1"/>
              </a:solidFill>
              <a:effectLst>
                <a:outerShdw blurRad="38100" dist="25400" dir="5400000" algn="ctr" rotWithShape="0">
                  <a:srgbClr val="6E747A">
                    <a:alpha val="43000"/>
                  </a:srgbClr>
                </a:outerShdw>
              </a:effectLst>
            </a:endParaRPr>
          </a:p>
        </p:txBody>
      </p:sp>
      <p:sp>
        <p:nvSpPr>
          <p:cNvPr id="17" name="Rectangle 16"/>
          <p:cNvSpPr/>
          <p:nvPr/>
        </p:nvSpPr>
        <p:spPr>
          <a:xfrm>
            <a:off x="4216417" y="1066962"/>
            <a:ext cx="802139"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n w="0"/>
                <a:solidFill>
                  <a:schemeClr val="tx1"/>
                </a:solidFill>
                <a:effectLst>
                  <a:outerShdw blurRad="38100" dist="25400" dir="5400000" algn="ctr" rotWithShape="0">
                    <a:srgbClr val="6E747A">
                      <a:alpha val="43000"/>
                    </a:srgbClr>
                  </a:outerShdw>
                </a:effectLst>
              </a:rPr>
              <a:t>Grading</a:t>
            </a:r>
          </a:p>
        </p:txBody>
      </p:sp>
      <p:sp>
        <p:nvSpPr>
          <p:cNvPr id="18" name="Rectangle 17"/>
          <p:cNvSpPr/>
          <p:nvPr/>
        </p:nvSpPr>
        <p:spPr>
          <a:xfrm>
            <a:off x="5266875" y="1057561"/>
            <a:ext cx="790013"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n w="0"/>
                <a:solidFill>
                  <a:schemeClr val="tx1"/>
                </a:solidFill>
                <a:effectLst>
                  <a:outerShdw blurRad="38100" dist="25400" dir="5400000" algn="ctr" rotWithShape="0">
                    <a:srgbClr val="6E747A">
                      <a:alpha val="43000"/>
                    </a:srgbClr>
                  </a:outerShdw>
                </a:effectLst>
              </a:rPr>
              <a:t>UI</a:t>
            </a:r>
          </a:p>
        </p:txBody>
      </p:sp>
      <p:sp>
        <p:nvSpPr>
          <p:cNvPr id="19" name="Rectangle 18"/>
          <p:cNvSpPr/>
          <p:nvPr/>
        </p:nvSpPr>
        <p:spPr>
          <a:xfrm>
            <a:off x="6306992" y="1063229"/>
            <a:ext cx="869430"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n w="0"/>
                <a:solidFill>
                  <a:schemeClr val="tx1"/>
                </a:solidFill>
                <a:effectLst>
                  <a:outerShdw blurRad="38100" dist="25400" dir="5400000" algn="ctr" rotWithShape="0">
                    <a:srgbClr val="6E747A">
                      <a:alpha val="43000"/>
                    </a:srgbClr>
                  </a:outerShdw>
                </a:effectLst>
              </a:rPr>
              <a:t>TV</a:t>
            </a:r>
          </a:p>
        </p:txBody>
      </p:sp>
      <p:sp>
        <p:nvSpPr>
          <p:cNvPr id="28" name="Right Arrow 27"/>
          <p:cNvSpPr/>
          <p:nvPr/>
        </p:nvSpPr>
        <p:spPr>
          <a:xfrm>
            <a:off x="1888797" y="1237873"/>
            <a:ext cx="235142"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9" name="Right Arrow 28"/>
          <p:cNvSpPr/>
          <p:nvPr/>
        </p:nvSpPr>
        <p:spPr>
          <a:xfrm>
            <a:off x="2932207" y="1244440"/>
            <a:ext cx="235142"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30" name="Right Arrow 29"/>
          <p:cNvSpPr/>
          <p:nvPr/>
        </p:nvSpPr>
        <p:spPr>
          <a:xfrm>
            <a:off x="3971856" y="1239547"/>
            <a:ext cx="235142"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31" name="Right Arrow 30"/>
          <p:cNvSpPr/>
          <p:nvPr/>
        </p:nvSpPr>
        <p:spPr>
          <a:xfrm>
            <a:off x="5018528" y="1244440"/>
            <a:ext cx="235142"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32" name="Right Arrow 31"/>
          <p:cNvSpPr/>
          <p:nvPr/>
        </p:nvSpPr>
        <p:spPr>
          <a:xfrm>
            <a:off x="6053202" y="1240707"/>
            <a:ext cx="235142"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4" name="Content Placeholder 3"/>
          <p:cNvSpPr>
            <a:spLocks noGrp="1"/>
          </p:cNvSpPr>
          <p:nvPr>
            <p:ph idx="1"/>
          </p:nvPr>
        </p:nvSpPr>
        <p:spPr/>
        <p:txBody>
          <a:bodyPr/>
          <a:lstStyle/>
          <a:p>
            <a:endParaRPr lang="en-GB" dirty="0"/>
          </a:p>
          <a:p>
            <a:endParaRPr lang="en-GB" dirty="0"/>
          </a:p>
          <a:p>
            <a:r>
              <a:rPr lang="en-GB" dirty="0"/>
              <a:t>Scene is linear floating point up to and including post FX</a:t>
            </a:r>
          </a:p>
          <a:p>
            <a:pPr lvl="1"/>
            <a:r>
              <a:rPr lang="en-GB" dirty="0"/>
              <a:t>Bloom, motion blur, vignette, depth of field </a:t>
            </a:r>
            <a:r>
              <a:rPr lang="en-GB" dirty="0" err="1"/>
              <a:t>etc</a:t>
            </a:r>
            <a:endParaRPr lang="en-GB" dirty="0"/>
          </a:p>
          <a:p>
            <a:r>
              <a:rPr lang="en-GB" dirty="0"/>
              <a:t>Apply </a:t>
            </a:r>
            <a:r>
              <a:rPr lang="en-GB" dirty="0" err="1"/>
              <a:t>tonemap</a:t>
            </a:r>
            <a:endParaRPr lang="en-GB" dirty="0"/>
          </a:p>
          <a:p>
            <a:r>
              <a:rPr lang="en-GB" dirty="0"/>
              <a:t>Linear to </a:t>
            </a:r>
            <a:r>
              <a:rPr lang="en-GB" dirty="0" err="1"/>
              <a:t>sRGB</a:t>
            </a:r>
            <a:r>
              <a:rPr lang="en-GB" dirty="0"/>
              <a:t> conversion</a:t>
            </a:r>
          </a:p>
          <a:p>
            <a:r>
              <a:rPr lang="en-GB" dirty="0"/>
              <a:t>Apply </a:t>
            </a:r>
            <a:r>
              <a:rPr lang="en-GB" dirty="0" err="1"/>
              <a:t>color</a:t>
            </a:r>
            <a:r>
              <a:rPr lang="en-GB" dirty="0"/>
              <a:t> grade</a:t>
            </a:r>
          </a:p>
          <a:p>
            <a:r>
              <a:rPr lang="en-GB" dirty="0"/>
              <a:t>Draw UI on top</a:t>
            </a:r>
          </a:p>
          <a:p>
            <a:r>
              <a:rPr lang="en-GB" dirty="0" err="1"/>
              <a:t>Scanout</a:t>
            </a:r>
            <a:r>
              <a:rPr lang="en-GB" dirty="0"/>
              <a:t> to TV</a:t>
            </a:r>
          </a:p>
        </p:txBody>
      </p:sp>
      <p:sp>
        <p:nvSpPr>
          <p:cNvPr id="20" name="Right Arrow 19"/>
          <p:cNvSpPr/>
          <p:nvPr/>
        </p:nvSpPr>
        <p:spPr>
          <a:xfrm>
            <a:off x="873716" y="1240803"/>
            <a:ext cx="213765"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273433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Frostbite legacy pipeline</a:t>
            </a:r>
          </a:p>
        </p:txBody>
      </p:sp>
      <p:sp>
        <p:nvSpPr>
          <p:cNvPr id="5"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1</a:t>
            </a:r>
          </a:p>
        </p:txBody>
      </p:sp>
      <p:sp>
        <p:nvSpPr>
          <p:cNvPr id="14" name="Rectangle 13"/>
          <p:cNvSpPr/>
          <p:nvPr/>
        </p:nvSpPr>
        <p:spPr>
          <a:xfrm>
            <a:off x="1098784" y="1063229"/>
            <a:ext cx="790013"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n w="0"/>
                <a:solidFill>
                  <a:schemeClr val="tx1"/>
                </a:solidFill>
                <a:effectLst>
                  <a:outerShdw blurRad="38100" dist="25400" dir="5400000" algn="ctr" rotWithShape="0">
                    <a:srgbClr val="6E747A">
                      <a:alpha val="43000"/>
                    </a:srgbClr>
                  </a:outerShdw>
                </a:effectLst>
              </a:rPr>
              <a:t>Post (FP16)</a:t>
            </a:r>
          </a:p>
        </p:txBody>
      </p:sp>
      <p:sp>
        <p:nvSpPr>
          <p:cNvPr id="15" name="Rectangle 14"/>
          <p:cNvSpPr/>
          <p:nvPr/>
        </p:nvSpPr>
        <p:spPr>
          <a:xfrm>
            <a:off x="2141566" y="1066962"/>
            <a:ext cx="790013"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n w="0"/>
                <a:solidFill>
                  <a:srgbClr val="FF0000"/>
                </a:solidFill>
                <a:effectLst>
                  <a:outerShdw blurRad="38100" dist="25400" dir="5400000" algn="ctr" rotWithShape="0">
                    <a:srgbClr val="6E747A">
                      <a:alpha val="43000"/>
                    </a:srgbClr>
                  </a:outerShdw>
                </a:effectLst>
              </a:rPr>
              <a:t>Tone</a:t>
            </a:r>
          </a:p>
          <a:p>
            <a:pPr algn="ctr"/>
            <a:r>
              <a:rPr lang="en-GB" sz="1400" dirty="0">
                <a:ln w="0"/>
                <a:solidFill>
                  <a:srgbClr val="FF0000"/>
                </a:solidFill>
                <a:effectLst>
                  <a:outerShdw blurRad="38100" dist="25400" dir="5400000" algn="ctr" rotWithShape="0">
                    <a:srgbClr val="6E747A">
                      <a:alpha val="43000"/>
                    </a:srgbClr>
                  </a:outerShdw>
                </a:effectLst>
              </a:rPr>
              <a:t>map</a:t>
            </a:r>
          </a:p>
        </p:txBody>
      </p:sp>
      <p:sp>
        <p:nvSpPr>
          <p:cNvPr id="16" name="Rectangle 15"/>
          <p:cNvSpPr/>
          <p:nvPr/>
        </p:nvSpPr>
        <p:spPr>
          <a:xfrm>
            <a:off x="3187904" y="1067176"/>
            <a:ext cx="774533"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err="1">
                <a:ln w="0"/>
                <a:solidFill>
                  <a:srgbClr val="FF0000"/>
                </a:solidFill>
                <a:effectLst>
                  <a:outerShdw blurRad="38100" dist="25400" dir="5400000" algn="ctr" rotWithShape="0">
                    <a:srgbClr val="6E747A">
                      <a:alpha val="43000"/>
                    </a:srgbClr>
                  </a:outerShdw>
                </a:effectLst>
              </a:rPr>
              <a:t>sRGB</a:t>
            </a:r>
            <a:endParaRPr lang="en-GB" sz="1400" dirty="0">
              <a:ln w="0"/>
              <a:solidFill>
                <a:srgbClr val="FF0000"/>
              </a:solidFill>
              <a:effectLst>
                <a:outerShdw blurRad="38100" dist="25400" dir="5400000" algn="ctr" rotWithShape="0">
                  <a:srgbClr val="6E747A">
                    <a:alpha val="43000"/>
                  </a:srgbClr>
                </a:outerShdw>
              </a:effectLst>
            </a:endParaRPr>
          </a:p>
        </p:txBody>
      </p:sp>
      <p:sp>
        <p:nvSpPr>
          <p:cNvPr id="17" name="Rectangle 16"/>
          <p:cNvSpPr/>
          <p:nvPr/>
        </p:nvSpPr>
        <p:spPr>
          <a:xfrm>
            <a:off x="4216417" y="1066962"/>
            <a:ext cx="802139"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n w="0"/>
                <a:solidFill>
                  <a:schemeClr val="tx1"/>
                </a:solidFill>
                <a:effectLst>
                  <a:outerShdw blurRad="38100" dist="25400" dir="5400000" algn="ctr" rotWithShape="0">
                    <a:srgbClr val="6E747A">
                      <a:alpha val="43000"/>
                    </a:srgbClr>
                  </a:outerShdw>
                </a:effectLst>
              </a:rPr>
              <a:t>Grading</a:t>
            </a:r>
          </a:p>
        </p:txBody>
      </p:sp>
      <p:sp>
        <p:nvSpPr>
          <p:cNvPr id="18" name="Rectangle 17"/>
          <p:cNvSpPr/>
          <p:nvPr/>
        </p:nvSpPr>
        <p:spPr>
          <a:xfrm>
            <a:off x="5266875" y="1057561"/>
            <a:ext cx="790013"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n w="0"/>
                <a:solidFill>
                  <a:schemeClr val="tx1"/>
                </a:solidFill>
                <a:effectLst>
                  <a:outerShdw blurRad="38100" dist="25400" dir="5400000" algn="ctr" rotWithShape="0">
                    <a:srgbClr val="6E747A">
                      <a:alpha val="43000"/>
                    </a:srgbClr>
                  </a:outerShdw>
                </a:effectLst>
              </a:rPr>
              <a:t>UI</a:t>
            </a:r>
          </a:p>
        </p:txBody>
      </p:sp>
      <p:sp>
        <p:nvSpPr>
          <p:cNvPr id="19" name="Rectangle 18"/>
          <p:cNvSpPr/>
          <p:nvPr/>
        </p:nvSpPr>
        <p:spPr>
          <a:xfrm>
            <a:off x="6306992" y="1063229"/>
            <a:ext cx="869430"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n w="0"/>
                <a:solidFill>
                  <a:schemeClr val="tx1"/>
                </a:solidFill>
                <a:effectLst>
                  <a:outerShdw blurRad="38100" dist="25400" dir="5400000" algn="ctr" rotWithShape="0">
                    <a:srgbClr val="6E747A">
                      <a:alpha val="43000"/>
                    </a:srgbClr>
                  </a:outerShdw>
                </a:effectLst>
              </a:rPr>
              <a:t>TV</a:t>
            </a:r>
          </a:p>
        </p:txBody>
      </p:sp>
      <p:sp>
        <p:nvSpPr>
          <p:cNvPr id="28" name="Right Arrow 27"/>
          <p:cNvSpPr/>
          <p:nvPr/>
        </p:nvSpPr>
        <p:spPr>
          <a:xfrm>
            <a:off x="1888797" y="1237873"/>
            <a:ext cx="235142"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9" name="Right Arrow 28"/>
          <p:cNvSpPr/>
          <p:nvPr/>
        </p:nvSpPr>
        <p:spPr>
          <a:xfrm>
            <a:off x="2932207" y="1244440"/>
            <a:ext cx="235142"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30" name="Right Arrow 29"/>
          <p:cNvSpPr/>
          <p:nvPr/>
        </p:nvSpPr>
        <p:spPr>
          <a:xfrm>
            <a:off x="3971856" y="1239547"/>
            <a:ext cx="235142"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31" name="Right Arrow 30"/>
          <p:cNvSpPr/>
          <p:nvPr/>
        </p:nvSpPr>
        <p:spPr>
          <a:xfrm>
            <a:off x="5018528" y="1244440"/>
            <a:ext cx="235142"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32" name="Right Arrow 31"/>
          <p:cNvSpPr/>
          <p:nvPr/>
        </p:nvSpPr>
        <p:spPr>
          <a:xfrm>
            <a:off x="6053202" y="1240707"/>
            <a:ext cx="235142"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4" name="Content Placeholder 3"/>
          <p:cNvSpPr>
            <a:spLocks noGrp="1"/>
          </p:cNvSpPr>
          <p:nvPr>
            <p:ph idx="1"/>
          </p:nvPr>
        </p:nvSpPr>
        <p:spPr/>
        <p:txBody>
          <a:bodyPr/>
          <a:lstStyle/>
          <a:p>
            <a:endParaRPr lang="en-GB" dirty="0"/>
          </a:p>
          <a:p>
            <a:endParaRPr lang="en-GB" dirty="0"/>
          </a:p>
          <a:p>
            <a:r>
              <a:rPr lang="en-GB" dirty="0" err="1"/>
              <a:t>Tonemap</a:t>
            </a:r>
            <a:r>
              <a:rPr lang="en-GB" dirty="0"/>
              <a:t> chosen by artist from a fixed set of built-in algorithms</a:t>
            </a:r>
          </a:p>
          <a:p>
            <a:pPr lvl="1"/>
            <a:r>
              <a:rPr lang="en-GB" dirty="0"/>
              <a:t>Usually a filmic </a:t>
            </a:r>
            <a:r>
              <a:rPr lang="en-GB" dirty="0" err="1"/>
              <a:t>tonemap</a:t>
            </a:r>
            <a:endParaRPr lang="en-GB" dirty="0"/>
          </a:p>
          <a:p>
            <a:pPr lvl="1"/>
            <a:r>
              <a:rPr lang="en-GB" dirty="0" err="1"/>
              <a:t>Tonemaps</a:t>
            </a:r>
            <a:r>
              <a:rPr lang="en-GB" dirty="0"/>
              <a:t> are 1D curves, applied independently to RGB values</a:t>
            </a:r>
          </a:p>
          <a:p>
            <a:r>
              <a:rPr lang="en-GB" dirty="0"/>
              <a:t>Linear to </a:t>
            </a:r>
            <a:r>
              <a:rPr lang="en-GB" dirty="0" err="1"/>
              <a:t>sRGB</a:t>
            </a:r>
            <a:r>
              <a:rPr lang="en-GB" dirty="0"/>
              <a:t> conversion</a:t>
            </a:r>
          </a:p>
          <a:p>
            <a:pPr lvl="1"/>
            <a:r>
              <a:rPr lang="en-GB" dirty="0"/>
              <a:t>Constrains results to 0-1</a:t>
            </a:r>
          </a:p>
        </p:txBody>
      </p:sp>
      <p:sp>
        <p:nvSpPr>
          <p:cNvPr id="20" name="Right Arrow 19"/>
          <p:cNvSpPr/>
          <p:nvPr/>
        </p:nvSpPr>
        <p:spPr>
          <a:xfrm>
            <a:off x="873716" y="1240803"/>
            <a:ext cx="213765"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419380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Frostbite legacy pipeline</a:t>
            </a:r>
          </a:p>
        </p:txBody>
      </p:sp>
      <p:sp>
        <p:nvSpPr>
          <p:cNvPr id="5"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1</a:t>
            </a:r>
          </a:p>
        </p:txBody>
      </p:sp>
      <p:sp>
        <p:nvSpPr>
          <p:cNvPr id="14" name="Rectangle 13"/>
          <p:cNvSpPr/>
          <p:nvPr/>
        </p:nvSpPr>
        <p:spPr>
          <a:xfrm>
            <a:off x="1098784" y="1063229"/>
            <a:ext cx="790013"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n w="0"/>
                <a:solidFill>
                  <a:schemeClr val="tx1"/>
                </a:solidFill>
                <a:effectLst>
                  <a:outerShdw blurRad="38100" dist="25400" dir="5400000" algn="ctr" rotWithShape="0">
                    <a:srgbClr val="6E747A">
                      <a:alpha val="43000"/>
                    </a:srgbClr>
                  </a:outerShdw>
                </a:effectLst>
              </a:rPr>
              <a:t>Post (FP16)</a:t>
            </a:r>
          </a:p>
        </p:txBody>
      </p:sp>
      <p:sp>
        <p:nvSpPr>
          <p:cNvPr id="15" name="Rectangle 14"/>
          <p:cNvSpPr/>
          <p:nvPr/>
        </p:nvSpPr>
        <p:spPr>
          <a:xfrm>
            <a:off x="2141566" y="1066962"/>
            <a:ext cx="790013"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n w="0"/>
                <a:solidFill>
                  <a:schemeClr val="tx1"/>
                </a:solidFill>
                <a:effectLst>
                  <a:outerShdw blurRad="38100" dist="25400" dir="5400000" algn="ctr" rotWithShape="0">
                    <a:srgbClr val="6E747A">
                      <a:alpha val="43000"/>
                    </a:srgbClr>
                  </a:outerShdw>
                </a:effectLst>
              </a:rPr>
              <a:t>Tone</a:t>
            </a:r>
          </a:p>
          <a:p>
            <a:pPr algn="ctr"/>
            <a:r>
              <a:rPr lang="en-GB" sz="1400" dirty="0">
                <a:ln w="0"/>
                <a:solidFill>
                  <a:schemeClr val="tx1"/>
                </a:solidFill>
                <a:effectLst>
                  <a:outerShdw blurRad="38100" dist="25400" dir="5400000" algn="ctr" rotWithShape="0">
                    <a:srgbClr val="6E747A">
                      <a:alpha val="43000"/>
                    </a:srgbClr>
                  </a:outerShdw>
                </a:effectLst>
              </a:rPr>
              <a:t>map</a:t>
            </a:r>
          </a:p>
        </p:txBody>
      </p:sp>
      <p:sp>
        <p:nvSpPr>
          <p:cNvPr id="16" name="Rectangle 15"/>
          <p:cNvSpPr/>
          <p:nvPr/>
        </p:nvSpPr>
        <p:spPr>
          <a:xfrm>
            <a:off x="3187904" y="1067176"/>
            <a:ext cx="774533"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err="1">
                <a:ln w="0"/>
                <a:solidFill>
                  <a:schemeClr val="tx1"/>
                </a:solidFill>
                <a:effectLst>
                  <a:outerShdw blurRad="38100" dist="25400" dir="5400000" algn="ctr" rotWithShape="0">
                    <a:srgbClr val="6E747A">
                      <a:alpha val="43000"/>
                    </a:srgbClr>
                  </a:outerShdw>
                </a:effectLst>
              </a:rPr>
              <a:t>sRGB</a:t>
            </a:r>
            <a:endParaRPr lang="en-GB" sz="1400" dirty="0">
              <a:ln w="0"/>
              <a:solidFill>
                <a:schemeClr val="tx1"/>
              </a:solidFill>
              <a:effectLst>
                <a:outerShdw blurRad="38100" dist="25400" dir="5400000" algn="ctr" rotWithShape="0">
                  <a:srgbClr val="6E747A">
                    <a:alpha val="43000"/>
                  </a:srgbClr>
                </a:outerShdw>
              </a:effectLst>
            </a:endParaRPr>
          </a:p>
        </p:txBody>
      </p:sp>
      <p:sp>
        <p:nvSpPr>
          <p:cNvPr id="17" name="Rectangle 16"/>
          <p:cNvSpPr/>
          <p:nvPr/>
        </p:nvSpPr>
        <p:spPr>
          <a:xfrm>
            <a:off x="4216417" y="1066962"/>
            <a:ext cx="802139"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n w="0"/>
                <a:solidFill>
                  <a:srgbClr val="FF0000"/>
                </a:solidFill>
                <a:effectLst>
                  <a:outerShdw blurRad="38100" dist="25400" dir="5400000" algn="ctr" rotWithShape="0">
                    <a:srgbClr val="6E747A">
                      <a:alpha val="43000"/>
                    </a:srgbClr>
                  </a:outerShdw>
                </a:effectLst>
              </a:rPr>
              <a:t>Grading</a:t>
            </a:r>
            <a:br>
              <a:rPr lang="en-GB" sz="1400" dirty="0">
                <a:ln w="0"/>
                <a:solidFill>
                  <a:srgbClr val="FF0000"/>
                </a:solidFill>
                <a:effectLst>
                  <a:outerShdw blurRad="38100" dist="25400" dir="5400000" algn="ctr" rotWithShape="0">
                    <a:srgbClr val="6E747A">
                      <a:alpha val="43000"/>
                    </a:srgbClr>
                  </a:outerShdw>
                </a:effectLst>
              </a:rPr>
            </a:br>
            <a:r>
              <a:rPr lang="en-GB" sz="1400" dirty="0">
                <a:ln w="0"/>
                <a:solidFill>
                  <a:srgbClr val="FF0000"/>
                </a:solidFill>
                <a:effectLst>
                  <a:outerShdw blurRad="38100" dist="25400" dir="5400000" algn="ctr" rotWithShape="0">
                    <a:srgbClr val="6E747A">
                      <a:alpha val="43000"/>
                    </a:srgbClr>
                  </a:outerShdw>
                </a:effectLst>
              </a:rPr>
              <a:t>LUT</a:t>
            </a:r>
          </a:p>
        </p:txBody>
      </p:sp>
      <p:sp>
        <p:nvSpPr>
          <p:cNvPr id="18" name="Rectangle 17"/>
          <p:cNvSpPr/>
          <p:nvPr/>
        </p:nvSpPr>
        <p:spPr>
          <a:xfrm>
            <a:off x="5266875" y="1057561"/>
            <a:ext cx="790013"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n w="0"/>
                <a:solidFill>
                  <a:schemeClr val="tx1"/>
                </a:solidFill>
                <a:effectLst>
                  <a:outerShdw blurRad="38100" dist="25400" dir="5400000" algn="ctr" rotWithShape="0">
                    <a:srgbClr val="6E747A">
                      <a:alpha val="43000"/>
                    </a:srgbClr>
                  </a:outerShdw>
                </a:effectLst>
              </a:rPr>
              <a:t>UI</a:t>
            </a:r>
          </a:p>
        </p:txBody>
      </p:sp>
      <p:sp>
        <p:nvSpPr>
          <p:cNvPr id="19" name="Rectangle 18"/>
          <p:cNvSpPr/>
          <p:nvPr/>
        </p:nvSpPr>
        <p:spPr>
          <a:xfrm>
            <a:off x="6306992" y="1063229"/>
            <a:ext cx="869430"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n w="0"/>
                <a:solidFill>
                  <a:schemeClr val="tx1"/>
                </a:solidFill>
                <a:effectLst>
                  <a:outerShdw blurRad="38100" dist="25400" dir="5400000" algn="ctr" rotWithShape="0">
                    <a:srgbClr val="6E747A">
                      <a:alpha val="43000"/>
                    </a:srgbClr>
                  </a:outerShdw>
                </a:effectLst>
              </a:rPr>
              <a:t>TV</a:t>
            </a:r>
          </a:p>
        </p:txBody>
      </p:sp>
      <p:sp>
        <p:nvSpPr>
          <p:cNvPr id="28" name="Right Arrow 27"/>
          <p:cNvSpPr/>
          <p:nvPr/>
        </p:nvSpPr>
        <p:spPr>
          <a:xfrm>
            <a:off x="1888797" y="1237873"/>
            <a:ext cx="235142"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9" name="Right Arrow 28"/>
          <p:cNvSpPr/>
          <p:nvPr/>
        </p:nvSpPr>
        <p:spPr>
          <a:xfrm>
            <a:off x="2932207" y="1244440"/>
            <a:ext cx="235142"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30" name="Right Arrow 29"/>
          <p:cNvSpPr/>
          <p:nvPr/>
        </p:nvSpPr>
        <p:spPr>
          <a:xfrm>
            <a:off x="3971856" y="1239547"/>
            <a:ext cx="235142"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31" name="Right Arrow 30"/>
          <p:cNvSpPr/>
          <p:nvPr/>
        </p:nvSpPr>
        <p:spPr>
          <a:xfrm>
            <a:off x="5018528" y="1244440"/>
            <a:ext cx="235142"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32" name="Right Arrow 31"/>
          <p:cNvSpPr/>
          <p:nvPr/>
        </p:nvSpPr>
        <p:spPr>
          <a:xfrm>
            <a:off x="6053202" y="1240707"/>
            <a:ext cx="235142"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4" name="Content Placeholder 3"/>
          <p:cNvSpPr>
            <a:spLocks noGrp="1"/>
          </p:cNvSpPr>
          <p:nvPr>
            <p:ph idx="1"/>
          </p:nvPr>
        </p:nvSpPr>
        <p:spPr/>
        <p:txBody>
          <a:bodyPr/>
          <a:lstStyle/>
          <a:p>
            <a:endParaRPr lang="en-GB" dirty="0"/>
          </a:p>
          <a:p>
            <a:endParaRPr lang="en-GB" dirty="0"/>
          </a:p>
          <a:p>
            <a:r>
              <a:rPr lang="en-GB" dirty="0" err="1"/>
              <a:t>Color</a:t>
            </a:r>
            <a:r>
              <a:rPr lang="en-GB" dirty="0"/>
              <a:t> grading is a 3D LUT generated offline</a:t>
            </a:r>
          </a:p>
          <a:p>
            <a:pPr lvl="1"/>
            <a:r>
              <a:rPr lang="en-GB" dirty="0"/>
              <a:t>Load (</a:t>
            </a:r>
            <a:r>
              <a:rPr lang="en-GB" dirty="0" err="1"/>
              <a:t>tonemapped</a:t>
            </a:r>
            <a:r>
              <a:rPr lang="en-GB" dirty="0"/>
              <a:t>, </a:t>
            </a:r>
            <a:r>
              <a:rPr lang="en-GB" dirty="0" err="1"/>
              <a:t>sRGB</a:t>
            </a:r>
            <a:r>
              <a:rPr lang="en-GB" dirty="0"/>
              <a:t>) screenshot in Photoshop</a:t>
            </a:r>
          </a:p>
          <a:p>
            <a:pPr lvl="1"/>
            <a:r>
              <a:rPr lang="en-GB" dirty="0"/>
              <a:t>Load 32x32x32 ‘identity’ </a:t>
            </a:r>
            <a:r>
              <a:rPr lang="en-GB" dirty="0" err="1"/>
              <a:t>color</a:t>
            </a:r>
            <a:r>
              <a:rPr lang="en-GB" dirty="0"/>
              <a:t> cube layer</a:t>
            </a:r>
          </a:p>
          <a:p>
            <a:pPr lvl="1"/>
            <a:r>
              <a:rPr lang="en-GB" dirty="0"/>
              <a:t>Apply look transformations</a:t>
            </a:r>
          </a:p>
          <a:p>
            <a:pPr lvl="1"/>
            <a:r>
              <a:rPr lang="en-GB" dirty="0"/>
              <a:t>Save (now non-identity) colour cube LUT</a:t>
            </a:r>
          </a:p>
          <a:p>
            <a:pPr lvl="1"/>
            <a:r>
              <a:rPr lang="en-GB" dirty="0"/>
              <a:t>Index this LUT by [s]RGB at runtime</a:t>
            </a:r>
          </a:p>
          <a:p>
            <a:pPr lvl="1"/>
            <a:r>
              <a:rPr lang="en-GB" dirty="0"/>
              <a:t>Use LUT RGB value as </a:t>
            </a:r>
            <a:r>
              <a:rPr lang="en-GB" dirty="0" err="1"/>
              <a:t>color</a:t>
            </a:r>
            <a:endParaRPr lang="en-GB" dirty="0"/>
          </a:p>
        </p:txBody>
      </p:sp>
      <p:sp>
        <p:nvSpPr>
          <p:cNvPr id="20" name="Right Arrow 19"/>
          <p:cNvSpPr/>
          <p:nvPr/>
        </p:nvSpPr>
        <p:spPr>
          <a:xfrm>
            <a:off x="873716" y="1240803"/>
            <a:ext cx="213765"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80808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Frostbite legacy pipeline troubles</a:t>
            </a:r>
          </a:p>
        </p:txBody>
      </p:sp>
      <p:sp>
        <p:nvSpPr>
          <p:cNvPr id="5"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1</a:t>
            </a:r>
          </a:p>
        </p:txBody>
      </p:sp>
      <p:sp>
        <p:nvSpPr>
          <p:cNvPr id="14" name="Rectangle 13"/>
          <p:cNvSpPr/>
          <p:nvPr/>
        </p:nvSpPr>
        <p:spPr>
          <a:xfrm>
            <a:off x="1098784" y="1063229"/>
            <a:ext cx="790013"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n w="0"/>
                <a:solidFill>
                  <a:schemeClr val="tx1"/>
                </a:solidFill>
                <a:effectLst>
                  <a:outerShdw blurRad="38100" dist="25400" dir="5400000" algn="ctr" rotWithShape="0">
                    <a:srgbClr val="6E747A">
                      <a:alpha val="43000"/>
                    </a:srgbClr>
                  </a:outerShdw>
                </a:effectLst>
              </a:rPr>
              <a:t>Post (FP16)</a:t>
            </a:r>
          </a:p>
        </p:txBody>
      </p:sp>
      <p:sp>
        <p:nvSpPr>
          <p:cNvPr id="15" name="Rectangle 14"/>
          <p:cNvSpPr/>
          <p:nvPr/>
        </p:nvSpPr>
        <p:spPr>
          <a:xfrm>
            <a:off x="2141566" y="1066962"/>
            <a:ext cx="790013"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n w="0"/>
                <a:solidFill>
                  <a:srgbClr val="FF0000"/>
                </a:solidFill>
                <a:effectLst>
                  <a:outerShdw blurRad="38100" dist="25400" dir="5400000" algn="ctr" rotWithShape="0">
                    <a:srgbClr val="6E747A">
                      <a:alpha val="43000"/>
                    </a:srgbClr>
                  </a:outerShdw>
                </a:effectLst>
              </a:rPr>
              <a:t>Tone</a:t>
            </a:r>
          </a:p>
          <a:p>
            <a:pPr algn="ctr"/>
            <a:r>
              <a:rPr lang="en-GB" sz="1400" dirty="0">
                <a:ln w="0"/>
                <a:solidFill>
                  <a:srgbClr val="FF0000"/>
                </a:solidFill>
                <a:effectLst>
                  <a:outerShdw blurRad="38100" dist="25400" dir="5400000" algn="ctr" rotWithShape="0">
                    <a:srgbClr val="6E747A">
                      <a:alpha val="43000"/>
                    </a:srgbClr>
                  </a:outerShdw>
                </a:effectLst>
              </a:rPr>
              <a:t>map</a:t>
            </a:r>
          </a:p>
        </p:txBody>
      </p:sp>
      <p:sp>
        <p:nvSpPr>
          <p:cNvPr id="16" name="Rectangle 15"/>
          <p:cNvSpPr/>
          <p:nvPr/>
        </p:nvSpPr>
        <p:spPr>
          <a:xfrm>
            <a:off x="3187904" y="1067176"/>
            <a:ext cx="774533"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err="1">
                <a:ln w="0"/>
                <a:solidFill>
                  <a:schemeClr val="tx1"/>
                </a:solidFill>
                <a:effectLst>
                  <a:outerShdw blurRad="38100" dist="25400" dir="5400000" algn="ctr" rotWithShape="0">
                    <a:srgbClr val="6E747A">
                      <a:alpha val="43000"/>
                    </a:srgbClr>
                  </a:outerShdw>
                </a:effectLst>
              </a:rPr>
              <a:t>sRGB</a:t>
            </a:r>
            <a:endParaRPr lang="en-GB" sz="1400" dirty="0">
              <a:ln w="0"/>
              <a:solidFill>
                <a:schemeClr val="tx1"/>
              </a:solidFill>
              <a:effectLst>
                <a:outerShdw blurRad="38100" dist="25400" dir="5400000" algn="ctr" rotWithShape="0">
                  <a:srgbClr val="6E747A">
                    <a:alpha val="43000"/>
                  </a:srgbClr>
                </a:outerShdw>
              </a:effectLst>
            </a:endParaRPr>
          </a:p>
        </p:txBody>
      </p:sp>
      <p:sp>
        <p:nvSpPr>
          <p:cNvPr id="17" name="Rectangle 16"/>
          <p:cNvSpPr/>
          <p:nvPr/>
        </p:nvSpPr>
        <p:spPr>
          <a:xfrm>
            <a:off x="4216417" y="1066962"/>
            <a:ext cx="802139"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n w="0"/>
                <a:solidFill>
                  <a:schemeClr val="tx1"/>
                </a:solidFill>
                <a:effectLst>
                  <a:outerShdw blurRad="38100" dist="25400" dir="5400000" algn="ctr" rotWithShape="0">
                    <a:srgbClr val="6E747A">
                      <a:alpha val="43000"/>
                    </a:srgbClr>
                  </a:outerShdw>
                </a:effectLst>
              </a:rPr>
              <a:t>Grading</a:t>
            </a:r>
            <a:br>
              <a:rPr lang="en-GB" sz="1400" dirty="0">
                <a:ln w="0"/>
                <a:solidFill>
                  <a:schemeClr val="tx1"/>
                </a:solidFill>
                <a:effectLst>
                  <a:outerShdw blurRad="38100" dist="25400" dir="5400000" algn="ctr" rotWithShape="0">
                    <a:srgbClr val="6E747A">
                      <a:alpha val="43000"/>
                    </a:srgbClr>
                  </a:outerShdw>
                </a:effectLst>
              </a:rPr>
            </a:br>
            <a:r>
              <a:rPr lang="en-GB" sz="1400" dirty="0">
                <a:ln w="0"/>
                <a:solidFill>
                  <a:schemeClr val="tx1"/>
                </a:solidFill>
                <a:effectLst>
                  <a:outerShdw blurRad="38100" dist="25400" dir="5400000" algn="ctr" rotWithShape="0">
                    <a:srgbClr val="6E747A">
                      <a:alpha val="43000"/>
                    </a:srgbClr>
                  </a:outerShdw>
                </a:effectLst>
              </a:rPr>
              <a:t>LUT</a:t>
            </a:r>
          </a:p>
        </p:txBody>
      </p:sp>
      <p:sp>
        <p:nvSpPr>
          <p:cNvPr id="18" name="Rectangle 17"/>
          <p:cNvSpPr/>
          <p:nvPr/>
        </p:nvSpPr>
        <p:spPr>
          <a:xfrm>
            <a:off x="5266875" y="1057561"/>
            <a:ext cx="790013"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n w="0"/>
                <a:solidFill>
                  <a:schemeClr val="tx1"/>
                </a:solidFill>
                <a:effectLst>
                  <a:outerShdw blurRad="38100" dist="25400" dir="5400000" algn="ctr" rotWithShape="0">
                    <a:srgbClr val="6E747A">
                      <a:alpha val="43000"/>
                    </a:srgbClr>
                  </a:outerShdw>
                </a:effectLst>
              </a:rPr>
              <a:t>UI</a:t>
            </a:r>
          </a:p>
        </p:txBody>
      </p:sp>
      <p:sp>
        <p:nvSpPr>
          <p:cNvPr id="19" name="Rectangle 18"/>
          <p:cNvSpPr/>
          <p:nvPr/>
        </p:nvSpPr>
        <p:spPr>
          <a:xfrm>
            <a:off x="6306992" y="1063229"/>
            <a:ext cx="869430"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n w="0"/>
                <a:solidFill>
                  <a:schemeClr val="tx1"/>
                </a:solidFill>
                <a:effectLst>
                  <a:outerShdw blurRad="38100" dist="25400" dir="5400000" algn="ctr" rotWithShape="0">
                    <a:srgbClr val="6E747A">
                      <a:alpha val="43000"/>
                    </a:srgbClr>
                  </a:outerShdw>
                </a:effectLst>
              </a:rPr>
              <a:t>TV</a:t>
            </a:r>
          </a:p>
        </p:txBody>
      </p:sp>
      <p:sp>
        <p:nvSpPr>
          <p:cNvPr id="28" name="Right Arrow 27"/>
          <p:cNvSpPr/>
          <p:nvPr/>
        </p:nvSpPr>
        <p:spPr>
          <a:xfrm>
            <a:off x="1888797" y="1237873"/>
            <a:ext cx="235142"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9" name="Right Arrow 28"/>
          <p:cNvSpPr/>
          <p:nvPr/>
        </p:nvSpPr>
        <p:spPr>
          <a:xfrm>
            <a:off x="2932207" y="1244440"/>
            <a:ext cx="235142"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30" name="Right Arrow 29"/>
          <p:cNvSpPr/>
          <p:nvPr/>
        </p:nvSpPr>
        <p:spPr>
          <a:xfrm>
            <a:off x="3971856" y="1239547"/>
            <a:ext cx="235142"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31" name="Right Arrow 30"/>
          <p:cNvSpPr/>
          <p:nvPr/>
        </p:nvSpPr>
        <p:spPr>
          <a:xfrm>
            <a:off x="5018528" y="1244440"/>
            <a:ext cx="235142"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32" name="Right Arrow 31"/>
          <p:cNvSpPr/>
          <p:nvPr/>
        </p:nvSpPr>
        <p:spPr>
          <a:xfrm>
            <a:off x="6053202" y="1240707"/>
            <a:ext cx="235142"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4" name="Content Placeholder 3"/>
          <p:cNvSpPr>
            <a:spLocks noGrp="1"/>
          </p:cNvSpPr>
          <p:nvPr>
            <p:ph idx="1"/>
          </p:nvPr>
        </p:nvSpPr>
        <p:spPr/>
        <p:txBody>
          <a:bodyPr>
            <a:normAutofit/>
          </a:bodyPr>
          <a:lstStyle/>
          <a:p>
            <a:endParaRPr lang="en-GB" dirty="0"/>
          </a:p>
          <a:p>
            <a:endParaRPr lang="en-GB" dirty="0"/>
          </a:p>
          <a:p>
            <a:r>
              <a:rPr lang="en-GB" dirty="0"/>
              <a:t>1D curve applied separately RGB causes hue shifts</a:t>
            </a:r>
          </a:p>
          <a:p>
            <a:pPr lvl="1"/>
            <a:r>
              <a:rPr lang="en-GB" dirty="0"/>
              <a:t>Not completely linear in mid section (shots later)</a:t>
            </a:r>
          </a:p>
          <a:p>
            <a:pPr lvl="1"/>
            <a:r>
              <a:rPr lang="en-GB" dirty="0"/>
              <a:t>Highlights shift as channels clip</a:t>
            </a:r>
          </a:p>
          <a:p>
            <a:r>
              <a:rPr lang="en-GB" dirty="0"/>
              <a:t>Usually </a:t>
            </a:r>
            <a:r>
              <a:rPr lang="en-GB" b="1" dirty="0"/>
              <a:t>filmic</a:t>
            </a:r>
            <a:r>
              <a:rPr lang="en-GB" dirty="0"/>
              <a:t> so this applies a “look”</a:t>
            </a:r>
          </a:p>
          <a:p>
            <a:pPr lvl="1"/>
            <a:r>
              <a:rPr lang="en-GB" dirty="0"/>
              <a:t>This “look” choice is a different workflow to grading</a:t>
            </a:r>
          </a:p>
          <a:p>
            <a:r>
              <a:rPr lang="en-GB" dirty="0"/>
              <a:t>It’s not easy for content to author new </a:t>
            </a:r>
            <a:r>
              <a:rPr lang="en-GB" dirty="0" err="1"/>
              <a:t>tonemaps</a:t>
            </a:r>
            <a:endParaRPr lang="en-GB" dirty="0"/>
          </a:p>
          <a:p>
            <a:pPr lvl="1"/>
            <a:r>
              <a:rPr lang="en-GB" dirty="0" err="1"/>
              <a:t>Tonemaps</a:t>
            </a:r>
            <a:r>
              <a:rPr lang="en-GB" dirty="0"/>
              <a:t> are not data driven (only selectable)</a:t>
            </a:r>
          </a:p>
        </p:txBody>
      </p:sp>
      <p:sp>
        <p:nvSpPr>
          <p:cNvPr id="20" name="Right Arrow 19"/>
          <p:cNvSpPr/>
          <p:nvPr/>
        </p:nvSpPr>
        <p:spPr>
          <a:xfrm>
            <a:off x="873716" y="1240803"/>
            <a:ext cx="213765"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428894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Frostbite legacy pipeline troubles</a:t>
            </a:r>
          </a:p>
        </p:txBody>
      </p:sp>
      <p:sp>
        <p:nvSpPr>
          <p:cNvPr id="5"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1</a:t>
            </a:r>
          </a:p>
        </p:txBody>
      </p:sp>
      <p:sp>
        <p:nvSpPr>
          <p:cNvPr id="14" name="Rectangle 13"/>
          <p:cNvSpPr/>
          <p:nvPr/>
        </p:nvSpPr>
        <p:spPr>
          <a:xfrm>
            <a:off x="1098784" y="1063229"/>
            <a:ext cx="790013"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n w="0"/>
                <a:solidFill>
                  <a:schemeClr val="tx1"/>
                </a:solidFill>
                <a:effectLst>
                  <a:outerShdw blurRad="38100" dist="25400" dir="5400000" algn="ctr" rotWithShape="0">
                    <a:srgbClr val="6E747A">
                      <a:alpha val="43000"/>
                    </a:srgbClr>
                  </a:outerShdw>
                </a:effectLst>
              </a:rPr>
              <a:t>Post (FP16)</a:t>
            </a:r>
          </a:p>
        </p:txBody>
      </p:sp>
      <p:sp>
        <p:nvSpPr>
          <p:cNvPr id="15" name="Rectangle 14"/>
          <p:cNvSpPr/>
          <p:nvPr/>
        </p:nvSpPr>
        <p:spPr>
          <a:xfrm>
            <a:off x="2141566" y="1066962"/>
            <a:ext cx="790013"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n w="0"/>
                <a:solidFill>
                  <a:schemeClr val="tx1"/>
                </a:solidFill>
                <a:effectLst>
                  <a:outerShdw blurRad="38100" dist="25400" dir="5400000" algn="ctr" rotWithShape="0">
                    <a:srgbClr val="6E747A">
                      <a:alpha val="43000"/>
                    </a:srgbClr>
                  </a:outerShdw>
                </a:effectLst>
              </a:rPr>
              <a:t>Tone</a:t>
            </a:r>
          </a:p>
          <a:p>
            <a:pPr algn="ctr"/>
            <a:r>
              <a:rPr lang="en-GB" sz="1400" dirty="0">
                <a:ln w="0"/>
                <a:solidFill>
                  <a:schemeClr val="tx1"/>
                </a:solidFill>
                <a:effectLst>
                  <a:outerShdw blurRad="38100" dist="25400" dir="5400000" algn="ctr" rotWithShape="0">
                    <a:srgbClr val="6E747A">
                      <a:alpha val="43000"/>
                    </a:srgbClr>
                  </a:outerShdw>
                </a:effectLst>
              </a:rPr>
              <a:t>map</a:t>
            </a:r>
          </a:p>
        </p:txBody>
      </p:sp>
      <p:sp>
        <p:nvSpPr>
          <p:cNvPr id="16" name="Rectangle 15"/>
          <p:cNvSpPr/>
          <p:nvPr/>
        </p:nvSpPr>
        <p:spPr>
          <a:xfrm>
            <a:off x="3187904" y="1067176"/>
            <a:ext cx="774533"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err="1">
                <a:ln w="0"/>
                <a:solidFill>
                  <a:srgbClr val="FF0000"/>
                </a:solidFill>
                <a:effectLst>
                  <a:outerShdw blurRad="38100" dist="25400" dir="5400000" algn="ctr" rotWithShape="0">
                    <a:srgbClr val="6E747A">
                      <a:alpha val="43000"/>
                    </a:srgbClr>
                  </a:outerShdw>
                </a:effectLst>
              </a:rPr>
              <a:t>sRGB</a:t>
            </a:r>
            <a:endParaRPr lang="en-GB" sz="1400" dirty="0">
              <a:ln w="0"/>
              <a:solidFill>
                <a:srgbClr val="FF0000"/>
              </a:solidFill>
              <a:effectLst>
                <a:outerShdw blurRad="38100" dist="25400" dir="5400000" algn="ctr" rotWithShape="0">
                  <a:srgbClr val="6E747A">
                    <a:alpha val="43000"/>
                  </a:srgbClr>
                </a:outerShdw>
              </a:effectLst>
            </a:endParaRPr>
          </a:p>
        </p:txBody>
      </p:sp>
      <p:sp>
        <p:nvSpPr>
          <p:cNvPr id="17" name="Rectangle 16"/>
          <p:cNvSpPr/>
          <p:nvPr/>
        </p:nvSpPr>
        <p:spPr>
          <a:xfrm>
            <a:off x="4216417" y="1066962"/>
            <a:ext cx="802139"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n w="0"/>
                <a:solidFill>
                  <a:srgbClr val="FF0000"/>
                </a:solidFill>
                <a:effectLst>
                  <a:outerShdw blurRad="38100" dist="25400" dir="5400000" algn="ctr" rotWithShape="0">
                    <a:srgbClr val="6E747A">
                      <a:alpha val="43000"/>
                    </a:srgbClr>
                  </a:outerShdw>
                </a:effectLst>
              </a:rPr>
              <a:t>Grading</a:t>
            </a:r>
            <a:br>
              <a:rPr lang="en-GB" sz="1400" dirty="0">
                <a:ln w="0"/>
                <a:solidFill>
                  <a:srgbClr val="FF0000"/>
                </a:solidFill>
                <a:effectLst>
                  <a:outerShdw blurRad="38100" dist="25400" dir="5400000" algn="ctr" rotWithShape="0">
                    <a:srgbClr val="6E747A">
                      <a:alpha val="43000"/>
                    </a:srgbClr>
                  </a:outerShdw>
                </a:effectLst>
              </a:rPr>
            </a:br>
            <a:r>
              <a:rPr lang="en-GB" sz="1400" dirty="0">
                <a:ln w="0"/>
                <a:solidFill>
                  <a:srgbClr val="FF0000"/>
                </a:solidFill>
                <a:effectLst>
                  <a:outerShdw blurRad="38100" dist="25400" dir="5400000" algn="ctr" rotWithShape="0">
                    <a:srgbClr val="6E747A">
                      <a:alpha val="43000"/>
                    </a:srgbClr>
                  </a:outerShdw>
                </a:effectLst>
              </a:rPr>
              <a:t>LUT</a:t>
            </a:r>
          </a:p>
        </p:txBody>
      </p:sp>
      <p:sp>
        <p:nvSpPr>
          <p:cNvPr id="18" name="Rectangle 17"/>
          <p:cNvSpPr/>
          <p:nvPr/>
        </p:nvSpPr>
        <p:spPr>
          <a:xfrm>
            <a:off x="5266875" y="1057561"/>
            <a:ext cx="790013"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n w="0"/>
                <a:solidFill>
                  <a:schemeClr val="tx1"/>
                </a:solidFill>
                <a:effectLst>
                  <a:outerShdw blurRad="38100" dist="25400" dir="5400000" algn="ctr" rotWithShape="0">
                    <a:srgbClr val="6E747A">
                      <a:alpha val="43000"/>
                    </a:srgbClr>
                  </a:outerShdw>
                </a:effectLst>
              </a:rPr>
              <a:t>UI</a:t>
            </a:r>
          </a:p>
        </p:txBody>
      </p:sp>
      <p:sp>
        <p:nvSpPr>
          <p:cNvPr id="19" name="Rectangle 18"/>
          <p:cNvSpPr/>
          <p:nvPr/>
        </p:nvSpPr>
        <p:spPr>
          <a:xfrm>
            <a:off x="6306992" y="1063229"/>
            <a:ext cx="869430"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n w="0"/>
                <a:solidFill>
                  <a:schemeClr val="tx1"/>
                </a:solidFill>
                <a:effectLst>
                  <a:outerShdw blurRad="38100" dist="25400" dir="5400000" algn="ctr" rotWithShape="0">
                    <a:srgbClr val="6E747A">
                      <a:alpha val="43000"/>
                    </a:srgbClr>
                  </a:outerShdw>
                </a:effectLst>
              </a:rPr>
              <a:t>TV</a:t>
            </a:r>
          </a:p>
        </p:txBody>
      </p:sp>
      <p:sp>
        <p:nvSpPr>
          <p:cNvPr id="28" name="Right Arrow 27"/>
          <p:cNvSpPr/>
          <p:nvPr/>
        </p:nvSpPr>
        <p:spPr>
          <a:xfrm>
            <a:off x="1888797" y="1237873"/>
            <a:ext cx="235142"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9" name="Right Arrow 28"/>
          <p:cNvSpPr/>
          <p:nvPr/>
        </p:nvSpPr>
        <p:spPr>
          <a:xfrm>
            <a:off x="2932207" y="1244440"/>
            <a:ext cx="235142"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30" name="Right Arrow 29"/>
          <p:cNvSpPr/>
          <p:nvPr/>
        </p:nvSpPr>
        <p:spPr>
          <a:xfrm>
            <a:off x="3971856" y="1239547"/>
            <a:ext cx="235142"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31" name="Right Arrow 30"/>
          <p:cNvSpPr/>
          <p:nvPr/>
        </p:nvSpPr>
        <p:spPr>
          <a:xfrm>
            <a:off x="5018528" y="1244440"/>
            <a:ext cx="235142"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32" name="Right Arrow 31"/>
          <p:cNvSpPr/>
          <p:nvPr/>
        </p:nvSpPr>
        <p:spPr>
          <a:xfrm>
            <a:off x="6053202" y="1240707"/>
            <a:ext cx="235142"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4" name="Content Placeholder 3"/>
          <p:cNvSpPr>
            <a:spLocks noGrp="1"/>
          </p:cNvSpPr>
          <p:nvPr>
            <p:ph idx="1"/>
          </p:nvPr>
        </p:nvSpPr>
        <p:spPr/>
        <p:txBody>
          <a:bodyPr>
            <a:normAutofit/>
          </a:bodyPr>
          <a:lstStyle/>
          <a:p>
            <a:endParaRPr lang="en-GB" dirty="0"/>
          </a:p>
          <a:p>
            <a:endParaRPr lang="en-GB" dirty="0"/>
          </a:p>
          <a:p>
            <a:r>
              <a:rPr lang="en-GB" dirty="0"/>
              <a:t>Photoshop is not really a grading package</a:t>
            </a:r>
          </a:p>
          <a:p>
            <a:pPr lvl="1"/>
            <a:r>
              <a:rPr lang="en-GB" dirty="0"/>
              <a:t>Non-optimal workflow</a:t>
            </a:r>
          </a:p>
          <a:p>
            <a:r>
              <a:rPr lang="en-GB" dirty="0"/>
              <a:t>LUT is often 8bit</a:t>
            </a:r>
          </a:p>
          <a:p>
            <a:pPr lvl="1"/>
            <a:r>
              <a:rPr lang="en-GB" dirty="0"/>
              <a:t>Irrecoverable quantisation</a:t>
            </a:r>
          </a:p>
          <a:p>
            <a:pPr lvl="1"/>
            <a:r>
              <a:rPr lang="en-GB" dirty="0"/>
              <a:t>Mach banding &amp; hue shifts</a:t>
            </a:r>
          </a:p>
          <a:p>
            <a:r>
              <a:rPr lang="en-GB" dirty="0"/>
              <a:t>No access to values &gt;1!</a:t>
            </a:r>
          </a:p>
          <a:p>
            <a:pPr lvl="1"/>
            <a:r>
              <a:rPr lang="en-GB" dirty="0"/>
              <a:t>We clamped it earlier</a:t>
            </a:r>
          </a:p>
        </p:txBody>
      </p:sp>
      <p:sp>
        <p:nvSpPr>
          <p:cNvPr id="20" name="Right Arrow 19"/>
          <p:cNvSpPr/>
          <p:nvPr/>
        </p:nvSpPr>
        <p:spPr>
          <a:xfrm>
            <a:off x="873716" y="1240803"/>
            <a:ext cx="213765"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graphicFrame>
        <p:nvGraphicFramePr>
          <p:cNvPr id="21" name="Object 20"/>
          <p:cNvGraphicFramePr>
            <a:graphicFrameLocks noChangeAspect="1"/>
          </p:cNvGraphicFramePr>
          <p:nvPr>
            <p:extLst>
              <p:ext uri="{D42A27DB-BD31-4B8C-83A1-F6EECF244321}">
                <p14:modId xmlns:p14="http://schemas.microsoft.com/office/powerpoint/2010/main" val="1781799041"/>
              </p:ext>
            </p:extLst>
          </p:nvPr>
        </p:nvGraphicFramePr>
        <p:xfrm>
          <a:off x="4959548" y="2588515"/>
          <a:ext cx="1638055" cy="1528445"/>
        </p:xfrm>
        <a:graphic>
          <a:graphicData uri="http://schemas.openxmlformats.org/presentationml/2006/ole">
            <mc:AlternateContent xmlns:mc="http://schemas.openxmlformats.org/markup-compatibility/2006">
              <mc:Choice xmlns:v="urn:schemas-microsoft-com:vml" Requires="v">
                <p:oleObj spid="_x0000_s3410" name="Image" r:id="rId4" imgW="3415680" imgH="3187080" progId="Photoshop.Image.13">
                  <p:embed/>
                </p:oleObj>
              </mc:Choice>
              <mc:Fallback>
                <p:oleObj name="Image" r:id="rId4" imgW="3415680" imgH="3187080" progId="Photoshop.Image.13">
                  <p:embed/>
                  <p:pic>
                    <p:nvPicPr>
                      <p:cNvPr id="0" name=""/>
                      <p:cNvPicPr/>
                      <p:nvPr/>
                    </p:nvPicPr>
                    <p:blipFill>
                      <a:blip r:embed="rId5"/>
                      <a:stretch>
                        <a:fillRect/>
                      </a:stretch>
                    </p:blipFill>
                    <p:spPr>
                      <a:xfrm>
                        <a:off x="4959548" y="2588515"/>
                        <a:ext cx="1638055" cy="1528445"/>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3965158680"/>
              </p:ext>
            </p:extLst>
          </p:nvPr>
        </p:nvGraphicFramePr>
        <p:xfrm>
          <a:off x="6776185" y="2588516"/>
          <a:ext cx="1638055" cy="1528445"/>
        </p:xfrm>
        <a:graphic>
          <a:graphicData uri="http://schemas.openxmlformats.org/presentationml/2006/ole">
            <mc:AlternateContent xmlns:mc="http://schemas.openxmlformats.org/markup-compatibility/2006">
              <mc:Choice xmlns:v="urn:schemas-microsoft-com:vml" Requires="v">
                <p:oleObj spid="_x0000_s3411" name="Image" r:id="rId6" imgW="3415680" imgH="3187080" progId="Photoshop.Image.13">
                  <p:embed/>
                </p:oleObj>
              </mc:Choice>
              <mc:Fallback>
                <p:oleObj name="Image" r:id="rId6" imgW="3415680" imgH="3187080" progId="Photoshop.Image.13">
                  <p:embed/>
                  <p:pic>
                    <p:nvPicPr>
                      <p:cNvPr id="0" name=""/>
                      <p:cNvPicPr/>
                      <p:nvPr/>
                    </p:nvPicPr>
                    <p:blipFill>
                      <a:blip r:embed="rId7"/>
                      <a:stretch>
                        <a:fillRect/>
                      </a:stretch>
                    </p:blipFill>
                    <p:spPr>
                      <a:xfrm>
                        <a:off x="6776185" y="2588516"/>
                        <a:ext cx="1638055" cy="1528445"/>
                      </a:xfrm>
                      <a:prstGeom prst="rect">
                        <a:avLst/>
                      </a:prstGeom>
                    </p:spPr>
                  </p:pic>
                </p:oleObj>
              </mc:Fallback>
            </mc:AlternateContent>
          </a:graphicData>
        </a:graphic>
      </p:graphicFrame>
    </p:spTree>
    <p:extLst>
      <p:ext uri="{BB962C8B-B14F-4D97-AF65-F5344CB8AC3E}">
        <p14:creationId xmlns:p14="http://schemas.microsoft.com/office/powerpoint/2010/main" val="6060889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Contents</a:t>
            </a:r>
          </a:p>
        </p:txBody>
      </p:sp>
      <p:sp>
        <p:nvSpPr>
          <p:cNvPr id="3" name="Content Placeholder 2"/>
          <p:cNvSpPr>
            <a:spLocks noGrp="1"/>
          </p:cNvSpPr>
          <p:nvPr>
            <p:ph idx="1"/>
          </p:nvPr>
        </p:nvSpPr>
        <p:spPr>
          <a:xfrm>
            <a:off x="457200" y="1200150"/>
            <a:ext cx="8229600" cy="3321050"/>
          </a:xfrm>
        </p:spPr>
        <p:txBody>
          <a:bodyPr>
            <a:normAutofit/>
          </a:bodyPr>
          <a:lstStyle/>
          <a:p>
            <a:r>
              <a:rPr lang="en-US" dirty="0"/>
              <a:t>History, terminology &amp; </a:t>
            </a:r>
            <a:r>
              <a:rPr lang="en-US" dirty="0" err="1"/>
              <a:t>tonemapping</a:t>
            </a:r>
            <a:endParaRPr lang="en-US" dirty="0"/>
          </a:p>
          <a:p>
            <a:r>
              <a:rPr lang="en-US" dirty="0"/>
              <a:t>Frostbite legacy post process pipeline &amp; issues</a:t>
            </a:r>
          </a:p>
          <a:p>
            <a:r>
              <a:rPr lang="en-US" dirty="0"/>
              <a:t>Considering how to support HDR TVs &amp; our new pipeline</a:t>
            </a:r>
          </a:p>
          <a:p>
            <a:r>
              <a:rPr lang="en-US" dirty="0"/>
              <a:t>“Display mapping” &amp; issues uncovered</a:t>
            </a:r>
          </a:p>
          <a:p>
            <a:r>
              <a:rPr lang="en-US" dirty="0"/>
              <a:t>LUT precision &amp; decorrelation</a:t>
            </a:r>
          </a:p>
          <a:p>
            <a:r>
              <a:rPr lang="en-US" dirty="0"/>
              <a:t>Performance</a:t>
            </a:r>
          </a:p>
          <a:p>
            <a:r>
              <a:rPr lang="en-US" dirty="0"/>
              <a:t>HDR standards and platform support</a:t>
            </a:r>
          </a:p>
          <a:p>
            <a:r>
              <a:rPr lang="en-US" dirty="0"/>
              <a:t>Next steps</a:t>
            </a:r>
          </a:p>
        </p:txBody>
      </p:sp>
      <p:sp>
        <p:nvSpPr>
          <p:cNvPr id="5"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1</a:t>
            </a:r>
          </a:p>
        </p:txBody>
      </p:sp>
    </p:spTree>
    <p:extLst>
      <p:ext uri="{BB962C8B-B14F-4D97-AF65-F5344CB8AC3E}">
        <p14:creationId xmlns:p14="http://schemas.microsoft.com/office/powerpoint/2010/main" val="3192126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Frostbite legacy pipeline troubles</a:t>
            </a:r>
          </a:p>
        </p:txBody>
      </p:sp>
      <p:sp>
        <p:nvSpPr>
          <p:cNvPr id="5"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1</a:t>
            </a:r>
          </a:p>
        </p:txBody>
      </p:sp>
      <p:sp>
        <p:nvSpPr>
          <p:cNvPr id="14" name="Rectangle 13"/>
          <p:cNvSpPr/>
          <p:nvPr/>
        </p:nvSpPr>
        <p:spPr>
          <a:xfrm>
            <a:off x="1098784" y="1063229"/>
            <a:ext cx="790013"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n w="0"/>
                <a:solidFill>
                  <a:schemeClr val="tx1"/>
                </a:solidFill>
                <a:effectLst>
                  <a:outerShdw blurRad="38100" dist="25400" dir="5400000" algn="ctr" rotWithShape="0">
                    <a:srgbClr val="6E747A">
                      <a:alpha val="43000"/>
                    </a:srgbClr>
                  </a:outerShdw>
                </a:effectLst>
              </a:rPr>
              <a:t>Post (FP16)</a:t>
            </a:r>
          </a:p>
        </p:txBody>
      </p:sp>
      <p:sp>
        <p:nvSpPr>
          <p:cNvPr id="15" name="Rectangle 14"/>
          <p:cNvSpPr/>
          <p:nvPr/>
        </p:nvSpPr>
        <p:spPr>
          <a:xfrm>
            <a:off x="2141566" y="1066962"/>
            <a:ext cx="790013"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n w="0"/>
                <a:solidFill>
                  <a:srgbClr val="FF0000"/>
                </a:solidFill>
                <a:effectLst>
                  <a:outerShdw blurRad="38100" dist="25400" dir="5400000" algn="ctr" rotWithShape="0">
                    <a:srgbClr val="6E747A">
                      <a:alpha val="43000"/>
                    </a:srgbClr>
                  </a:outerShdw>
                </a:effectLst>
              </a:rPr>
              <a:t>Tone</a:t>
            </a:r>
          </a:p>
          <a:p>
            <a:pPr algn="ctr"/>
            <a:r>
              <a:rPr lang="en-GB" sz="1400" dirty="0">
                <a:ln w="0"/>
                <a:solidFill>
                  <a:srgbClr val="FF0000"/>
                </a:solidFill>
                <a:effectLst>
                  <a:outerShdw blurRad="38100" dist="25400" dir="5400000" algn="ctr" rotWithShape="0">
                    <a:srgbClr val="6E747A">
                      <a:alpha val="43000"/>
                    </a:srgbClr>
                  </a:outerShdw>
                </a:effectLst>
              </a:rPr>
              <a:t>map</a:t>
            </a:r>
          </a:p>
        </p:txBody>
      </p:sp>
      <p:sp>
        <p:nvSpPr>
          <p:cNvPr id="16" name="Rectangle 15"/>
          <p:cNvSpPr/>
          <p:nvPr/>
        </p:nvSpPr>
        <p:spPr>
          <a:xfrm>
            <a:off x="3187904" y="1067176"/>
            <a:ext cx="774533"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err="1">
                <a:ln w="0"/>
                <a:solidFill>
                  <a:srgbClr val="FF0000"/>
                </a:solidFill>
                <a:effectLst>
                  <a:outerShdw blurRad="38100" dist="25400" dir="5400000" algn="ctr" rotWithShape="0">
                    <a:srgbClr val="6E747A">
                      <a:alpha val="43000"/>
                    </a:srgbClr>
                  </a:outerShdw>
                </a:effectLst>
              </a:rPr>
              <a:t>sRGB</a:t>
            </a:r>
            <a:endParaRPr lang="en-GB" sz="1400" dirty="0">
              <a:ln w="0"/>
              <a:solidFill>
                <a:srgbClr val="FF0000"/>
              </a:solidFill>
              <a:effectLst>
                <a:outerShdw blurRad="38100" dist="25400" dir="5400000" algn="ctr" rotWithShape="0">
                  <a:srgbClr val="6E747A">
                    <a:alpha val="43000"/>
                  </a:srgbClr>
                </a:outerShdw>
              </a:effectLst>
            </a:endParaRPr>
          </a:p>
        </p:txBody>
      </p:sp>
      <p:sp>
        <p:nvSpPr>
          <p:cNvPr id="17" name="Rectangle 16"/>
          <p:cNvSpPr/>
          <p:nvPr/>
        </p:nvSpPr>
        <p:spPr>
          <a:xfrm>
            <a:off x="4216417" y="1066962"/>
            <a:ext cx="802139"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n w="0"/>
                <a:solidFill>
                  <a:srgbClr val="FF0000"/>
                </a:solidFill>
                <a:effectLst>
                  <a:outerShdw blurRad="38100" dist="25400" dir="5400000" algn="ctr" rotWithShape="0">
                    <a:srgbClr val="6E747A">
                      <a:alpha val="43000"/>
                    </a:srgbClr>
                  </a:outerShdw>
                </a:effectLst>
              </a:rPr>
              <a:t>Grading</a:t>
            </a:r>
            <a:br>
              <a:rPr lang="en-GB" sz="1400" dirty="0">
                <a:ln w="0"/>
                <a:solidFill>
                  <a:srgbClr val="FF0000"/>
                </a:solidFill>
                <a:effectLst>
                  <a:outerShdw blurRad="38100" dist="25400" dir="5400000" algn="ctr" rotWithShape="0">
                    <a:srgbClr val="6E747A">
                      <a:alpha val="43000"/>
                    </a:srgbClr>
                  </a:outerShdw>
                </a:effectLst>
              </a:rPr>
            </a:br>
            <a:r>
              <a:rPr lang="en-GB" sz="1400" dirty="0">
                <a:ln w="0"/>
                <a:solidFill>
                  <a:srgbClr val="FF0000"/>
                </a:solidFill>
                <a:effectLst>
                  <a:outerShdw blurRad="38100" dist="25400" dir="5400000" algn="ctr" rotWithShape="0">
                    <a:srgbClr val="6E747A">
                      <a:alpha val="43000"/>
                    </a:srgbClr>
                  </a:outerShdw>
                </a:effectLst>
              </a:rPr>
              <a:t>LUT</a:t>
            </a:r>
          </a:p>
        </p:txBody>
      </p:sp>
      <p:sp>
        <p:nvSpPr>
          <p:cNvPr id="18" name="Rectangle 17"/>
          <p:cNvSpPr/>
          <p:nvPr/>
        </p:nvSpPr>
        <p:spPr>
          <a:xfrm>
            <a:off x="5266875" y="1057561"/>
            <a:ext cx="790013"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n w="0"/>
                <a:solidFill>
                  <a:schemeClr val="tx1"/>
                </a:solidFill>
                <a:effectLst>
                  <a:outerShdw blurRad="38100" dist="25400" dir="5400000" algn="ctr" rotWithShape="0">
                    <a:srgbClr val="6E747A">
                      <a:alpha val="43000"/>
                    </a:srgbClr>
                  </a:outerShdw>
                </a:effectLst>
              </a:rPr>
              <a:t>UI</a:t>
            </a:r>
          </a:p>
        </p:txBody>
      </p:sp>
      <p:sp>
        <p:nvSpPr>
          <p:cNvPr id="19" name="Rectangle 18"/>
          <p:cNvSpPr/>
          <p:nvPr/>
        </p:nvSpPr>
        <p:spPr>
          <a:xfrm>
            <a:off x="6306992" y="1063229"/>
            <a:ext cx="869430"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n w="0"/>
                <a:solidFill>
                  <a:schemeClr val="tx1"/>
                </a:solidFill>
                <a:effectLst>
                  <a:outerShdw blurRad="38100" dist="25400" dir="5400000" algn="ctr" rotWithShape="0">
                    <a:srgbClr val="6E747A">
                      <a:alpha val="43000"/>
                    </a:srgbClr>
                  </a:outerShdw>
                </a:effectLst>
              </a:rPr>
              <a:t>TV</a:t>
            </a:r>
          </a:p>
        </p:txBody>
      </p:sp>
      <p:sp>
        <p:nvSpPr>
          <p:cNvPr id="28" name="Right Arrow 27"/>
          <p:cNvSpPr/>
          <p:nvPr/>
        </p:nvSpPr>
        <p:spPr>
          <a:xfrm>
            <a:off x="1888797" y="1237873"/>
            <a:ext cx="235142"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9" name="Right Arrow 28"/>
          <p:cNvSpPr/>
          <p:nvPr/>
        </p:nvSpPr>
        <p:spPr>
          <a:xfrm>
            <a:off x="2932207" y="1244440"/>
            <a:ext cx="235142"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30" name="Right Arrow 29"/>
          <p:cNvSpPr/>
          <p:nvPr/>
        </p:nvSpPr>
        <p:spPr>
          <a:xfrm>
            <a:off x="3971856" y="1239547"/>
            <a:ext cx="235142"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31" name="Right Arrow 30"/>
          <p:cNvSpPr/>
          <p:nvPr/>
        </p:nvSpPr>
        <p:spPr>
          <a:xfrm>
            <a:off x="5018528" y="1244440"/>
            <a:ext cx="235142"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32" name="Right Arrow 31"/>
          <p:cNvSpPr/>
          <p:nvPr/>
        </p:nvSpPr>
        <p:spPr>
          <a:xfrm>
            <a:off x="6053202" y="1240707"/>
            <a:ext cx="235142"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4" name="Content Placeholder 3"/>
          <p:cNvSpPr>
            <a:spLocks noGrp="1"/>
          </p:cNvSpPr>
          <p:nvPr>
            <p:ph idx="1"/>
          </p:nvPr>
        </p:nvSpPr>
        <p:spPr/>
        <p:txBody>
          <a:bodyPr>
            <a:normAutofit/>
          </a:bodyPr>
          <a:lstStyle/>
          <a:p>
            <a:endParaRPr lang="en-GB" dirty="0"/>
          </a:p>
          <a:p>
            <a:endParaRPr lang="en-GB" dirty="0"/>
          </a:p>
          <a:p>
            <a:r>
              <a:rPr lang="en-GB" dirty="0" err="1"/>
              <a:t>Tonemap</a:t>
            </a:r>
            <a:r>
              <a:rPr lang="en-GB" dirty="0"/>
              <a:t> + </a:t>
            </a:r>
            <a:r>
              <a:rPr lang="en-GB" dirty="0" err="1"/>
              <a:t>sRGB</a:t>
            </a:r>
            <a:r>
              <a:rPr lang="en-GB" dirty="0"/>
              <a:t> = LUT distribution function</a:t>
            </a:r>
          </a:p>
          <a:p>
            <a:pPr lvl="1"/>
            <a:r>
              <a:rPr lang="en-GB" dirty="0"/>
              <a:t>Distribution function is not optimal for grading</a:t>
            </a:r>
          </a:p>
          <a:p>
            <a:pPr lvl="1"/>
            <a:r>
              <a:rPr lang="en-GB" dirty="0"/>
              <a:t>Different distribution depending on </a:t>
            </a:r>
            <a:r>
              <a:rPr lang="en-GB" dirty="0" err="1"/>
              <a:t>tonemap</a:t>
            </a:r>
            <a:endParaRPr lang="en-GB" dirty="0"/>
          </a:p>
          <a:p>
            <a:pPr lvl="1"/>
            <a:r>
              <a:rPr lang="en-GB" dirty="0"/>
              <a:t>Cannot share LUTs with other EA teams if they use a different </a:t>
            </a:r>
            <a:r>
              <a:rPr lang="en-GB" dirty="0" err="1"/>
              <a:t>tonemap</a:t>
            </a:r>
            <a:endParaRPr lang="en-GB" dirty="0"/>
          </a:p>
        </p:txBody>
      </p:sp>
      <p:sp>
        <p:nvSpPr>
          <p:cNvPr id="20" name="Right Arrow 19"/>
          <p:cNvSpPr/>
          <p:nvPr/>
        </p:nvSpPr>
        <p:spPr>
          <a:xfrm>
            <a:off x="873716" y="1240803"/>
            <a:ext cx="213765"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graphicFrame>
        <p:nvGraphicFramePr>
          <p:cNvPr id="21" name="Object 20"/>
          <p:cNvGraphicFramePr>
            <a:graphicFrameLocks noChangeAspect="1"/>
          </p:cNvGraphicFramePr>
          <p:nvPr>
            <p:extLst>
              <p:ext uri="{D42A27DB-BD31-4B8C-83A1-F6EECF244321}">
                <p14:modId xmlns:p14="http://schemas.microsoft.com/office/powerpoint/2010/main" val="3455924976"/>
              </p:ext>
            </p:extLst>
          </p:nvPr>
        </p:nvGraphicFramePr>
        <p:xfrm>
          <a:off x="1749613" y="3441472"/>
          <a:ext cx="1015081" cy="1142747"/>
        </p:xfrm>
        <a:graphic>
          <a:graphicData uri="http://schemas.openxmlformats.org/presentationml/2006/ole">
            <mc:AlternateContent xmlns:mc="http://schemas.openxmlformats.org/markup-compatibility/2006">
              <mc:Choice xmlns:v="urn:schemas-microsoft-com:vml" Requires="v">
                <p:oleObj spid="_x0000_s8790" name="Image" r:id="rId4" imgW="7479360" imgH="8418960" progId="Photoshop.Image.13">
                  <p:embed/>
                </p:oleObj>
              </mc:Choice>
              <mc:Fallback>
                <p:oleObj name="Image" r:id="rId4" imgW="7479360" imgH="8418960" progId="Photoshop.Image.13">
                  <p:embed/>
                  <p:pic>
                    <p:nvPicPr>
                      <p:cNvPr id="0" name=""/>
                      <p:cNvPicPr/>
                      <p:nvPr/>
                    </p:nvPicPr>
                    <p:blipFill>
                      <a:blip r:embed="rId5"/>
                      <a:stretch>
                        <a:fillRect/>
                      </a:stretch>
                    </p:blipFill>
                    <p:spPr>
                      <a:xfrm>
                        <a:off x="1749613" y="3441472"/>
                        <a:ext cx="1015081" cy="1142747"/>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2307836498"/>
              </p:ext>
            </p:extLst>
          </p:nvPr>
        </p:nvGraphicFramePr>
        <p:xfrm>
          <a:off x="2999835" y="3441472"/>
          <a:ext cx="1015081" cy="1142747"/>
        </p:xfrm>
        <a:graphic>
          <a:graphicData uri="http://schemas.openxmlformats.org/presentationml/2006/ole">
            <mc:AlternateContent xmlns:mc="http://schemas.openxmlformats.org/markup-compatibility/2006">
              <mc:Choice xmlns:v="urn:schemas-microsoft-com:vml" Requires="v">
                <p:oleObj spid="_x0000_s8791" name="Image" r:id="rId6" imgW="7479360" imgH="8418960" progId="Photoshop.Image.13">
                  <p:embed/>
                </p:oleObj>
              </mc:Choice>
              <mc:Fallback>
                <p:oleObj name="Image" r:id="rId6" imgW="7479360" imgH="8418960" progId="Photoshop.Image.13">
                  <p:embed/>
                  <p:pic>
                    <p:nvPicPr>
                      <p:cNvPr id="0" name=""/>
                      <p:cNvPicPr/>
                      <p:nvPr/>
                    </p:nvPicPr>
                    <p:blipFill>
                      <a:blip r:embed="rId7"/>
                      <a:stretch>
                        <a:fillRect/>
                      </a:stretch>
                    </p:blipFill>
                    <p:spPr>
                      <a:xfrm>
                        <a:off x="2999835" y="3441472"/>
                        <a:ext cx="1015081" cy="1142747"/>
                      </a:xfrm>
                      <a:prstGeom prst="rect">
                        <a:avLst/>
                      </a:prstGeom>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1022194943"/>
              </p:ext>
            </p:extLst>
          </p:nvPr>
        </p:nvGraphicFramePr>
        <p:xfrm>
          <a:off x="4250058" y="3441608"/>
          <a:ext cx="1014960" cy="1142611"/>
        </p:xfrm>
        <a:graphic>
          <a:graphicData uri="http://schemas.openxmlformats.org/presentationml/2006/ole">
            <mc:AlternateContent xmlns:mc="http://schemas.openxmlformats.org/markup-compatibility/2006">
              <mc:Choice xmlns:v="urn:schemas-microsoft-com:vml" Requires="v">
                <p:oleObj spid="_x0000_s8792" name="Image" r:id="rId8" imgW="7479360" imgH="8418960" progId="Photoshop.Image.13">
                  <p:embed/>
                </p:oleObj>
              </mc:Choice>
              <mc:Fallback>
                <p:oleObj name="Image" r:id="rId8" imgW="7479360" imgH="8418960" progId="Photoshop.Image.13">
                  <p:embed/>
                  <p:pic>
                    <p:nvPicPr>
                      <p:cNvPr id="0" name=""/>
                      <p:cNvPicPr/>
                      <p:nvPr/>
                    </p:nvPicPr>
                    <p:blipFill>
                      <a:blip r:embed="rId9"/>
                      <a:stretch>
                        <a:fillRect/>
                      </a:stretch>
                    </p:blipFill>
                    <p:spPr>
                      <a:xfrm>
                        <a:off x="4250058" y="3441608"/>
                        <a:ext cx="1014960" cy="1142611"/>
                      </a:xfrm>
                      <a:prstGeom prst="rect">
                        <a:avLst/>
                      </a:prstGeom>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3470487255"/>
              </p:ext>
            </p:extLst>
          </p:nvPr>
        </p:nvGraphicFramePr>
        <p:xfrm>
          <a:off x="5500161" y="3436011"/>
          <a:ext cx="1025766" cy="1154776"/>
        </p:xfrm>
        <a:graphic>
          <a:graphicData uri="http://schemas.openxmlformats.org/presentationml/2006/ole">
            <mc:AlternateContent xmlns:mc="http://schemas.openxmlformats.org/markup-compatibility/2006">
              <mc:Choice xmlns:v="urn:schemas-microsoft-com:vml" Requires="v">
                <p:oleObj spid="_x0000_s8793" name="Image" r:id="rId10" imgW="7479360" imgH="8418960" progId="Photoshop.Image.13">
                  <p:embed/>
                </p:oleObj>
              </mc:Choice>
              <mc:Fallback>
                <p:oleObj name="Image" r:id="rId10" imgW="7479360" imgH="8418960" progId="Photoshop.Image.13">
                  <p:embed/>
                  <p:pic>
                    <p:nvPicPr>
                      <p:cNvPr id="0" name=""/>
                      <p:cNvPicPr/>
                      <p:nvPr/>
                    </p:nvPicPr>
                    <p:blipFill>
                      <a:blip r:embed="rId11"/>
                      <a:stretch>
                        <a:fillRect/>
                      </a:stretch>
                    </p:blipFill>
                    <p:spPr>
                      <a:xfrm>
                        <a:off x="5500161" y="3436011"/>
                        <a:ext cx="1025766" cy="1154776"/>
                      </a:xfrm>
                      <a:prstGeom prst="rect">
                        <a:avLst/>
                      </a:prstGeom>
                    </p:spPr>
                  </p:pic>
                </p:oleObj>
              </mc:Fallback>
            </mc:AlternateContent>
          </a:graphicData>
        </a:graphic>
      </p:graphicFrame>
    </p:spTree>
    <p:extLst>
      <p:ext uri="{BB962C8B-B14F-4D97-AF65-F5344CB8AC3E}">
        <p14:creationId xmlns:p14="http://schemas.microsoft.com/office/powerpoint/2010/main" val="15317099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Frostbite legacy pipeline troubles</a:t>
            </a:r>
          </a:p>
        </p:txBody>
      </p:sp>
      <p:sp>
        <p:nvSpPr>
          <p:cNvPr id="5"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1</a:t>
            </a:r>
          </a:p>
        </p:txBody>
      </p:sp>
      <p:sp>
        <p:nvSpPr>
          <p:cNvPr id="14" name="Rectangle 13"/>
          <p:cNvSpPr/>
          <p:nvPr/>
        </p:nvSpPr>
        <p:spPr>
          <a:xfrm>
            <a:off x="1098784" y="1063229"/>
            <a:ext cx="790013"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n w="0"/>
                <a:solidFill>
                  <a:schemeClr val="tx1"/>
                </a:solidFill>
                <a:effectLst>
                  <a:outerShdw blurRad="38100" dist="25400" dir="5400000" algn="ctr" rotWithShape="0">
                    <a:srgbClr val="6E747A">
                      <a:alpha val="43000"/>
                    </a:srgbClr>
                  </a:outerShdw>
                </a:effectLst>
              </a:rPr>
              <a:t>Post (FP16)</a:t>
            </a:r>
          </a:p>
        </p:txBody>
      </p:sp>
      <p:sp>
        <p:nvSpPr>
          <p:cNvPr id="15" name="Rectangle 14"/>
          <p:cNvSpPr/>
          <p:nvPr/>
        </p:nvSpPr>
        <p:spPr>
          <a:xfrm>
            <a:off x="2141566" y="1066962"/>
            <a:ext cx="790013"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n w="0"/>
                <a:solidFill>
                  <a:schemeClr val="tx1"/>
                </a:solidFill>
                <a:effectLst>
                  <a:outerShdw blurRad="38100" dist="25400" dir="5400000" algn="ctr" rotWithShape="0">
                    <a:srgbClr val="6E747A">
                      <a:alpha val="43000"/>
                    </a:srgbClr>
                  </a:outerShdw>
                </a:effectLst>
              </a:rPr>
              <a:t>Tone</a:t>
            </a:r>
          </a:p>
          <a:p>
            <a:pPr algn="ctr"/>
            <a:r>
              <a:rPr lang="en-GB" sz="1400" dirty="0">
                <a:ln w="0"/>
                <a:solidFill>
                  <a:schemeClr val="tx1"/>
                </a:solidFill>
                <a:effectLst>
                  <a:outerShdw blurRad="38100" dist="25400" dir="5400000" algn="ctr" rotWithShape="0">
                    <a:srgbClr val="6E747A">
                      <a:alpha val="43000"/>
                    </a:srgbClr>
                  </a:outerShdw>
                </a:effectLst>
              </a:rPr>
              <a:t>map</a:t>
            </a:r>
          </a:p>
        </p:txBody>
      </p:sp>
      <p:sp>
        <p:nvSpPr>
          <p:cNvPr id="16" name="Rectangle 15"/>
          <p:cNvSpPr/>
          <p:nvPr/>
        </p:nvSpPr>
        <p:spPr>
          <a:xfrm>
            <a:off x="3187904" y="1067176"/>
            <a:ext cx="774533"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err="1">
                <a:ln w="0"/>
                <a:solidFill>
                  <a:schemeClr val="tx1"/>
                </a:solidFill>
                <a:effectLst>
                  <a:outerShdw blurRad="38100" dist="25400" dir="5400000" algn="ctr" rotWithShape="0">
                    <a:srgbClr val="6E747A">
                      <a:alpha val="43000"/>
                    </a:srgbClr>
                  </a:outerShdw>
                </a:effectLst>
              </a:rPr>
              <a:t>sRGB</a:t>
            </a:r>
            <a:endParaRPr lang="en-GB" sz="1400" dirty="0">
              <a:ln w="0"/>
              <a:solidFill>
                <a:schemeClr val="tx1"/>
              </a:solidFill>
              <a:effectLst>
                <a:outerShdw blurRad="38100" dist="25400" dir="5400000" algn="ctr" rotWithShape="0">
                  <a:srgbClr val="6E747A">
                    <a:alpha val="43000"/>
                  </a:srgbClr>
                </a:outerShdw>
              </a:effectLst>
            </a:endParaRPr>
          </a:p>
        </p:txBody>
      </p:sp>
      <p:sp>
        <p:nvSpPr>
          <p:cNvPr id="17" name="Rectangle 16"/>
          <p:cNvSpPr/>
          <p:nvPr/>
        </p:nvSpPr>
        <p:spPr>
          <a:xfrm>
            <a:off x="4216417" y="1066962"/>
            <a:ext cx="802139"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n w="0"/>
                <a:solidFill>
                  <a:schemeClr val="tx1"/>
                </a:solidFill>
                <a:effectLst>
                  <a:outerShdw blurRad="38100" dist="25400" dir="5400000" algn="ctr" rotWithShape="0">
                    <a:srgbClr val="6E747A">
                      <a:alpha val="43000"/>
                    </a:srgbClr>
                  </a:outerShdw>
                </a:effectLst>
              </a:rPr>
              <a:t>Grading</a:t>
            </a:r>
            <a:br>
              <a:rPr lang="en-GB" sz="1400" dirty="0">
                <a:ln w="0"/>
                <a:solidFill>
                  <a:schemeClr val="tx1"/>
                </a:solidFill>
                <a:effectLst>
                  <a:outerShdw blurRad="38100" dist="25400" dir="5400000" algn="ctr" rotWithShape="0">
                    <a:srgbClr val="6E747A">
                      <a:alpha val="43000"/>
                    </a:srgbClr>
                  </a:outerShdw>
                </a:effectLst>
              </a:rPr>
            </a:br>
            <a:r>
              <a:rPr lang="en-GB" sz="1400" dirty="0">
                <a:ln w="0"/>
                <a:solidFill>
                  <a:schemeClr val="tx1"/>
                </a:solidFill>
                <a:effectLst>
                  <a:outerShdw blurRad="38100" dist="25400" dir="5400000" algn="ctr" rotWithShape="0">
                    <a:srgbClr val="6E747A">
                      <a:alpha val="43000"/>
                    </a:srgbClr>
                  </a:outerShdw>
                </a:effectLst>
              </a:rPr>
              <a:t>LUT</a:t>
            </a:r>
          </a:p>
        </p:txBody>
      </p:sp>
      <p:sp>
        <p:nvSpPr>
          <p:cNvPr id="18" name="Rectangle 17"/>
          <p:cNvSpPr/>
          <p:nvPr/>
        </p:nvSpPr>
        <p:spPr>
          <a:xfrm>
            <a:off x="5266875" y="1057561"/>
            <a:ext cx="790013"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n w="0"/>
                <a:solidFill>
                  <a:schemeClr val="tx1"/>
                </a:solidFill>
                <a:effectLst>
                  <a:outerShdw blurRad="38100" dist="25400" dir="5400000" algn="ctr" rotWithShape="0">
                    <a:srgbClr val="6E747A">
                      <a:alpha val="43000"/>
                    </a:srgbClr>
                  </a:outerShdw>
                </a:effectLst>
              </a:rPr>
              <a:t>UI</a:t>
            </a:r>
          </a:p>
        </p:txBody>
      </p:sp>
      <p:sp>
        <p:nvSpPr>
          <p:cNvPr id="19" name="Rectangle 18"/>
          <p:cNvSpPr/>
          <p:nvPr/>
        </p:nvSpPr>
        <p:spPr>
          <a:xfrm>
            <a:off x="6306992" y="1063229"/>
            <a:ext cx="869430"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n w="0"/>
                <a:solidFill>
                  <a:srgbClr val="FF0000"/>
                </a:solidFill>
                <a:effectLst>
                  <a:outerShdw blurRad="38100" dist="25400" dir="5400000" algn="ctr" rotWithShape="0">
                    <a:srgbClr val="6E747A">
                      <a:alpha val="43000"/>
                    </a:srgbClr>
                  </a:outerShdw>
                </a:effectLst>
              </a:rPr>
              <a:t>SDR</a:t>
            </a:r>
          </a:p>
          <a:p>
            <a:pPr algn="ctr"/>
            <a:r>
              <a:rPr lang="en-GB" sz="1400" dirty="0">
                <a:ln w="0"/>
                <a:solidFill>
                  <a:srgbClr val="FF0000"/>
                </a:solidFill>
                <a:effectLst>
                  <a:outerShdw blurRad="38100" dist="25400" dir="5400000" algn="ctr" rotWithShape="0">
                    <a:srgbClr val="6E747A">
                      <a:alpha val="43000"/>
                    </a:srgbClr>
                  </a:outerShdw>
                </a:effectLst>
              </a:rPr>
              <a:t>TV</a:t>
            </a:r>
          </a:p>
        </p:txBody>
      </p:sp>
      <p:sp>
        <p:nvSpPr>
          <p:cNvPr id="28" name="Right Arrow 27"/>
          <p:cNvSpPr/>
          <p:nvPr/>
        </p:nvSpPr>
        <p:spPr>
          <a:xfrm>
            <a:off x="1888797" y="1237873"/>
            <a:ext cx="235142"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9" name="Right Arrow 28"/>
          <p:cNvSpPr/>
          <p:nvPr/>
        </p:nvSpPr>
        <p:spPr>
          <a:xfrm>
            <a:off x="2932207" y="1244440"/>
            <a:ext cx="235142"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30" name="Right Arrow 29"/>
          <p:cNvSpPr/>
          <p:nvPr/>
        </p:nvSpPr>
        <p:spPr>
          <a:xfrm>
            <a:off x="3971856" y="1239547"/>
            <a:ext cx="235142"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31" name="Right Arrow 30"/>
          <p:cNvSpPr/>
          <p:nvPr/>
        </p:nvSpPr>
        <p:spPr>
          <a:xfrm>
            <a:off x="5018528" y="1244440"/>
            <a:ext cx="235142"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32" name="Right Arrow 31"/>
          <p:cNvSpPr/>
          <p:nvPr/>
        </p:nvSpPr>
        <p:spPr>
          <a:xfrm>
            <a:off x="6053202" y="1240707"/>
            <a:ext cx="235142"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4" name="Content Placeholder 3"/>
          <p:cNvSpPr>
            <a:spLocks noGrp="1"/>
          </p:cNvSpPr>
          <p:nvPr>
            <p:ph idx="1"/>
          </p:nvPr>
        </p:nvSpPr>
        <p:spPr/>
        <p:txBody>
          <a:bodyPr>
            <a:normAutofit/>
          </a:bodyPr>
          <a:lstStyle/>
          <a:p>
            <a:endParaRPr lang="en-GB" dirty="0"/>
          </a:p>
          <a:p>
            <a:endParaRPr lang="en-GB" dirty="0"/>
          </a:p>
          <a:p>
            <a:r>
              <a:rPr lang="en-GB" dirty="0"/>
              <a:t>Legacy pipeline is hardcoded to SDR</a:t>
            </a:r>
          </a:p>
          <a:p>
            <a:r>
              <a:rPr lang="en-GB" dirty="0"/>
              <a:t>Want to support HDR TVs</a:t>
            </a:r>
          </a:p>
          <a:p>
            <a:pPr lvl="1"/>
            <a:r>
              <a:rPr lang="en-GB" dirty="0"/>
              <a:t>Higher bit depth</a:t>
            </a:r>
          </a:p>
          <a:p>
            <a:pPr lvl="1"/>
            <a:r>
              <a:rPr lang="en-GB" dirty="0"/>
              <a:t>Higher dynamic range</a:t>
            </a:r>
          </a:p>
          <a:p>
            <a:pPr lvl="1"/>
            <a:r>
              <a:rPr lang="en-GB" dirty="0"/>
              <a:t>Higher </a:t>
            </a:r>
            <a:r>
              <a:rPr lang="en-GB" dirty="0" err="1"/>
              <a:t>color</a:t>
            </a:r>
            <a:r>
              <a:rPr lang="en-GB" dirty="0"/>
              <a:t> range (wider gamut)</a:t>
            </a:r>
          </a:p>
          <a:p>
            <a:r>
              <a:rPr lang="en-GB" dirty="0"/>
              <a:t>Want to give content creators control over all of this</a:t>
            </a:r>
          </a:p>
          <a:p>
            <a:pPr lvl="1"/>
            <a:r>
              <a:rPr lang="en-GB" dirty="0"/>
              <a:t>Take creative control of the TV, not rely on TV manufacturers</a:t>
            </a:r>
          </a:p>
        </p:txBody>
      </p:sp>
      <p:sp>
        <p:nvSpPr>
          <p:cNvPr id="20" name="Right Arrow 19"/>
          <p:cNvSpPr/>
          <p:nvPr/>
        </p:nvSpPr>
        <p:spPr>
          <a:xfrm>
            <a:off x="873716" y="1240803"/>
            <a:ext cx="213765"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241207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HDR TV support – simple approach</a:t>
            </a:r>
          </a:p>
        </p:txBody>
      </p:sp>
      <p:sp>
        <p:nvSpPr>
          <p:cNvPr id="5"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1</a:t>
            </a:r>
          </a:p>
        </p:txBody>
      </p:sp>
      <p:sp>
        <p:nvSpPr>
          <p:cNvPr id="14" name="Rectangle 13"/>
          <p:cNvSpPr/>
          <p:nvPr/>
        </p:nvSpPr>
        <p:spPr>
          <a:xfrm>
            <a:off x="761898" y="1063229"/>
            <a:ext cx="790013"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n w="0"/>
                <a:solidFill>
                  <a:schemeClr val="tx1"/>
                </a:solidFill>
                <a:effectLst>
                  <a:outerShdw blurRad="38100" dist="25400" dir="5400000" algn="ctr" rotWithShape="0">
                    <a:srgbClr val="6E747A">
                      <a:alpha val="43000"/>
                    </a:srgbClr>
                  </a:outerShdw>
                </a:effectLst>
              </a:rPr>
              <a:t>Post (FP16)</a:t>
            </a:r>
          </a:p>
        </p:txBody>
      </p:sp>
      <p:sp>
        <p:nvSpPr>
          <p:cNvPr id="15" name="Rectangle 14"/>
          <p:cNvSpPr/>
          <p:nvPr/>
        </p:nvSpPr>
        <p:spPr>
          <a:xfrm>
            <a:off x="1814305" y="1066962"/>
            <a:ext cx="790013"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n w="0"/>
                <a:solidFill>
                  <a:schemeClr val="tx1"/>
                </a:solidFill>
                <a:effectLst>
                  <a:outerShdw blurRad="38100" dist="25400" dir="5400000" algn="ctr" rotWithShape="0">
                    <a:srgbClr val="6E747A">
                      <a:alpha val="43000"/>
                    </a:srgbClr>
                  </a:outerShdw>
                </a:effectLst>
              </a:rPr>
              <a:t>Tone</a:t>
            </a:r>
          </a:p>
          <a:p>
            <a:pPr algn="ctr"/>
            <a:r>
              <a:rPr lang="en-GB" sz="1400" dirty="0">
                <a:ln w="0"/>
                <a:solidFill>
                  <a:schemeClr val="tx1"/>
                </a:solidFill>
                <a:effectLst>
                  <a:outerShdw blurRad="38100" dist="25400" dir="5400000" algn="ctr" rotWithShape="0">
                    <a:srgbClr val="6E747A">
                      <a:alpha val="43000"/>
                    </a:srgbClr>
                  </a:outerShdw>
                </a:effectLst>
              </a:rPr>
              <a:t>map</a:t>
            </a:r>
          </a:p>
        </p:txBody>
      </p:sp>
      <p:sp>
        <p:nvSpPr>
          <p:cNvPr id="16" name="Rectangle 15"/>
          <p:cNvSpPr/>
          <p:nvPr/>
        </p:nvSpPr>
        <p:spPr>
          <a:xfrm>
            <a:off x="2860643" y="1067176"/>
            <a:ext cx="774533"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err="1">
                <a:ln w="0"/>
                <a:solidFill>
                  <a:schemeClr val="tx1"/>
                </a:solidFill>
                <a:effectLst>
                  <a:outerShdw blurRad="38100" dist="25400" dir="5400000" algn="ctr" rotWithShape="0">
                    <a:srgbClr val="6E747A">
                      <a:alpha val="43000"/>
                    </a:srgbClr>
                  </a:outerShdw>
                </a:effectLst>
              </a:rPr>
              <a:t>sRGB</a:t>
            </a:r>
            <a:endParaRPr lang="en-GB" sz="1400" dirty="0">
              <a:ln w="0"/>
              <a:solidFill>
                <a:schemeClr val="tx1"/>
              </a:solidFill>
              <a:effectLst>
                <a:outerShdw blurRad="38100" dist="25400" dir="5400000" algn="ctr" rotWithShape="0">
                  <a:srgbClr val="6E747A">
                    <a:alpha val="43000"/>
                  </a:srgbClr>
                </a:outerShdw>
              </a:effectLst>
            </a:endParaRPr>
          </a:p>
        </p:txBody>
      </p:sp>
      <p:sp>
        <p:nvSpPr>
          <p:cNvPr id="17" name="Rectangle 16"/>
          <p:cNvSpPr/>
          <p:nvPr/>
        </p:nvSpPr>
        <p:spPr>
          <a:xfrm>
            <a:off x="3889156" y="1066962"/>
            <a:ext cx="802139"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n w="0"/>
                <a:solidFill>
                  <a:schemeClr val="tx1"/>
                </a:solidFill>
                <a:effectLst>
                  <a:outerShdw blurRad="38100" dist="25400" dir="5400000" algn="ctr" rotWithShape="0">
                    <a:srgbClr val="6E747A">
                      <a:alpha val="43000"/>
                    </a:srgbClr>
                  </a:outerShdw>
                </a:effectLst>
              </a:rPr>
              <a:t>Grading</a:t>
            </a:r>
            <a:br>
              <a:rPr lang="en-GB" sz="1400" dirty="0">
                <a:ln w="0"/>
                <a:solidFill>
                  <a:schemeClr val="tx1"/>
                </a:solidFill>
                <a:effectLst>
                  <a:outerShdw blurRad="38100" dist="25400" dir="5400000" algn="ctr" rotWithShape="0">
                    <a:srgbClr val="6E747A">
                      <a:alpha val="43000"/>
                    </a:srgbClr>
                  </a:outerShdw>
                </a:effectLst>
              </a:rPr>
            </a:br>
            <a:r>
              <a:rPr lang="en-GB" sz="1400" dirty="0">
                <a:ln w="0"/>
                <a:solidFill>
                  <a:schemeClr val="tx1"/>
                </a:solidFill>
                <a:effectLst>
                  <a:outerShdw blurRad="38100" dist="25400" dir="5400000" algn="ctr" rotWithShape="0">
                    <a:srgbClr val="6E747A">
                      <a:alpha val="43000"/>
                    </a:srgbClr>
                  </a:outerShdw>
                </a:effectLst>
              </a:rPr>
              <a:t>LUT</a:t>
            </a:r>
          </a:p>
        </p:txBody>
      </p:sp>
      <p:sp>
        <p:nvSpPr>
          <p:cNvPr id="18" name="Rectangle 17"/>
          <p:cNvSpPr/>
          <p:nvPr/>
        </p:nvSpPr>
        <p:spPr>
          <a:xfrm>
            <a:off x="4929989" y="1057561"/>
            <a:ext cx="790013"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n w="0"/>
                <a:solidFill>
                  <a:schemeClr val="tx1"/>
                </a:solidFill>
                <a:effectLst>
                  <a:outerShdw blurRad="38100" dist="25400" dir="5400000" algn="ctr" rotWithShape="0">
                    <a:srgbClr val="6E747A">
                      <a:alpha val="43000"/>
                    </a:srgbClr>
                  </a:outerShdw>
                </a:effectLst>
              </a:rPr>
              <a:t>UI</a:t>
            </a:r>
          </a:p>
        </p:txBody>
      </p:sp>
      <p:sp>
        <p:nvSpPr>
          <p:cNvPr id="19" name="Rectangle 18"/>
          <p:cNvSpPr/>
          <p:nvPr/>
        </p:nvSpPr>
        <p:spPr>
          <a:xfrm>
            <a:off x="7154014" y="1063229"/>
            <a:ext cx="869430"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n w="0"/>
                <a:solidFill>
                  <a:srgbClr val="FF0000"/>
                </a:solidFill>
                <a:effectLst>
                  <a:outerShdw blurRad="38100" dist="25400" dir="5400000" algn="ctr" rotWithShape="0">
                    <a:srgbClr val="6E747A">
                      <a:alpha val="43000"/>
                    </a:srgbClr>
                  </a:outerShdw>
                </a:effectLst>
              </a:rPr>
              <a:t>HDR</a:t>
            </a:r>
          </a:p>
          <a:p>
            <a:pPr algn="ctr"/>
            <a:r>
              <a:rPr lang="en-GB" sz="1400" dirty="0">
                <a:ln w="0"/>
                <a:solidFill>
                  <a:schemeClr val="tx1"/>
                </a:solidFill>
                <a:effectLst>
                  <a:outerShdw blurRad="38100" dist="25400" dir="5400000" algn="ctr" rotWithShape="0">
                    <a:srgbClr val="6E747A">
                      <a:alpha val="43000"/>
                    </a:srgbClr>
                  </a:outerShdw>
                </a:effectLst>
              </a:rPr>
              <a:t>TV</a:t>
            </a:r>
          </a:p>
        </p:txBody>
      </p:sp>
      <p:sp>
        <p:nvSpPr>
          <p:cNvPr id="28" name="Right Arrow 27"/>
          <p:cNvSpPr/>
          <p:nvPr/>
        </p:nvSpPr>
        <p:spPr>
          <a:xfrm>
            <a:off x="1551911" y="1237873"/>
            <a:ext cx="235142"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9" name="Right Arrow 28"/>
          <p:cNvSpPr/>
          <p:nvPr/>
        </p:nvSpPr>
        <p:spPr>
          <a:xfrm>
            <a:off x="2595321" y="1244440"/>
            <a:ext cx="235142"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30" name="Right Arrow 29"/>
          <p:cNvSpPr/>
          <p:nvPr/>
        </p:nvSpPr>
        <p:spPr>
          <a:xfrm>
            <a:off x="3634970" y="1239547"/>
            <a:ext cx="235142"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31" name="Right Arrow 30"/>
          <p:cNvSpPr/>
          <p:nvPr/>
        </p:nvSpPr>
        <p:spPr>
          <a:xfrm>
            <a:off x="4681642" y="1244440"/>
            <a:ext cx="235142"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32" name="Right Arrow 31"/>
          <p:cNvSpPr/>
          <p:nvPr/>
        </p:nvSpPr>
        <p:spPr>
          <a:xfrm>
            <a:off x="5725941" y="1240707"/>
            <a:ext cx="235142"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0" name="Right Arrow 19"/>
          <p:cNvSpPr/>
          <p:nvPr/>
        </p:nvSpPr>
        <p:spPr>
          <a:xfrm>
            <a:off x="6888788" y="1237871"/>
            <a:ext cx="235142"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1" name="Rectangle 20"/>
          <p:cNvSpPr/>
          <p:nvPr/>
        </p:nvSpPr>
        <p:spPr>
          <a:xfrm>
            <a:off x="6001330" y="1055143"/>
            <a:ext cx="869430"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n w="0"/>
                <a:solidFill>
                  <a:srgbClr val="FF0000"/>
                </a:solidFill>
                <a:effectLst>
                  <a:outerShdw blurRad="38100" dist="25400" dir="5400000" algn="ctr" rotWithShape="0">
                    <a:srgbClr val="6E747A">
                      <a:alpha val="43000"/>
                    </a:srgbClr>
                  </a:outerShdw>
                </a:effectLst>
              </a:rPr>
              <a:t>Reverse</a:t>
            </a:r>
          </a:p>
          <a:p>
            <a:pPr algn="ctr"/>
            <a:r>
              <a:rPr lang="en-GB" sz="1400" dirty="0">
                <a:ln w="0"/>
                <a:solidFill>
                  <a:srgbClr val="FF0000"/>
                </a:solidFill>
                <a:effectLst>
                  <a:outerShdw blurRad="38100" dist="25400" dir="5400000" algn="ctr" rotWithShape="0">
                    <a:srgbClr val="6E747A">
                      <a:alpha val="43000"/>
                    </a:srgbClr>
                  </a:outerShdw>
                </a:effectLst>
              </a:rPr>
              <a:t>Tone</a:t>
            </a:r>
          </a:p>
          <a:p>
            <a:pPr algn="ctr"/>
            <a:r>
              <a:rPr lang="en-GB" sz="1400" dirty="0">
                <a:ln w="0"/>
                <a:solidFill>
                  <a:srgbClr val="FF0000"/>
                </a:solidFill>
                <a:effectLst>
                  <a:outerShdw blurRad="38100" dist="25400" dir="5400000" algn="ctr" rotWithShape="0">
                    <a:srgbClr val="6E747A">
                      <a:alpha val="43000"/>
                    </a:srgbClr>
                  </a:outerShdw>
                </a:effectLst>
              </a:rPr>
              <a:t>Map</a:t>
            </a:r>
          </a:p>
        </p:txBody>
      </p:sp>
      <p:sp>
        <p:nvSpPr>
          <p:cNvPr id="7" name="Content Placeholder 6"/>
          <p:cNvSpPr>
            <a:spLocks noGrp="1"/>
          </p:cNvSpPr>
          <p:nvPr>
            <p:ph idx="1"/>
          </p:nvPr>
        </p:nvSpPr>
        <p:spPr/>
        <p:txBody>
          <a:bodyPr/>
          <a:lstStyle/>
          <a:p>
            <a:endParaRPr lang="en-GB" dirty="0"/>
          </a:p>
          <a:p>
            <a:endParaRPr lang="en-GB" dirty="0"/>
          </a:p>
          <a:p>
            <a:r>
              <a:rPr lang="en-GB" dirty="0"/>
              <a:t>Reverse </a:t>
            </a:r>
            <a:r>
              <a:rPr lang="en-GB" dirty="0" err="1"/>
              <a:t>tonemap</a:t>
            </a:r>
            <a:r>
              <a:rPr lang="en-GB" dirty="0"/>
              <a:t> curve to extract original HDR data</a:t>
            </a:r>
          </a:p>
          <a:p>
            <a:pPr lvl="1"/>
            <a:r>
              <a:rPr lang="en-GB" dirty="0"/>
              <a:t>Cheapest possible option</a:t>
            </a:r>
          </a:p>
          <a:p>
            <a:r>
              <a:rPr lang="en-GB" dirty="0"/>
              <a:t>Recall that </a:t>
            </a:r>
            <a:r>
              <a:rPr lang="en-GB" dirty="0" err="1"/>
              <a:t>tonemaps</a:t>
            </a:r>
            <a:r>
              <a:rPr lang="en-GB" dirty="0"/>
              <a:t> have a shoulder</a:t>
            </a:r>
          </a:p>
          <a:p>
            <a:pPr lvl="1"/>
            <a:r>
              <a:rPr lang="en-GB" dirty="0"/>
              <a:t>Reverse the shoulder</a:t>
            </a:r>
          </a:p>
          <a:p>
            <a:pPr lvl="1"/>
            <a:r>
              <a:rPr lang="en-GB" dirty="0"/>
              <a:t>Recover the original HDR data</a:t>
            </a:r>
          </a:p>
          <a:p>
            <a:pPr lvl="1"/>
            <a:r>
              <a:rPr lang="en-GB" dirty="0"/>
              <a:t>Profit?</a:t>
            </a:r>
          </a:p>
        </p:txBody>
      </p:sp>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2588023"/>
            <a:ext cx="3200400" cy="1933575"/>
          </a:xfrm>
          <a:prstGeom prst="rect">
            <a:avLst/>
          </a:prstGeom>
        </p:spPr>
      </p:pic>
      <p:sp>
        <p:nvSpPr>
          <p:cNvPr id="6" name="Right Arrow 5"/>
          <p:cNvSpPr/>
          <p:nvPr/>
        </p:nvSpPr>
        <p:spPr>
          <a:xfrm rot="19600531">
            <a:off x="7096854" y="2744869"/>
            <a:ext cx="1298705" cy="180609"/>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625310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HDR TV support – simple approach</a:t>
            </a:r>
          </a:p>
        </p:txBody>
      </p:sp>
      <p:sp>
        <p:nvSpPr>
          <p:cNvPr id="5"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1</a:t>
            </a:r>
          </a:p>
        </p:txBody>
      </p:sp>
      <p:sp>
        <p:nvSpPr>
          <p:cNvPr id="14" name="Rectangle 13"/>
          <p:cNvSpPr/>
          <p:nvPr/>
        </p:nvSpPr>
        <p:spPr>
          <a:xfrm>
            <a:off x="761898" y="1063229"/>
            <a:ext cx="790013"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n w="0"/>
                <a:solidFill>
                  <a:schemeClr val="tx1"/>
                </a:solidFill>
                <a:effectLst>
                  <a:outerShdw blurRad="38100" dist="25400" dir="5400000" algn="ctr" rotWithShape="0">
                    <a:srgbClr val="6E747A">
                      <a:alpha val="43000"/>
                    </a:srgbClr>
                  </a:outerShdw>
                </a:effectLst>
              </a:rPr>
              <a:t>Post (FP16)</a:t>
            </a:r>
          </a:p>
        </p:txBody>
      </p:sp>
      <p:sp>
        <p:nvSpPr>
          <p:cNvPr id="15" name="Rectangle 14"/>
          <p:cNvSpPr/>
          <p:nvPr/>
        </p:nvSpPr>
        <p:spPr>
          <a:xfrm>
            <a:off x="1814305" y="1066962"/>
            <a:ext cx="790013"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n w="0"/>
                <a:solidFill>
                  <a:srgbClr val="FF0000"/>
                </a:solidFill>
                <a:effectLst>
                  <a:outerShdw blurRad="38100" dist="25400" dir="5400000" algn="ctr" rotWithShape="0">
                    <a:srgbClr val="6E747A">
                      <a:alpha val="43000"/>
                    </a:srgbClr>
                  </a:outerShdw>
                </a:effectLst>
              </a:rPr>
              <a:t>Tone</a:t>
            </a:r>
          </a:p>
          <a:p>
            <a:pPr algn="ctr"/>
            <a:r>
              <a:rPr lang="en-GB" sz="1400" dirty="0">
                <a:ln w="0"/>
                <a:solidFill>
                  <a:srgbClr val="FF0000"/>
                </a:solidFill>
                <a:effectLst>
                  <a:outerShdw blurRad="38100" dist="25400" dir="5400000" algn="ctr" rotWithShape="0">
                    <a:srgbClr val="6E747A">
                      <a:alpha val="43000"/>
                    </a:srgbClr>
                  </a:outerShdw>
                </a:effectLst>
              </a:rPr>
              <a:t>map</a:t>
            </a:r>
          </a:p>
        </p:txBody>
      </p:sp>
      <p:sp>
        <p:nvSpPr>
          <p:cNvPr id="16" name="Rectangle 15"/>
          <p:cNvSpPr/>
          <p:nvPr/>
        </p:nvSpPr>
        <p:spPr>
          <a:xfrm>
            <a:off x="2860643" y="1067176"/>
            <a:ext cx="774533"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err="1">
                <a:ln w="0"/>
                <a:solidFill>
                  <a:schemeClr val="tx1"/>
                </a:solidFill>
                <a:effectLst>
                  <a:outerShdw blurRad="38100" dist="25400" dir="5400000" algn="ctr" rotWithShape="0">
                    <a:srgbClr val="6E747A">
                      <a:alpha val="43000"/>
                    </a:srgbClr>
                  </a:outerShdw>
                </a:effectLst>
              </a:rPr>
              <a:t>sRGB</a:t>
            </a:r>
            <a:endParaRPr lang="en-GB" sz="1400" dirty="0">
              <a:ln w="0"/>
              <a:solidFill>
                <a:schemeClr val="tx1"/>
              </a:solidFill>
              <a:effectLst>
                <a:outerShdw blurRad="38100" dist="25400" dir="5400000" algn="ctr" rotWithShape="0">
                  <a:srgbClr val="6E747A">
                    <a:alpha val="43000"/>
                  </a:srgbClr>
                </a:outerShdw>
              </a:effectLst>
            </a:endParaRPr>
          </a:p>
        </p:txBody>
      </p:sp>
      <p:sp>
        <p:nvSpPr>
          <p:cNvPr id="17" name="Rectangle 16"/>
          <p:cNvSpPr/>
          <p:nvPr/>
        </p:nvSpPr>
        <p:spPr>
          <a:xfrm>
            <a:off x="3889156" y="1066962"/>
            <a:ext cx="802139"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n w="0"/>
                <a:solidFill>
                  <a:srgbClr val="FFFF00"/>
                </a:solidFill>
                <a:effectLst>
                  <a:outerShdw blurRad="38100" dist="25400" dir="5400000" algn="ctr" rotWithShape="0">
                    <a:srgbClr val="6E747A">
                      <a:alpha val="43000"/>
                    </a:srgbClr>
                  </a:outerShdw>
                </a:effectLst>
              </a:rPr>
              <a:t>Grading</a:t>
            </a:r>
            <a:br>
              <a:rPr lang="en-GB" sz="1400" dirty="0">
                <a:ln w="0"/>
                <a:solidFill>
                  <a:srgbClr val="FFFF00"/>
                </a:solidFill>
                <a:effectLst>
                  <a:outerShdw blurRad="38100" dist="25400" dir="5400000" algn="ctr" rotWithShape="0">
                    <a:srgbClr val="6E747A">
                      <a:alpha val="43000"/>
                    </a:srgbClr>
                  </a:outerShdw>
                </a:effectLst>
              </a:rPr>
            </a:br>
            <a:r>
              <a:rPr lang="en-GB" sz="1400" dirty="0">
                <a:ln w="0"/>
                <a:solidFill>
                  <a:srgbClr val="FFFF00"/>
                </a:solidFill>
                <a:effectLst>
                  <a:outerShdw blurRad="38100" dist="25400" dir="5400000" algn="ctr" rotWithShape="0">
                    <a:srgbClr val="6E747A">
                      <a:alpha val="43000"/>
                    </a:srgbClr>
                  </a:outerShdw>
                </a:effectLst>
              </a:rPr>
              <a:t>LUT</a:t>
            </a:r>
          </a:p>
        </p:txBody>
      </p:sp>
      <p:sp>
        <p:nvSpPr>
          <p:cNvPr id="18" name="Rectangle 17"/>
          <p:cNvSpPr/>
          <p:nvPr/>
        </p:nvSpPr>
        <p:spPr>
          <a:xfrm>
            <a:off x="4929989" y="1057561"/>
            <a:ext cx="790013"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n w="0"/>
                <a:solidFill>
                  <a:srgbClr val="FFFF00"/>
                </a:solidFill>
                <a:effectLst>
                  <a:outerShdw blurRad="38100" dist="25400" dir="5400000" algn="ctr" rotWithShape="0">
                    <a:srgbClr val="6E747A">
                      <a:alpha val="43000"/>
                    </a:srgbClr>
                  </a:outerShdw>
                </a:effectLst>
              </a:rPr>
              <a:t>UI</a:t>
            </a:r>
          </a:p>
        </p:txBody>
      </p:sp>
      <p:sp>
        <p:nvSpPr>
          <p:cNvPr id="19" name="Rectangle 18"/>
          <p:cNvSpPr/>
          <p:nvPr/>
        </p:nvSpPr>
        <p:spPr>
          <a:xfrm>
            <a:off x="7154014" y="1063229"/>
            <a:ext cx="869430"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n w="0"/>
                <a:solidFill>
                  <a:srgbClr val="FF0000"/>
                </a:solidFill>
                <a:effectLst>
                  <a:outerShdw blurRad="38100" dist="25400" dir="5400000" algn="ctr" rotWithShape="0">
                    <a:srgbClr val="6E747A">
                      <a:alpha val="43000"/>
                    </a:srgbClr>
                  </a:outerShdw>
                </a:effectLst>
              </a:rPr>
              <a:t>HDR</a:t>
            </a:r>
          </a:p>
          <a:p>
            <a:pPr algn="ctr"/>
            <a:r>
              <a:rPr lang="en-GB" sz="1400" dirty="0">
                <a:ln w="0"/>
                <a:solidFill>
                  <a:schemeClr val="tx1"/>
                </a:solidFill>
                <a:effectLst>
                  <a:outerShdw blurRad="38100" dist="25400" dir="5400000" algn="ctr" rotWithShape="0">
                    <a:srgbClr val="6E747A">
                      <a:alpha val="43000"/>
                    </a:srgbClr>
                  </a:outerShdw>
                </a:effectLst>
              </a:rPr>
              <a:t>TV</a:t>
            </a:r>
          </a:p>
        </p:txBody>
      </p:sp>
      <p:sp>
        <p:nvSpPr>
          <p:cNvPr id="28" name="Right Arrow 27"/>
          <p:cNvSpPr/>
          <p:nvPr/>
        </p:nvSpPr>
        <p:spPr>
          <a:xfrm>
            <a:off x="1551911" y="1237873"/>
            <a:ext cx="235142"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9" name="Right Arrow 28"/>
          <p:cNvSpPr/>
          <p:nvPr/>
        </p:nvSpPr>
        <p:spPr>
          <a:xfrm>
            <a:off x="2595321" y="1244440"/>
            <a:ext cx="235142"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30" name="Right Arrow 29"/>
          <p:cNvSpPr/>
          <p:nvPr/>
        </p:nvSpPr>
        <p:spPr>
          <a:xfrm>
            <a:off x="3634970" y="1239547"/>
            <a:ext cx="235142"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31" name="Right Arrow 30"/>
          <p:cNvSpPr/>
          <p:nvPr/>
        </p:nvSpPr>
        <p:spPr>
          <a:xfrm>
            <a:off x="4681642" y="1244440"/>
            <a:ext cx="235142"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32" name="Right Arrow 31"/>
          <p:cNvSpPr/>
          <p:nvPr/>
        </p:nvSpPr>
        <p:spPr>
          <a:xfrm>
            <a:off x="5725941" y="1240707"/>
            <a:ext cx="235142"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0" name="Right Arrow 19"/>
          <p:cNvSpPr/>
          <p:nvPr/>
        </p:nvSpPr>
        <p:spPr>
          <a:xfrm>
            <a:off x="6888788" y="1237871"/>
            <a:ext cx="235142"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1" name="Rectangle 20"/>
          <p:cNvSpPr/>
          <p:nvPr/>
        </p:nvSpPr>
        <p:spPr>
          <a:xfrm>
            <a:off x="6001330" y="1055143"/>
            <a:ext cx="869430"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n w="0"/>
                <a:solidFill>
                  <a:srgbClr val="FF0000"/>
                </a:solidFill>
                <a:effectLst>
                  <a:outerShdw blurRad="38100" dist="25400" dir="5400000" algn="ctr" rotWithShape="0">
                    <a:srgbClr val="6E747A">
                      <a:alpha val="43000"/>
                    </a:srgbClr>
                  </a:outerShdw>
                </a:effectLst>
              </a:rPr>
              <a:t>Reverse</a:t>
            </a:r>
          </a:p>
          <a:p>
            <a:pPr algn="ctr"/>
            <a:r>
              <a:rPr lang="en-GB" sz="1400" dirty="0">
                <a:ln w="0"/>
                <a:solidFill>
                  <a:srgbClr val="FF0000"/>
                </a:solidFill>
                <a:effectLst>
                  <a:outerShdw blurRad="38100" dist="25400" dir="5400000" algn="ctr" rotWithShape="0">
                    <a:srgbClr val="6E747A">
                      <a:alpha val="43000"/>
                    </a:srgbClr>
                  </a:outerShdw>
                </a:effectLst>
              </a:rPr>
              <a:t>Tone</a:t>
            </a:r>
          </a:p>
          <a:p>
            <a:pPr algn="ctr"/>
            <a:r>
              <a:rPr lang="en-GB" sz="1400" dirty="0">
                <a:ln w="0"/>
                <a:solidFill>
                  <a:srgbClr val="FF0000"/>
                </a:solidFill>
                <a:effectLst>
                  <a:outerShdw blurRad="38100" dist="25400" dir="5400000" algn="ctr" rotWithShape="0">
                    <a:srgbClr val="6E747A">
                      <a:alpha val="43000"/>
                    </a:srgbClr>
                  </a:outerShdw>
                </a:effectLst>
              </a:rPr>
              <a:t>Map</a:t>
            </a:r>
          </a:p>
        </p:txBody>
      </p:sp>
      <p:sp>
        <p:nvSpPr>
          <p:cNvPr id="7" name="Content Placeholder 6"/>
          <p:cNvSpPr>
            <a:spLocks noGrp="1"/>
          </p:cNvSpPr>
          <p:nvPr>
            <p:ph idx="1"/>
          </p:nvPr>
        </p:nvSpPr>
        <p:spPr/>
        <p:txBody>
          <a:bodyPr>
            <a:normAutofit/>
          </a:bodyPr>
          <a:lstStyle/>
          <a:p>
            <a:endParaRPr lang="en-GB" dirty="0"/>
          </a:p>
          <a:p>
            <a:endParaRPr lang="en-GB" dirty="0"/>
          </a:p>
          <a:p>
            <a:r>
              <a:rPr lang="en-GB" dirty="0"/>
              <a:t>Plenty of restrictions</a:t>
            </a:r>
          </a:p>
          <a:p>
            <a:pPr lvl="1"/>
            <a:r>
              <a:rPr lang="en-GB" dirty="0"/>
              <a:t>8bit not enough precision to reverse</a:t>
            </a:r>
          </a:p>
          <a:p>
            <a:pPr lvl="1"/>
            <a:r>
              <a:rPr lang="en-GB" dirty="0"/>
              <a:t>Multiple different </a:t>
            </a:r>
            <a:r>
              <a:rPr lang="en-GB" dirty="0" err="1"/>
              <a:t>tonemap</a:t>
            </a:r>
            <a:r>
              <a:rPr lang="en-GB" dirty="0"/>
              <a:t> curves, all need to be reversible</a:t>
            </a:r>
          </a:p>
          <a:p>
            <a:pPr lvl="1"/>
            <a:r>
              <a:rPr lang="en-GB" dirty="0"/>
              <a:t>A limited range can be recovered</a:t>
            </a:r>
          </a:p>
          <a:p>
            <a:pPr lvl="1"/>
            <a:r>
              <a:rPr lang="en-GB" dirty="0"/>
              <a:t>Order of operations not correct</a:t>
            </a:r>
          </a:p>
          <a:p>
            <a:pPr lvl="2"/>
            <a:r>
              <a:rPr lang="en-GB" dirty="0"/>
              <a:t>Grading and UI are drawn after </a:t>
            </a:r>
            <a:r>
              <a:rPr lang="en-GB" dirty="0" err="1"/>
              <a:t>tonemapping</a:t>
            </a:r>
            <a:endParaRPr lang="en-GB" dirty="0"/>
          </a:p>
          <a:p>
            <a:pPr lvl="2"/>
            <a:r>
              <a:rPr lang="en-GB" dirty="0"/>
              <a:t>Reversing </a:t>
            </a:r>
            <a:r>
              <a:rPr lang="en-GB" dirty="0" err="1"/>
              <a:t>tonemap</a:t>
            </a:r>
            <a:r>
              <a:rPr lang="en-GB" dirty="0"/>
              <a:t> later </a:t>
            </a:r>
            <a:r>
              <a:rPr lang="en-GB" i="1" dirty="0"/>
              <a:t>incorrectly </a:t>
            </a:r>
            <a:r>
              <a:rPr lang="en-GB" dirty="0"/>
              <a:t>reverses these</a:t>
            </a:r>
          </a:p>
        </p:txBody>
      </p:sp>
    </p:spTree>
    <p:extLst>
      <p:ext uri="{BB962C8B-B14F-4D97-AF65-F5344CB8AC3E}">
        <p14:creationId xmlns:p14="http://schemas.microsoft.com/office/powerpoint/2010/main" val="27423929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HDR TV support – simple approach</a:t>
            </a:r>
          </a:p>
        </p:txBody>
      </p:sp>
      <p:sp>
        <p:nvSpPr>
          <p:cNvPr id="5"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1</a:t>
            </a:r>
          </a:p>
        </p:txBody>
      </p:sp>
      <p:sp>
        <p:nvSpPr>
          <p:cNvPr id="14" name="Rectangle 13"/>
          <p:cNvSpPr/>
          <p:nvPr/>
        </p:nvSpPr>
        <p:spPr>
          <a:xfrm>
            <a:off x="761898" y="1063229"/>
            <a:ext cx="790013"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n w="0"/>
                <a:solidFill>
                  <a:schemeClr val="tx1"/>
                </a:solidFill>
                <a:effectLst>
                  <a:outerShdw blurRad="38100" dist="25400" dir="5400000" algn="ctr" rotWithShape="0">
                    <a:srgbClr val="6E747A">
                      <a:alpha val="43000"/>
                    </a:srgbClr>
                  </a:outerShdw>
                </a:effectLst>
              </a:rPr>
              <a:t>Post (FP16)</a:t>
            </a:r>
          </a:p>
        </p:txBody>
      </p:sp>
      <p:sp>
        <p:nvSpPr>
          <p:cNvPr id="15" name="Rectangle 14"/>
          <p:cNvSpPr/>
          <p:nvPr/>
        </p:nvSpPr>
        <p:spPr>
          <a:xfrm>
            <a:off x="1814305" y="1066962"/>
            <a:ext cx="790013"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n w="0"/>
                <a:solidFill>
                  <a:srgbClr val="FF0000"/>
                </a:solidFill>
                <a:effectLst>
                  <a:outerShdw blurRad="38100" dist="25400" dir="5400000" algn="ctr" rotWithShape="0">
                    <a:srgbClr val="6E747A">
                      <a:alpha val="43000"/>
                    </a:srgbClr>
                  </a:outerShdw>
                </a:effectLst>
              </a:rPr>
              <a:t>Tone</a:t>
            </a:r>
          </a:p>
          <a:p>
            <a:pPr algn="ctr"/>
            <a:r>
              <a:rPr lang="en-GB" sz="1400" dirty="0">
                <a:ln w="0"/>
                <a:solidFill>
                  <a:srgbClr val="FF0000"/>
                </a:solidFill>
                <a:effectLst>
                  <a:outerShdw blurRad="38100" dist="25400" dir="5400000" algn="ctr" rotWithShape="0">
                    <a:srgbClr val="6E747A">
                      <a:alpha val="43000"/>
                    </a:srgbClr>
                  </a:outerShdw>
                </a:effectLst>
              </a:rPr>
              <a:t>map</a:t>
            </a:r>
          </a:p>
        </p:txBody>
      </p:sp>
      <p:sp>
        <p:nvSpPr>
          <p:cNvPr id="16" name="Rectangle 15"/>
          <p:cNvSpPr/>
          <p:nvPr/>
        </p:nvSpPr>
        <p:spPr>
          <a:xfrm>
            <a:off x="2860643" y="1067176"/>
            <a:ext cx="774533"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err="1">
                <a:ln w="0"/>
                <a:solidFill>
                  <a:schemeClr val="tx1"/>
                </a:solidFill>
                <a:effectLst>
                  <a:outerShdw blurRad="38100" dist="25400" dir="5400000" algn="ctr" rotWithShape="0">
                    <a:srgbClr val="6E747A">
                      <a:alpha val="43000"/>
                    </a:srgbClr>
                  </a:outerShdw>
                </a:effectLst>
              </a:rPr>
              <a:t>sRGB</a:t>
            </a:r>
            <a:endParaRPr lang="en-GB" sz="1400" dirty="0">
              <a:ln w="0"/>
              <a:solidFill>
                <a:schemeClr val="tx1"/>
              </a:solidFill>
              <a:effectLst>
                <a:outerShdw blurRad="38100" dist="25400" dir="5400000" algn="ctr" rotWithShape="0">
                  <a:srgbClr val="6E747A">
                    <a:alpha val="43000"/>
                  </a:srgbClr>
                </a:outerShdw>
              </a:effectLst>
            </a:endParaRPr>
          </a:p>
        </p:txBody>
      </p:sp>
      <p:sp>
        <p:nvSpPr>
          <p:cNvPr id="17" name="Rectangle 16"/>
          <p:cNvSpPr/>
          <p:nvPr/>
        </p:nvSpPr>
        <p:spPr>
          <a:xfrm>
            <a:off x="3889156" y="1066962"/>
            <a:ext cx="802139"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n w="0"/>
                <a:solidFill>
                  <a:srgbClr val="FFFF00"/>
                </a:solidFill>
                <a:effectLst>
                  <a:outerShdw blurRad="38100" dist="25400" dir="5400000" algn="ctr" rotWithShape="0">
                    <a:srgbClr val="6E747A">
                      <a:alpha val="43000"/>
                    </a:srgbClr>
                  </a:outerShdw>
                </a:effectLst>
              </a:rPr>
              <a:t>Grading</a:t>
            </a:r>
            <a:br>
              <a:rPr lang="en-GB" sz="1400" dirty="0">
                <a:ln w="0"/>
                <a:solidFill>
                  <a:srgbClr val="FFFF00"/>
                </a:solidFill>
                <a:effectLst>
                  <a:outerShdw blurRad="38100" dist="25400" dir="5400000" algn="ctr" rotWithShape="0">
                    <a:srgbClr val="6E747A">
                      <a:alpha val="43000"/>
                    </a:srgbClr>
                  </a:outerShdw>
                </a:effectLst>
              </a:rPr>
            </a:br>
            <a:r>
              <a:rPr lang="en-GB" sz="1400" dirty="0">
                <a:ln w="0"/>
                <a:solidFill>
                  <a:srgbClr val="FFFF00"/>
                </a:solidFill>
                <a:effectLst>
                  <a:outerShdw blurRad="38100" dist="25400" dir="5400000" algn="ctr" rotWithShape="0">
                    <a:srgbClr val="6E747A">
                      <a:alpha val="43000"/>
                    </a:srgbClr>
                  </a:outerShdw>
                </a:effectLst>
              </a:rPr>
              <a:t>LUT</a:t>
            </a:r>
          </a:p>
        </p:txBody>
      </p:sp>
      <p:sp>
        <p:nvSpPr>
          <p:cNvPr id="18" name="Rectangle 17"/>
          <p:cNvSpPr/>
          <p:nvPr/>
        </p:nvSpPr>
        <p:spPr>
          <a:xfrm>
            <a:off x="4929989" y="1057561"/>
            <a:ext cx="790013"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n w="0"/>
                <a:solidFill>
                  <a:srgbClr val="FFFF00"/>
                </a:solidFill>
                <a:effectLst>
                  <a:outerShdw blurRad="38100" dist="25400" dir="5400000" algn="ctr" rotWithShape="0">
                    <a:srgbClr val="6E747A">
                      <a:alpha val="43000"/>
                    </a:srgbClr>
                  </a:outerShdw>
                </a:effectLst>
              </a:rPr>
              <a:t>UI</a:t>
            </a:r>
          </a:p>
        </p:txBody>
      </p:sp>
      <p:sp>
        <p:nvSpPr>
          <p:cNvPr id="19" name="Rectangle 18"/>
          <p:cNvSpPr/>
          <p:nvPr/>
        </p:nvSpPr>
        <p:spPr>
          <a:xfrm>
            <a:off x="7154014" y="1063229"/>
            <a:ext cx="869430"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n w="0"/>
                <a:solidFill>
                  <a:srgbClr val="FF0000"/>
                </a:solidFill>
                <a:effectLst>
                  <a:outerShdw blurRad="38100" dist="25400" dir="5400000" algn="ctr" rotWithShape="0">
                    <a:srgbClr val="6E747A">
                      <a:alpha val="43000"/>
                    </a:srgbClr>
                  </a:outerShdw>
                </a:effectLst>
              </a:rPr>
              <a:t>HDR</a:t>
            </a:r>
          </a:p>
          <a:p>
            <a:pPr algn="ctr"/>
            <a:r>
              <a:rPr lang="en-GB" sz="1400" dirty="0">
                <a:ln w="0"/>
                <a:solidFill>
                  <a:schemeClr val="tx1"/>
                </a:solidFill>
                <a:effectLst>
                  <a:outerShdw blurRad="38100" dist="25400" dir="5400000" algn="ctr" rotWithShape="0">
                    <a:srgbClr val="6E747A">
                      <a:alpha val="43000"/>
                    </a:srgbClr>
                  </a:outerShdw>
                </a:effectLst>
              </a:rPr>
              <a:t>TV</a:t>
            </a:r>
          </a:p>
        </p:txBody>
      </p:sp>
      <p:sp>
        <p:nvSpPr>
          <p:cNvPr id="28" name="Right Arrow 27"/>
          <p:cNvSpPr/>
          <p:nvPr/>
        </p:nvSpPr>
        <p:spPr>
          <a:xfrm>
            <a:off x="1551911" y="1237873"/>
            <a:ext cx="235142"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9" name="Right Arrow 28"/>
          <p:cNvSpPr/>
          <p:nvPr/>
        </p:nvSpPr>
        <p:spPr>
          <a:xfrm>
            <a:off x="2595321" y="1244440"/>
            <a:ext cx="235142"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30" name="Right Arrow 29"/>
          <p:cNvSpPr/>
          <p:nvPr/>
        </p:nvSpPr>
        <p:spPr>
          <a:xfrm>
            <a:off x="3634970" y="1239547"/>
            <a:ext cx="235142"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31" name="Right Arrow 30"/>
          <p:cNvSpPr/>
          <p:nvPr/>
        </p:nvSpPr>
        <p:spPr>
          <a:xfrm>
            <a:off x="4681642" y="1244440"/>
            <a:ext cx="235142"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32" name="Right Arrow 31"/>
          <p:cNvSpPr/>
          <p:nvPr/>
        </p:nvSpPr>
        <p:spPr>
          <a:xfrm>
            <a:off x="5725941" y="1240707"/>
            <a:ext cx="235142"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0" name="Right Arrow 19"/>
          <p:cNvSpPr/>
          <p:nvPr/>
        </p:nvSpPr>
        <p:spPr>
          <a:xfrm>
            <a:off x="6888788" y="1237871"/>
            <a:ext cx="235142"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1" name="Rectangle 20"/>
          <p:cNvSpPr/>
          <p:nvPr/>
        </p:nvSpPr>
        <p:spPr>
          <a:xfrm>
            <a:off x="6001330" y="1055143"/>
            <a:ext cx="869430"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n w="0"/>
                <a:solidFill>
                  <a:srgbClr val="FF0000"/>
                </a:solidFill>
                <a:effectLst>
                  <a:outerShdw blurRad="38100" dist="25400" dir="5400000" algn="ctr" rotWithShape="0">
                    <a:srgbClr val="6E747A">
                      <a:alpha val="43000"/>
                    </a:srgbClr>
                  </a:outerShdw>
                </a:effectLst>
              </a:rPr>
              <a:t>Reverse</a:t>
            </a:r>
          </a:p>
          <a:p>
            <a:pPr algn="ctr"/>
            <a:r>
              <a:rPr lang="en-GB" sz="1400" dirty="0">
                <a:ln w="0"/>
                <a:solidFill>
                  <a:srgbClr val="FF0000"/>
                </a:solidFill>
                <a:effectLst>
                  <a:outerShdw blurRad="38100" dist="25400" dir="5400000" algn="ctr" rotWithShape="0">
                    <a:srgbClr val="6E747A">
                      <a:alpha val="43000"/>
                    </a:srgbClr>
                  </a:outerShdw>
                </a:effectLst>
              </a:rPr>
              <a:t>Tone</a:t>
            </a:r>
          </a:p>
          <a:p>
            <a:pPr algn="ctr"/>
            <a:r>
              <a:rPr lang="en-GB" sz="1400" dirty="0">
                <a:ln w="0"/>
                <a:solidFill>
                  <a:srgbClr val="FF0000"/>
                </a:solidFill>
                <a:effectLst>
                  <a:outerShdw blurRad="38100" dist="25400" dir="5400000" algn="ctr" rotWithShape="0">
                    <a:srgbClr val="6E747A">
                      <a:alpha val="43000"/>
                    </a:srgbClr>
                  </a:outerShdw>
                </a:effectLst>
              </a:rPr>
              <a:t>Map</a:t>
            </a:r>
          </a:p>
        </p:txBody>
      </p:sp>
      <p:sp>
        <p:nvSpPr>
          <p:cNvPr id="7" name="Content Placeholder 6"/>
          <p:cNvSpPr>
            <a:spLocks noGrp="1"/>
          </p:cNvSpPr>
          <p:nvPr>
            <p:ph idx="1"/>
          </p:nvPr>
        </p:nvSpPr>
        <p:spPr/>
        <p:txBody>
          <a:bodyPr>
            <a:normAutofit/>
          </a:bodyPr>
          <a:lstStyle/>
          <a:p>
            <a:endParaRPr lang="en-GB" dirty="0"/>
          </a:p>
          <a:p>
            <a:endParaRPr lang="en-GB" dirty="0"/>
          </a:p>
          <a:p>
            <a:r>
              <a:rPr lang="en-GB" dirty="0"/>
              <a:t>Can we make it ‘good enough’?</a:t>
            </a:r>
          </a:p>
          <a:p>
            <a:pPr lvl="1"/>
            <a:r>
              <a:rPr lang="en-GB" dirty="0"/>
              <a:t>Tweak </a:t>
            </a:r>
            <a:r>
              <a:rPr lang="en-GB" dirty="0" err="1"/>
              <a:t>tonemap</a:t>
            </a:r>
            <a:r>
              <a:rPr lang="en-GB" dirty="0"/>
              <a:t> curves (LUT distribution function)</a:t>
            </a:r>
          </a:p>
          <a:p>
            <a:pPr lvl="2"/>
            <a:r>
              <a:rPr lang="en-GB" dirty="0"/>
              <a:t>Capture more range</a:t>
            </a:r>
          </a:p>
          <a:p>
            <a:pPr lvl="2"/>
            <a:r>
              <a:rPr lang="en-GB" dirty="0"/>
              <a:t>Compute analytical reverse mappings</a:t>
            </a:r>
          </a:p>
          <a:p>
            <a:pPr lvl="1"/>
            <a:r>
              <a:rPr lang="en-GB" dirty="0"/>
              <a:t>Promote render targets and grades to 10bit</a:t>
            </a:r>
          </a:p>
          <a:p>
            <a:pPr lvl="2"/>
            <a:r>
              <a:rPr lang="en-GB" dirty="0"/>
              <a:t>Re-author legacy 8bit grades</a:t>
            </a:r>
          </a:p>
          <a:p>
            <a:pPr lvl="1"/>
            <a:r>
              <a:rPr lang="en-GB" dirty="0"/>
              <a:t>Ask teams to use mild </a:t>
            </a:r>
            <a:r>
              <a:rPr lang="en-GB" dirty="0" err="1"/>
              <a:t>color</a:t>
            </a:r>
            <a:r>
              <a:rPr lang="en-GB" dirty="0"/>
              <a:t> grading</a:t>
            </a:r>
          </a:p>
          <a:p>
            <a:pPr lvl="1"/>
            <a:r>
              <a:rPr lang="en-GB" dirty="0"/>
              <a:t>Scale UI to avoid shoulder region</a:t>
            </a:r>
          </a:p>
        </p:txBody>
      </p:sp>
    </p:spTree>
    <p:extLst>
      <p:ext uri="{BB962C8B-B14F-4D97-AF65-F5344CB8AC3E}">
        <p14:creationId xmlns:p14="http://schemas.microsoft.com/office/powerpoint/2010/main" val="7564485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5910093" y="1081990"/>
            <a:ext cx="948533" cy="333127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n w="0"/>
                <a:solidFill>
                  <a:srgbClr val="FF0000"/>
                </a:solidFill>
                <a:effectLst>
                  <a:outerShdw blurRad="38100" dist="25400" dir="5400000" algn="ctr" rotWithShape="0">
                    <a:srgbClr val="6E747A">
                      <a:alpha val="43000"/>
                    </a:srgbClr>
                  </a:outerShdw>
                </a:effectLst>
              </a:rPr>
              <a:t>Decode</a:t>
            </a:r>
          </a:p>
          <a:p>
            <a:pPr algn="ctr"/>
            <a:r>
              <a:rPr lang="en-GB" sz="1400" dirty="0">
                <a:ln w="0"/>
                <a:solidFill>
                  <a:srgbClr val="FF0000"/>
                </a:solidFill>
                <a:effectLst>
                  <a:outerShdw blurRad="38100" dist="25400" dir="5400000" algn="ctr" rotWithShape="0">
                    <a:srgbClr val="6E747A">
                      <a:alpha val="43000"/>
                    </a:srgbClr>
                  </a:outerShdw>
                </a:effectLst>
              </a:rPr>
              <a:t>HDR</a:t>
            </a:r>
          </a:p>
          <a:p>
            <a:pPr algn="ctr"/>
            <a:endParaRPr lang="en-GB" sz="1400" dirty="0">
              <a:ln w="0"/>
              <a:solidFill>
                <a:srgbClr val="FF0000"/>
              </a:solidFill>
              <a:effectLst>
                <a:outerShdw blurRad="38100" dist="25400" dir="5400000" algn="ctr" rotWithShape="0">
                  <a:srgbClr val="6E747A">
                    <a:alpha val="43000"/>
                  </a:srgbClr>
                </a:outerShdw>
              </a:effectLst>
            </a:endParaRPr>
          </a:p>
          <a:p>
            <a:pPr algn="ctr"/>
            <a:endParaRPr lang="en-GB" sz="1400" dirty="0">
              <a:ln w="0"/>
              <a:solidFill>
                <a:srgbClr val="FF0000"/>
              </a:solidFill>
              <a:effectLst>
                <a:outerShdw blurRad="38100" dist="25400" dir="5400000" algn="ctr" rotWithShape="0">
                  <a:srgbClr val="6E747A">
                    <a:alpha val="43000"/>
                  </a:srgbClr>
                </a:outerShdw>
              </a:effectLst>
            </a:endParaRPr>
          </a:p>
          <a:p>
            <a:pPr algn="ctr"/>
            <a:r>
              <a:rPr lang="en-GB" sz="1400" dirty="0">
                <a:ln w="0"/>
                <a:solidFill>
                  <a:srgbClr val="FF0000"/>
                </a:solidFill>
                <a:effectLst>
                  <a:outerShdw blurRad="38100" dist="25400" dir="5400000" algn="ctr" rotWithShape="0">
                    <a:srgbClr val="6E747A">
                      <a:alpha val="43000"/>
                    </a:srgbClr>
                  </a:outerShdw>
                </a:effectLst>
              </a:rPr>
              <a:t>Comp UI</a:t>
            </a:r>
          </a:p>
          <a:p>
            <a:pPr algn="ctr"/>
            <a:endParaRPr lang="en-GB" sz="1400" dirty="0">
              <a:ln w="0"/>
              <a:solidFill>
                <a:srgbClr val="FF0000"/>
              </a:solidFill>
              <a:effectLst>
                <a:outerShdw blurRad="38100" dist="25400" dir="5400000" algn="ctr" rotWithShape="0">
                  <a:srgbClr val="6E747A">
                    <a:alpha val="43000"/>
                  </a:srgbClr>
                </a:outerShdw>
              </a:effectLst>
            </a:endParaRPr>
          </a:p>
          <a:p>
            <a:pPr algn="ctr"/>
            <a:endParaRPr lang="en-GB" sz="1400" dirty="0">
              <a:ln w="0"/>
              <a:solidFill>
                <a:srgbClr val="FF0000"/>
              </a:solidFill>
              <a:effectLst>
                <a:outerShdw blurRad="38100" dist="25400" dir="5400000" algn="ctr" rotWithShape="0">
                  <a:srgbClr val="6E747A">
                    <a:alpha val="43000"/>
                  </a:srgbClr>
                </a:outerShdw>
              </a:effectLst>
            </a:endParaRPr>
          </a:p>
          <a:p>
            <a:pPr algn="ctr"/>
            <a:r>
              <a:rPr lang="en-GB" sz="1400" dirty="0" err="1">
                <a:ln w="0"/>
                <a:solidFill>
                  <a:srgbClr val="FF0000"/>
                </a:solidFill>
                <a:effectLst>
                  <a:outerShdw blurRad="38100" dist="25400" dir="5400000" algn="ctr" rotWithShape="0">
                    <a:srgbClr val="6E747A">
                      <a:alpha val="43000"/>
                    </a:srgbClr>
                  </a:outerShdw>
                </a:effectLst>
              </a:rPr>
              <a:t>Tonemap</a:t>
            </a:r>
            <a:endParaRPr lang="en-GB" sz="1400" dirty="0">
              <a:ln w="0"/>
              <a:solidFill>
                <a:srgbClr val="FF0000"/>
              </a:solidFill>
              <a:effectLst>
                <a:outerShdw blurRad="38100" dist="25400" dir="5400000" algn="ctr" rotWithShape="0">
                  <a:srgbClr val="6E747A">
                    <a:alpha val="43000"/>
                  </a:srgbClr>
                </a:outerShdw>
              </a:effectLst>
            </a:endParaRPr>
          </a:p>
          <a:p>
            <a:pPr algn="ctr"/>
            <a:r>
              <a:rPr lang="en-GB" sz="1400" dirty="0">
                <a:ln w="0"/>
                <a:solidFill>
                  <a:srgbClr val="FF0000"/>
                </a:solidFill>
                <a:effectLst>
                  <a:outerShdw blurRad="38100" dist="25400" dir="5400000" algn="ctr" rotWithShape="0">
                    <a:srgbClr val="6E747A">
                      <a:alpha val="43000"/>
                    </a:srgbClr>
                  </a:outerShdw>
                </a:effectLst>
              </a:rPr>
              <a:t>and</a:t>
            </a:r>
          </a:p>
          <a:p>
            <a:pPr algn="ctr"/>
            <a:r>
              <a:rPr lang="en-GB" sz="1400" dirty="0">
                <a:ln w="0"/>
                <a:solidFill>
                  <a:srgbClr val="FF0000"/>
                </a:solidFill>
                <a:effectLst>
                  <a:outerShdw blurRad="38100" dist="25400" dir="5400000" algn="ctr" rotWithShape="0">
                    <a:srgbClr val="6E747A">
                      <a:alpha val="43000"/>
                    </a:srgbClr>
                  </a:outerShdw>
                </a:effectLst>
              </a:rPr>
              <a:t>Display Encode</a:t>
            </a:r>
          </a:p>
        </p:txBody>
      </p:sp>
      <p:sp>
        <p:nvSpPr>
          <p:cNvPr id="2" name="Title 1"/>
          <p:cNvSpPr>
            <a:spLocks noGrp="1"/>
          </p:cNvSpPr>
          <p:nvPr>
            <p:ph type="title"/>
          </p:nvPr>
        </p:nvSpPr>
        <p:spPr/>
        <p:txBody>
          <a:bodyPr/>
          <a:lstStyle/>
          <a:p>
            <a:r>
              <a:rPr lang="en-US" dirty="0"/>
              <a:t>Frostbite approach – clean sheet</a:t>
            </a:r>
          </a:p>
        </p:txBody>
      </p:sp>
      <p:sp>
        <p:nvSpPr>
          <p:cNvPr id="3" name="Content Placeholder 2"/>
          <p:cNvSpPr>
            <a:spLocks noGrp="1"/>
          </p:cNvSpPr>
          <p:nvPr>
            <p:ph idx="1"/>
          </p:nvPr>
        </p:nvSpPr>
        <p:spPr>
          <a:xfrm>
            <a:off x="457199" y="1200151"/>
            <a:ext cx="4897315" cy="3394472"/>
          </a:xfrm>
        </p:spPr>
        <p:txBody>
          <a:bodyPr>
            <a:normAutofit/>
          </a:bodyPr>
          <a:lstStyle/>
          <a:p>
            <a:endParaRPr lang="en-US" dirty="0"/>
          </a:p>
          <a:p>
            <a:endParaRPr lang="en-US" dirty="0"/>
          </a:p>
          <a:p>
            <a:r>
              <a:rPr lang="en-US" dirty="0"/>
              <a:t>Transform HDR to LUT space</a:t>
            </a:r>
          </a:p>
          <a:p>
            <a:r>
              <a:rPr lang="en-US" dirty="0"/>
              <a:t>LUT based grading</a:t>
            </a:r>
          </a:p>
          <a:p>
            <a:r>
              <a:rPr lang="en-US" dirty="0"/>
              <a:t>Draw UI </a:t>
            </a:r>
            <a:r>
              <a:rPr lang="en-US" dirty="0" err="1"/>
              <a:t>offscreen</a:t>
            </a:r>
            <a:endParaRPr lang="en-US" dirty="0"/>
          </a:p>
          <a:p>
            <a:pPr lvl="1"/>
            <a:r>
              <a:rPr lang="en-US" dirty="0" err="1"/>
              <a:t>Premultiplied</a:t>
            </a:r>
            <a:r>
              <a:rPr lang="en-US" dirty="0"/>
              <a:t> alpha essential</a:t>
            </a:r>
          </a:p>
          <a:p>
            <a:r>
              <a:rPr lang="en-US" dirty="0"/>
              <a:t>Composite UI</a:t>
            </a:r>
          </a:p>
          <a:p>
            <a:r>
              <a:rPr lang="en-US" dirty="0" err="1"/>
              <a:t>Tonemap</a:t>
            </a:r>
            <a:r>
              <a:rPr lang="en-US" dirty="0"/>
              <a:t> &amp; encode for target display</a:t>
            </a:r>
          </a:p>
        </p:txBody>
      </p:sp>
      <p:sp>
        <p:nvSpPr>
          <p:cNvPr id="5"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1</a:t>
            </a:r>
          </a:p>
        </p:txBody>
      </p:sp>
      <p:sp>
        <p:nvSpPr>
          <p:cNvPr id="14" name="Rectangle 13"/>
          <p:cNvSpPr/>
          <p:nvPr/>
        </p:nvSpPr>
        <p:spPr>
          <a:xfrm>
            <a:off x="2268508" y="1063229"/>
            <a:ext cx="869430"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n w="0"/>
                <a:solidFill>
                  <a:schemeClr val="tx1"/>
                </a:solidFill>
                <a:effectLst>
                  <a:outerShdw blurRad="38100" dist="25400" dir="5400000" algn="ctr" rotWithShape="0">
                    <a:srgbClr val="6E747A">
                      <a:alpha val="43000"/>
                    </a:srgbClr>
                  </a:outerShdw>
                </a:effectLst>
              </a:rPr>
              <a:t>Post (FP16)</a:t>
            </a:r>
          </a:p>
        </p:txBody>
      </p:sp>
      <p:sp>
        <p:nvSpPr>
          <p:cNvPr id="17" name="Rectangle 16"/>
          <p:cNvSpPr/>
          <p:nvPr/>
        </p:nvSpPr>
        <p:spPr>
          <a:xfrm>
            <a:off x="3485836" y="1063229"/>
            <a:ext cx="869430"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n w="0"/>
                <a:solidFill>
                  <a:srgbClr val="FF0000"/>
                </a:solidFill>
                <a:effectLst>
                  <a:outerShdw blurRad="38100" dist="25400" dir="5400000" algn="ctr" rotWithShape="0">
                    <a:srgbClr val="6E747A">
                      <a:alpha val="43000"/>
                    </a:srgbClr>
                  </a:outerShdw>
                </a:effectLst>
              </a:rPr>
              <a:t>To LUT</a:t>
            </a:r>
          </a:p>
          <a:p>
            <a:pPr algn="ctr"/>
            <a:r>
              <a:rPr lang="en-GB" sz="1400" dirty="0">
                <a:ln w="0"/>
                <a:solidFill>
                  <a:srgbClr val="FF0000"/>
                </a:solidFill>
                <a:effectLst>
                  <a:outerShdw blurRad="38100" dist="25400" dir="5400000" algn="ctr" rotWithShape="0">
                    <a:srgbClr val="6E747A">
                      <a:alpha val="43000"/>
                    </a:srgbClr>
                  </a:outerShdw>
                </a:effectLst>
              </a:rPr>
              <a:t>space</a:t>
            </a:r>
          </a:p>
        </p:txBody>
      </p:sp>
      <p:sp>
        <p:nvSpPr>
          <p:cNvPr id="19" name="Rectangle 18"/>
          <p:cNvSpPr/>
          <p:nvPr/>
        </p:nvSpPr>
        <p:spPr>
          <a:xfrm>
            <a:off x="7195282" y="1077254"/>
            <a:ext cx="869430"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n w="0"/>
                <a:solidFill>
                  <a:schemeClr val="tx1"/>
                </a:solidFill>
                <a:effectLst>
                  <a:outerShdw blurRad="38100" dist="25400" dir="5400000" algn="ctr" rotWithShape="0">
                    <a:srgbClr val="6E747A">
                      <a:alpha val="43000"/>
                    </a:srgbClr>
                  </a:outerShdw>
                </a:effectLst>
              </a:rPr>
              <a:t>SDR</a:t>
            </a:r>
          </a:p>
        </p:txBody>
      </p:sp>
      <p:sp>
        <p:nvSpPr>
          <p:cNvPr id="21" name="Right Arrow 20"/>
          <p:cNvSpPr/>
          <p:nvPr/>
        </p:nvSpPr>
        <p:spPr>
          <a:xfrm>
            <a:off x="3143559" y="1243541"/>
            <a:ext cx="336656"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2" name="Right Arrow 21"/>
          <p:cNvSpPr/>
          <p:nvPr/>
        </p:nvSpPr>
        <p:spPr>
          <a:xfrm>
            <a:off x="4383365" y="1262302"/>
            <a:ext cx="334867"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6" name="Rectangle 25"/>
          <p:cNvSpPr/>
          <p:nvPr/>
        </p:nvSpPr>
        <p:spPr>
          <a:xfrm>
            <a:off x="7195282" y="1954696"/>
            <a:ext cx="869430"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n w="0"/>
                <a:solidFill>
                  <a:schemeClr val="tx1"/>
                </a:solidFill>
                <a:effectLst>
                  <a:outerShdw blurRad="38100" dist="25400" dir="5400000" algn="ctr" rotWithShape="0">
                    <a:srgbClr val="6E747A">
                      <a:alpha val="43000"/>
                    </a:srgbClr>
                  </a:outerShdw>
                </a:effectLst>
              </a:rPr>
              <a:t>HDR10</a:t>
            </a:r>
          </a:p>
        </p:txBody>
      </p:sp>
      <p:sp>
        <p:nvSpPr>
          <p:cNvPr id="27" name="Rectangle 26"/>
          <p:cNvSpPr/>
          <p:nvPr/>
        </p:nvSpPr>
        <p:spPr>
          <a:xfrm>
            <a:off x="7195282" y="2846163"/>
            <a:ext cx="869430"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n w="0"/>
                <a:solidFill>
                  <a:schemeClr val="tx1"/>
                </a:solidFill>
                <a:effectLst>
                  <a:outerShdw blurRad="38100" dist="25400" dir="5400000" algn="ctr" rotWithShape="0">
                    <a:srgbClr val="6E747A">
                      <a:alpha val="43000"/>
                    </a:srgbClr>
                  </a:outerShdw>
                </a:effectLst>
              </a:rPr>
              <a:t>Dolby Vision</a:t>
            </a:r>
          </a:p>
        </p:txBody>
      </p:sp>
      <p:sp>
        <p:nvSpPr>
          <p:cNvPr id="28" name="Rectangle 27"/>
          <p:cNvSpPr/>
          <p:nvPr/>
        </p:nvSpPr>
        <p:spPr>
          <a:xfrm>
            <a:off x="7195282" y="3737630"/>
            <a:ext cx="869430"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n w="0"/>
                <a:solidFill>
                  <a:srgbClr val="FF0000"/>
                </a:solidFill>
                <a:effectLst>
                  <a:outerShdw blurRad="38100" dist="25400" dir="5400000" algn="ctr" rotWithShape="0">
                    <a:srgbClr val="6E747A">
                      <a:alpha val="43000"/>
                    </a:srgbClr>
                  </a:outerShdw>
                </a:effectLst>
              </a:rPr>
              <a:t>?</a:t>
            </a:r>
          </a:p>
        </p:txBody>
      </p:sp>
      <p:sp>
        <p:nvSpPr>
          <p:cNvPr id="32" name="Right Arrow 31"/>
          <p:cNvSpPr/>
          <p:nvPr/>
        </p:nvSpPr>
        <p:spPr>
          <a:xfrm>
            <a:off x="6858626" y="1260437"/>
            <a:ext cx="336656"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33" name="Right Arrow 32"/>
          <p:cNvSpPr/>
          <p:nvPr/>
        </p:nvSpPr>
        <p:spPr>
          <a:xfrm>
            <a:off x="6855745" y="2135008"/>
            <a:ext cx="336656"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34" name="Right Arrow 33"/>
          <p:cNvSpPr/>
          <p:nvPr/>
        </p:nvSpPr>
        <p:spPr>
          <a:xfrm>
            <a:off x="6855745" y="3012450"/>
            <a:ext cx="336656"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35" name="Right Arrow 34"/>
          <p:cNvSpPr/>
          <p:nvPr/>
        </p:nvSpPr>
        <p:spPr>
          <a:xfrm>
            <a:off x="6856522" y="3917942"/>
            <a:ext cx="336656"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0" name="Rectangle 19"/>
          <p:cNvSpPr/>
          <p:nvPr/>
        </p:nvSpPr>
        <p:spPr>
          <a:xfrm>
            <a:off x="4703166" y="1856458"/>
            <a:ext cx="925102"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n w="0"/>
                <a:solidFill>
                  <a:srgbClr val="FF0000"/>
                </a:solidFill>
                <a:effectLst>
                  <a:outerShdw blurRad="38100" dist="25400" dir="5400000" algn="ctr" rotWithShape="0">
                    <a:srgbClr val="6E747A">
                      <a:alpha val="43000"/>
                    </a:srgbClr>
                  </a:outerShdw>
                </a:effectLst>
              </a:rPr>
              <a:t>UI</a:t>
            </a:r>
          </a:p>
        </p:txBody>
      </p:sp>
      <p:sp>
        <p:nvSpPr>
          <p:cNvPr id="24" name="Right Arrow 23"/>
          <p:cNvSpPr/>
          <p:nvPr/>
        </p:nvSpPr>
        <p:spPr>
          <a:xfrm>
            <a:off x="5639313" y="2039604"/>
            <a:ext cx="235142"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5" name="Rectangle 24"/>
          <p:cNvSpPr/>
          <p:nvPr/>
        </p:nvSpPr>
        <p:spPr>
          <a:xfrm>
            <a:off x="4703165" y="1077254"/>
            <a:ext cx="925102"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n w="0"/>
                <a:solidFill>
                  <a:srgbClr val="FF0000"/>
                </a:solidFill>
                <a:effectLst>
                  <a:outerShdw blurRad="38100" dist="25400" dir="5400000" algn="ctr" rotWithShape="0">
                    <a:srgbClr val="6E747A">
                      <a:alpha val="43000"/>
                    </a:srgbClr>
                  </a:outerShdw>
                </a:effectLst>
              </a:rPr>
              <a:t>Grading</a:t>
            </a:r>
          </a:p>
          <a:p>
            <a:pPr algn="ctr"/>
            <a:r>
              <a:rPr lang="en-GB" sz="1400" dirty="0">
                <a:ln w="0"/>
                <a:solidFill>
                  <a:srgbClr val="FF0000"/>
                </a:solidFill>
                <a:effectLst>
                  <a:outerShdw blurRad="38100" dist="25400" dir="5400000" algn="ctr" rotWithShape="0">
                    <a:srgbClr val="6E747A">
                      <a:alpha val="43000"/>
                    </a:srgbClr>
                  </a:outerShdw>
                </a:effectLst>
              </a:rPr>
              <a:t>LUT</a:t>
            </a:r>
          </a:p>
        </p:txBody>
      </p:sp>
      <p:sp>
        <p:nvSpPr>
          <p:cNvPr id="29" name="Right Arrow 28"/>
          <p:cNvSpPr/>
          <p:nvPr/>
        </p:nvSpPr>
        <p:spPr>
          <a:xfrm>
            <a:off x="5639314" y="1276327"/>
            <a:ext cx="270778"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465484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Frostbite approach – clean sheet</a:t>
            </a:r>
          </a:p>
        </p:txBody>
      </p:sp>
      <p:sp>
        <p:nvSpPr>
          <p:cNvPr id="3" name="Content Placeholder 2"/>
          <p:cNvSpPr>
            <a:spLocks noGrp="1"/>
          </p:cNvSpPr>
          <p:nvPr>
            <p:ph idx="1"/>
          </p:nvPr>
        </p:nvSpPr>
        <p:spPr>
          <a:xfrm>
            <a:off x="457199" y="1200151"/>
            <a:ext cx="5235935" cy="3394472"/>
          </a:xfrm>
        </p:spPr>
        <p:txBody>
          <a:bodyPr>
            <a:normAutofit/>
          </a:bodyPr>
          <a:lstStyle/>
          <a:p>
            <a:endParaRPr lang="en-US" dirty="0"/>
          </a:p>
          <a:p>
            <a:endParaRPr lang="en-US" dirty="0"/>
          </a:p>
          <a:p>
            <a:r>
              <a:rPr lang="en-US" dirty="0"/>
              <a:t>Why do this?</a:t>
            </a:r>
          </a:p>
          <a:p>
            <a:pPr lvl="1"/>
            <a:r>
              <a:rPr lang="en-US" dirty="0"/>
              <a:t>Improve workflow</a:t>
            </a:r>
          </a:p>
          <a:p>
            <a:pPr lvl="1"/>
            <a:r>
              <a:rPr lang="en-US" dirty="0"/>
              <a:t>Single grade for all TV variants</a:t>
            </a:r>
          </a:p>
          <a:p>
            <a:pPr lvl="1"/>
            <a:r>
              <a:rPr lang="en-US" dirty="0"/>
              <a:t>If redoing grades, do them well</a:t>
            </a:r>
          </a:p>
          <a:p>
            <a:pPr lvl="2"/>
            <a:r>
              <a:rPr lang="en-US" dirty="0"/>
              <a:t>And don’t restrict grading</a:t>
            </a:r>
          </a:p>
          <a:p>
            <a:pPr lvl="1"/>
            <a:r>
              <a:rPr lang="en-US" dirty="0"/>
              <a:t>UI tech is complex and customized</a:t>
            </a:r>
          </a:p>
          <a:p>
            <a:pPr lvl="1"/>
            <a:r>
              <a:rPr lang="en-US" dirty="0"/>
              <a:t>Wanted a full HDR implementation</a:t>
            </a:r>
          </a:p>
          <a:p>
            <a:pPr lvl="2"/>
            <a:r>
              <a:rPr lang="en-US" dirty="0"/>
              <a:t>‘Future proof’ to look better on newer TVs</a:t>
            </a:r>
          </a:p>
        </p:txBody>
      </p:sp>
      <p:sp>
        <p:nvSpPr>
          <p:cNvPr id="5"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1</a:t>
            </a:r>
          </a:p>
        </p:txBody>
      </p:sp>
      <p:sp>
        <p:nvSpPr>
          <p:cNvPr id="14" name="Rectangle 13"/>
          <p:cNvSpPr/>
          <p:nvPr/>
        </p:nvSpPr>
        <p:spPr>
          <a:xfrm>
            <a:off x="2268508" y="1063229"/>
            <a:ext cx="869430"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n w="0"/>
                <a:solidFill>
                  <a:schemeClr val="tx1"/>
                </a:solidFill>
                <a:effectLst>
                  <a:outerShdw blurRad="38100" dist="25400" dir="5400000" algn="ctr" rotWithShape="0">
                    <a:srgbClr val="6E747A">
                      <a:alpha val="43000"/>
                    </a:srgbClr>
                  </a:outerShdw>
                </a:effectLst>
              </a:rPr>
              <a:t>Post (FP16)</a:t>
            </a:r>
          </a:p>
        </p:txBody>
      </p:sp>
      <p:sp>
        <p:nvSpPr>
          <p:cNvPr id="15" name="Rectangle 14"/>
          <p:cNvSpPr/>
          <p:nvPr/>
        </p:nvSpPr>
        <p:spPr>
          <a:xfrm>
            <a:off x="5910093" y="1081990"/>
            <a:ext cx="948533" cy="333127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n w="0"/>
                <a:solidFill>
                  <a:srgbClr val="FF0000"/>
                </a:solidFill>
                <a:effectLst>
                  <a:outerShdw blurRad="38100" dist="25400" dir="5400000" algn="ctr" rotWithShape="0">
                    <a:srgbClr val="6E747A">
                      <a:alpha val="43000"/>
                    </a:srgbClr>
                  </a:outerShdw>
                </a:effectLst>
              </a:rPr>
              <a:t>Decode</a:t>
            </a:r>
          </a:p>
          <a:p>
            <a:pPr algn="ctr"/>
            <a:r>
              <a:rPr lang="en-GB" sz="1400" dirty="0">
                <a:ln w="0"/>
                <a:solidFill>
                  <a:srgbClr val="FF0000"/>
                </a:solidFill>
                <a:effectLst>
                  <a:outerShdw blurRad="38100" dist="25400" dir="5400000" algn="ctr" rotWithShape="0">
                    <a:srgbClr val="6E747A">
                      <a:alpha val="43000"/>
                    </a:srgbClr>
                  </a:outerShdw>
                </a:effectLst>
              </a:rPr>
              <a:t>HDR</a:t>
            </a:r>
          </a:p>
          <a:p>
            <a:pPr algn="ctr"/>
            <a:endParaRPr lang="en-GB" sz="1400" dirty="0">
              <a:ln w="0"/>
              <a:solidFill>
                <a:srgbClr val="FF0000"/>
              </a:solidFill>
              <a:effectLst>
                <a:outerShdw blurRad="38100" dist="25400" dir="5400000" algn="ctr" rotWithShape="0">
                  <a:srgbClr val="6E747A">
                    <a:alpha val="43000"/>
                  </a:srgbClr>
                </a:outerShdw>
              </a:effectLst>
            </a:endParaRPr>
          </a:p>
          <a:p>
            <a:pPr algn="ctr"/>
            <a:endParaRPr lang="en-GB" sz="1400" dirty="0">
              <a:ln w="0"/>
              <a:solidFill>
                <a:srgbClr val="FF0000"/>
              </a:solidFill>
              <a:effectLst>
                <a:outerShdw blurRad="38100" dist="25400" dir="5400000" algn="ctr" rotWithShape="0">
                  <a:srgbClr val="6E747A">
                    <a:alpha val="43000"/>
                  </a:srgbClr>
                </a:outerShdw>
              </a:effectLst>
            </a:endParaRPr>
          </a:p>
          <a:p>
            <a:pPr algn="ctr"/>
            <a:r>
              <a:rPr lang="en-GB" sz="1400" dirty="0">
                <a:ln w="0"/>
                <a:solidFill>
                  <a:srgbClr val="FF0000"/>
                </a:solidFill>
                <a:effectLst>
                  <a:outerShdw blurRad="38100" dist="25400" dir="5400000" algn="ctr" rotWithShape="0">
                    <a:srgbClr val="6E747A">
                      <a:alpha val="43000"/>
                    </a:srgbClr>
                  </a:outerShdw>
                </a:effectLst>
              </a:rPr>
              <a:t>Comp UI</a:t>
            </a:r>
          </a:p>
          <a:p>
            <a:pPr algn="ctr"/>
            <a:endParaRPr lang="en-GB" sz="1400" dirty="0">
              <a:ln w="0"/>
              <a:solidFill>
                <a:srgbClr val="FF0000"/>
              </a:solidFill>
              <a:effectLst>
                <a:outerShdw blurRad="38100" dist="25400" dir="5400000" algn="ctr" rotWithShape="0">
                  <a:srgbClr val="6E747A">
                    <a:alpha val="43000"/>
                  </a:srgbClr>
                </a:outerShdw>
              </a:effectLst>
            </a:endParaRPr>
          </a:p>
          <a:p>
            <a:pPr algn="ctr"/>
            <a:endParaRPr lang="en-GB" sz="1400" dirty="0">
              <a:ln w="0"/>
              <a:solidFill>
                <a:srgbClr val="FF0000"/>
              </a:solidFill>
              <a:effectLst>
                <a:outerShdw blurRad="38100" dist="25400" dir="5400000" algn="ctr" rotWithShape="0">
                  <a:srgbClr val="6E747A">
                    <a:alpha val="43000"/>
                  </a:srgbClr>
                </a:outerShdw>
              </a:effectLst>
            </a:endParaRPr>
          </a:p>
          <a:p>
            <a:pPr algn="ctr"/>
            <a:r>
              <a:rPr lang="en-GB" sz="1400" dirty="0" err="1">
                <a:ln w="0"/>
                <a:solidFill>
                  <a:srgbClr val="FF0000"/>
                </a:solidFill>
                <a:effectLst>
                  <a:outerShdw blurRad="38100" dist="25400" dir="5400000" algn="ctr" rotWithShape="0">
                    <a:srgbClr val="6E747A">
                      <a:alpha val="43000"/>
                    </a:srgbClr>
                  </a:outerShdw>
                </a:effectLst>
              </a:rPr>
              <a:t>Tonemap</a:t>
            </a:r>
            <a:endParaRPr lang="en-GB" sz="1400" dirty="0">
              <a:ln w="0"/>
              <a:solidFill>
                <a:srgbClr val="FF0000"/>
              </a:solidFill>
              <a:effectLst>
                <a:outerShdw blurRad="38100" dist="25400" dir="5400000" algn="ctr" rotWithShape="0">
                  <a:srgbClr val="6E747A">
                    <a:alpha val="43000"/>
                  </a:srgbClr>
                </a:outerShdw>
              </a:effectLst>
            </a:endParaRPr>
          </a:p>
          <a:p>
            <a:pPr algn="ctr"/>
            <a:r>
              <a:rPr lang="en-GB" sz="1400" dirty="0">
                <a:ln w="0"/>
                <a:solidFill>
                  <a:srgbClr val="FF0000"/>
                </a:solidFill>
                <a:effectLst>
                  <a:outerShdw blurRad="38100" dist="25400" dir="5400000" algn="ctr" rotWithShape="0">
                    <a:srgbClr val="6E747A">
                      <a:alpha val="43000"/>
                    </a:srgbClr>
                  </a:outerShdw>
                </a:effectLst>
              </a:rPr>
              <a:t>and</a:t>
            </a:r>
          </a:p>
          <a:p>
            <a:pPr algn="ctr"/>
            <a:r>
              <a:rPr lang="en-GB" sz="1400" dirty="0">
                <a:ln w="0"/>
                <a:solidFill>
                  <a:srgbClr val="FF0000"/>
                </a:solidFill>
                <a:effectLst>
                  <a:outerShdw blurRad="38100" dist="25400" dir="5400000" algn="ctr" rotWithShape="0">
                    <a:srgbClr val="6E747A">
                      <a:alpha val="43000"/>
                    </a:srgbClr>
                  </a:outerShdw>
                </a:effectLst>
              </a:rPr>
              <a:t>Display Encode</a:t>
            </a:r>
          </a:p>
        </p:txBody>
      </p:sp>
      <p:sp>
        <p:nvSpPr>
          <p:cNvPr id="17" name="Rectangle 16"/>
          <p:cNvSpPr/>
          <p:nvPr/>
        </p:nvSpPr>
        <p:spPr>
          <a:xfrm>
            <a:off x="3485836" y="1063229"/>
            <a:ext cx="869430"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n w="0"/>
                <a:solidFill>
                  <a:srgbClr val="FF0000"/>
                </a:solidFill>
                <a:effectLst>
                  <a:outerShdw blurRad="38100" dist="25400" dir="5400000" algn="ctr" rotWithShape="0">
                    <a:srgbClr val="6E747A">
                      <a:alpha val="43000"/>
                    </a:srgbClr>
                  </a:outerShdw>
                </a:effectLst>
              </a:rPr>
              <a:t>To LUT</a:t>
            </a:r>
          </a:p>
          <a:p>
            <a:pPr algn="ctr"/>
            <a:r>
              <a:rPr lang="en-GB" sz="1400" dirty="0">
                <a:ln w="0"/>
                <a:solidFill>
                  <a:srgbClr val="FF0000"/>
                </a:solidFill>
                <a:effectLst>
                  <a:outerShdw blurRad="38100" dist="25400" dir="5400000" algn="ctr" rotWithShape="0">
                    <a:srgbClr val="6E747A">
                      <a:alpha val="43000"/>
                    </a:srgbClr>
                  </a:outerShdw>
                </a:effectLst>
              </a:rPr>
              <a:t>space</a:t>
            </a:r>
          </a:p>
        </p:txBody>
      </p:sp>
      <p:sp>
        <p:nvSpPr>
          <p:cNvPr id="19" name="Rectangle 18"/>
          <p:cNvSpPr/>
          <p:nvPr/>
        </p:nvSpPr>
        <p:spPr>
          <a:xfrm>
            <a:off x="7195282" y="1077254"/>
            <a:ext cx="869430"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n w="0"/>
                <a:solidFill>
                  <a:schemeClr val="tx1"/>
                </a:solidFill>
                <a:effectLst>
                  <a:outerShdw blurRad="38100" dist="25400" dir="5400000" algn="ctr" rotWithShape="0">
                    <a:srgbClr val="6E747A">
                      <a:alpha val="43000"/>
                    </a:srgbClr>
                  </a:outerShdw>
                </a:effectLst>
              </a:rPr>
              <a:t>SDR</a:t>
            </a:r>
          </a:p>
        </p:txBody>
      </p:sp>
      <p:sp>
        <p:nvSpPr>
          <p:cNvPr id="21" name="Right Arrow 20"/>
          <p:cNvSpPr/>
          <p:nvPr/>
        </p:nvSpPr>
        <p:spPr>
          <a:xfrm>
            <a:off x="3143559" y="1243541"/>
            <a:ext cx="336656"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2" name="Right Arrow 21"/>
          <p:cNvSpPr/>
          <p:nvPr/>
        </p:nvSpPr>
        <p:spPr>
          <a:xfrm>
            <a:off x="4383365" y="1262302"/>
            <a:ext cx="334867"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6" name="Rectangle 25"/>
          <p:cNvSpPr/>
          <p:nvPr/>
        </p:nvSpPr>
        <p:spPr>
          <a:xfrm>
            <a:off x="7195282" y="1954696"/>
            <a:ext cx="869430"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n w="0"/>
                <a:solidFill>
                  <a:schemeClr val="tx1"/>
                </a:solidFill>
                <a:effectLst>
                  <a:outerShdw blurRad="38100" dist="25400" dir="5400000" algn="ctr" rotWithShape="0">
                    <a:srgbClr val="6E747A">
                      <a:alpha val="43000"/>
                    </a:srgbClr>
                  </a:outerShdw>
                </a:effectLst>
              </a:rPr>
              <a:t>HDR10</a:t>
            </a:r>
          </a:p>
        </p:txBody>
      </p:sp>
      <p:sp>
        <p:nvSpPr>
          <p:cNvPr id="27" name="Rectangle 26"/>
          <p:cNvSpPr/>
          <p:nvPr/>
        </p:nvSpPr>
        <p:spPr>
          <a:xfrm>
            <a:off x="7195282" y="2846163"/>
            <a:ext cx="869430"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n w="0"/>
                <a:solidFill>
                  <a:schemeClr val="tx1"/>
                </a:solidFill>
                <a:effectLst>
                  <a:outerShdw blurRad="38100" dist="25400" dir="5400000" algn="ctr" rotWithShape="0">
                    <a:srgbClr val="6E747A">
                      <a:alpha val="43000"/>
                    </a:srgbClr>
                  </a:outerShdw>
                </a:effectLst>
              </a:rPr>
              <a:t>Dolby Vision</a:t>
            </a:r>
          </a:p>
        </p:txBody>
      </p:sp>
      <p:sp>
        <p:nvSpPr>
          <p:cNvPr id="28" name="Rectangle 27"/>
          <p:cNvSpPr/>
          <p:nvPr/>
        </p:nvSpPr>
        <p:spPr>
          <a:xfrm>
            <a:off x="7195282" y="3737630"/>
            <a:ext cx="869430"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n w="0"/>
                <a:solidFill>
                  <a:srgbClr val="FF0000"/>
                </a:solidFill>
                <a:effectLst>
                  <a:outerShdw blurRad="38100" dist="25400" dir="5400000" algn="ctr" rotWithShape="0">
                    <a:srgbClr val="6E747A">
                      <a:alpha val="43000"/>
                    </a:srgbClr>
                  </a:outerShdw>
                </a:effectLst>
              </a:rPr>
              <a:t>?</a:t>
            </a:r>
          </a:p>
        </p:txBody>
      </p:sp>
      <p:sp>
        <p:nvSpPr>
          <p:cNvPr id="32" name="Right Arrow 31"/>
          <p:cNvSpPr/>
          <p:nvPr/>
        </p:nvSpPr>
        <p:spPr>
          <a:xfrm>
            <a:off x="6858626" y="1260437"/>
            <a:ext cx="336656"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33" name="Right Arrow 32"/>
          <p:cNvSpPr/>
          <p:nvPr/>
        </p:nvSpPr>
        <p:spPr>
          <a:xfrm>
            <a:off x="6855745" y="2135008"/>
            <a:ext cx="336656"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34" name="Right Arrow 33"/>
          <p:cNvSpPr/>
          <p:nvPr/>
        </p:nvSpPr>
        <p:spPr>
          <a:xfrm>
            <a:off x="6855745" y="3012450"/>
            <a:ext cx="336656"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35" name="Right Arrow 34"/>
          <p:cNvSpPr/>
          <p:nvPr/>
        </p:nvSpPr>
        <p:spPr>
          <a:xfrm>
            <a:off x="6856522" y="3917942"/>
            <a:ext cx="336656"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0" name="Rectangle 19"/>
          <p:cNvSpPr/>
          <p:nvPr/>
        </p:nvSpPr>
        <p:spPr>
          <a:xfrm>
            <a:off x="4703164" y="1856458"/>
            <a:ext cx="925104"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n w="0"/>
                <a:solidFill>
                  <a:srgbClr val="FF0000"/>
                </a:solidFill>
                <a:effectLst>
                  <a:outerShdw blurRad="38100" dist="25400" dir="5400000" algn="ctr" rotWithShape="0">
                    <a:srgbClr val="6E747A">
                      <a:alpha val="43000"/>
                    </a:srgbClr>
                  </a:outerShdw>
                </a:effectLst>
              </a:rPr>
              <a:t>UI</a:t>
            </a:r>
          </a:p>
        </p:txBody>
      </p:sp>
      <p:sp>
        <p:nvSpPr>
          <p:cNvPr id="24" name="Right Arrow 23"/>
          <p:cNvSpPr/>
          <p:nvPr/>
        </p:nvSpPr>
        <p:spPr>
          <a:xfrm>
            <a:off x="5639313" y="2039604"/>
            <a:ext cx="235142"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5" name="Rectangle 24"/>
          <p:cNvSpPr/>
          <p:nvPr/>
        </p:nvSpPr>
        <p:spPr>
          <a:xfrm>
            <a:off x="4703164" y="1077254"/>
            <a:ext cx="925103"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n w="0"/>
                <a:solidFill>
                  <a:srgbClr val="FF0000"/>
                </a:solidFill>
                <a:effectLst>
                  <a:outerShdw blurRad="38100" dist="25400" dir="5400000" algn="ctr" rotWithShape="0">
                    <a:srgbClr val="6E747A">
                      <a:alpha val="43000"/>
                    </a:srgbClr>
                  </a:outerShdw>
                </a:effectLst>
              </a:rPr>
              <a:t>Grading</a:t>
            </a:r>
          </a:p>
          <a:p>
            <a:pPr algn="ctr"/>
            <a:r>
              <a:rPr lang="en-GB" sz="1400" dirty="0">
                <a:ln w="0"/>
                <a:solidFill>
                  <a:srgbClr val="FF0000"/>
                </a:solidFill>
                <a:effectLst>
                  <a:outerShdw blurRad="38100" dist="25400" dir="5400000" algn="ctr" rotWithShape="0">
                    <a:srgbClr val="6E747A">
                      <a:alpha val="43000"/>
                    </a:srgbClr>
                  </a:outerShdw>
                </a:effectLst>
              </a:rPr>
              <a:t>LUT</a:t>
            </a:r>
          </a:p>
        </p:txBody>
      </p:sp>
      <p:sp>
        <p:nvSpPr>
          <p:cNvPr id="29" name="Right Arrow 28"/>
          <p:cNvSpPr/>
          <p:nvPr/>
        </p:nvSpPr>
        <p:spPr>
          <a:xfrm>
            <a:off x="5639314" y="1276327"/>
            <a:ext cx="270778"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04018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HDR grading</a:t>
            </a:r>
          </a:p>
        </p:txBody>
      </p:sp>
      <p:sp>
        <p:nvSpPr>
          <p:cNvPr id="5"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1</a:t>
            </a:r>
          </a:p>
        </p:txBody>
      </p:sp>
      <p:sp>
        <p:nvSpPr>
          <p:cNvPr id="4" name="Content Placeholder 3"/>
          <p:cNvSpPr>
            <a:spLocks noGrp="1"/>
          </p:cNvSpPr>
          <p:nvPr>
            <p:ph idx="1"/>
          </p:nvPr>
        </p:nvSpPr>
        <p:spPr/>
        <p:txBody>
          <a:bodyPr>
            <a:normAutofit/>
          </a:bodyPr>
          <a:lstStyle/>
          <a:p>
            <a:r>
              <a:rPr lang="en-GB" dirty="0"/>
              <a:t>HDR friendly distribution function</a:t>
            </a:r>
          </a:p>
          <a:p>
            <a:pPr lvl="1"/>
            <a:r>
              <a:rPr lang="en-GB" dirty="0"/>
              <a:t>Went through a few ideas (log, S-Log, </a:t>
            </a:r>
            <a:r>
              <a:rPr lang="en-GB" dirty="0" err="1"/>
              <a:t>LogC</a:t>
            </a:r>
            <a:r>
              <a:rPr lang="en-GB" dirty="0"/>
              <a:t>) </a:t>
            </a:r>
            <a:r>
              <a:rPr lang="en-GB" dirty="0" err="1"/>
              <a:t>etc</a:t>
            </a:r>
            <a:endParaRPr lang="en-GB" dirty="0"/>
          </a:p>
          <a:p>
            <a:pPr lvl="1"/>
            <a:r>
              <a:rPr lang="en-GB" dirty="0"/>
              <a:t>Ended up using ST.2084 or “PQ” (Perceptual </a:t>
            </a:r>
            <a:r>
              <a:rPr lang="en-GB" dirty="0" err="1"/>
              <a:t>Quantiser</a:t>
            </a:r>
            <a:r>
              <a:rPr lang="en-GB" dirty="0"/>
              <a:t>)</a:t>
            </a:r>
          </a:p>
          <a:p>
            <a:pPr lvl="1"/>
            <a:r>
              <a:rPr lang="en-GB" dirty="0"/>
              <a:t>PQ ensures LUT entries are perceptually spaced, gives great control</a:t>
            </a:r>
          </a:p>
          <a:p>
            <a:r>
              <a:rPr lang="en-GB" dirty="0"/>
              <a:t>33x33x33 LUT lookup (10bit UNORM runtime format)</a:t>
            </a:r>
          </a:p>
          <a:p>
            <a:pPr lvl="1"/>
            <a:r>
              <a:rPr lang="en-GB" dirty="0"/>
              <a:t>Industry standard size allows use of ‘standard’ grading tools</a:t>
            </a:r>
          </a:p>
          <a:p>
            <a:r>
              <a:rPr lang="en-GB" dirty="0"/>
              <a:t>Single distribution function gives other gains</a:t>
            </a:r>
          </a:p>
          <a:p>
            <a:pPr lvl="1"/>
            <a:r>
              <a:rPr lang="en-GB" dirty="0"/>
              <a:t>Anyone can make a “look” LUT and share it across EA</a:t>
            </a:r>
          </a:p>
          <a:p>
            <a:pPr lvl="1"/>
            <a:r>
              <a:rPr lang="en-GB" dirty="0"/>
              <a:t>Build a look library</a:t>
            </a:r>
          </a:p>
        </p:txBody>
      </p:sp>
    </p:spTree>
    <p:extLst>
      <p:ext uri="{BB962C8B-B14F-4D97-AF65-F5344CB8AC3E}">
        <p14:creationId xmlns:p14="http://schemas.microsoft.com/office/powerpoint/2010/main" val="40123561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HDR grading</a:t>
            </a:r>
          </a:p>
        </p:txBody>
      </p:sp>
      <p:sp>
        <p:nvSpPr>
          <p:cNvPr id="5"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1</a:t>
            </a:r>
          </a:p>
        </p:txBody>
      </p:sp>
      <p:sp>
        <p:nvSpPr>
          <p:cNvPr id="4" name="Content Placeholder 3"/>
          <p:cNvSpPr>
            <a:spLocks noGrp="1"/>
          </p:cNvSpPr>
          <p:nvPr>
            <p:ph idx="1"/>
          </p:nvPr>
        </p:nvSpPr>
        <p:spPr/>
        <p:txBody>
          <a:bodyPr>
            <a:normAutofit/>
          </a:bodyPr>
          <a:lstStyle/>
          <a:p>
            <a:r>
              <a:rPr lang="en-GB" dirty="0"/>
              <a:t>Create grades using </a:t>
            </a:r>
            <a:r>
              <a:rPr lang="en-GB" dirty="0" err="1"/>
              <a:t>DaVinci</a:t>
            </a:r>
            <a:r>
              <a:rPr lang="en-GB" dirty="0"/>
              <a:t> Resolve</a:t>
            </a:r>
          </a:p>
          <a:p>
            <a:pPr lvl="1"/>
            <a:r>
              <a:rPr lang="en-GB" dirty="0"/>
              <a:t>Industry standard grading tool</a:t>
            </a:r>
          </a:p>
          <a:p>
            <a:pPr lvl="1"/>
            <a:r>
              <a:rPr lang="en-GB" dirty="0"/>
              <a:t>Build view LUTs to match Frostbite </a:t>
            </a:r>
            <a:r>
              <a:rPr lang="en-GB" dirty="0" err="1"/>
              <a:t>tonemapping</a:t>
            </a:r>
            <a:r>
              <a:rPr lang="en-GB" dirty="0"/>
              <a:t> (WYSIWYG workflow)</a:t>
            </a:r>
          </a:p>
          <a:p>
            <a:r>
              <a:rPr lang="en-GB" dirty="0"/>
              <a:t>Why not write our own in engine?</a:t>
            </a:r>
          </a:p>
          <a:p>
            <a:pPr lvl="1"/>
            <a:r>
              <a:rPr lang="en-GB" dirty="0"/>
              <a:t>No need, time or desire to reinvent the wheel &amp; maintain it</a:t>
            </a:r>
          </a:p>
          <a:p>
            <a:pPr lvl="1"/>
            <a:r>
              <a:rPr lang="en-GB" dirty="0"/>
              <a:t>Reduces friction hiring experienced graders</a:t>
            </a:r>
          </a:p>
          <a:p>
            <a:pPr lvl="1"/>
            <a:r>
              <a:rPr lang="en-GB" dirty="0"/>
              <a:t>Free version of Resolve does enough for many</a:t>
            </a:r>
          </a:p>
          <a:p>
            <a:r>
              <a:rPr lang="en-GB" b="1" dirty="0"/>
              <a:t>“Resolve Live” is a great workflow improvement</a:t>
            </a:r>
          </a:p>
          <a:p>
            <a:pPr lvl="1"/>
            <a:r>
              <a:rPr lang="en-GB" dirty="0"/>
              <a:t>Must buy a capture/monitor card though … so not free</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8978" y="440848"/>
            <a:ext cx="2631781" cy="1381685"/>
          </a:xfrm>
          <a:prstGeom prst="rect">
            <a:avLst/>
          </a:prstGeom>
        </p:spPr>
      </p:pic>
    </p:spTree>
    <p:extLst>
      <p:ext uri="{BB962C8B-B14F-4D97-AF65-F5344CB8AC3E}">
        <p14:creationId xmlns:p14="http://schemas.microsoft.com/office/powerpoint/2010/main" val="362725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trike="sngStrike" dirty="0"/>
              <a:t>Tone</a:t>
            </a:r>
            <a:r>
              <a:rPr lang="en-US" dirty="0"/>
              <a:t> Display mapping</a:t>
            </a:r>
          </a:p>
        </p:txBody>
      </p:sp>
      <p:sp>
        <p:nvSpPr>
          <p:cNvPr id="7"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2</a:t>
            </a:r>
          </a:p>
        </p:txBody>
      </p:sp>
      <p:sp>
        <p:nvSpPr>
          <p:cNvPr id="4" name="Content Placeholder 2"/>
          <p:cNvSpPr txBox="1">
            <a:spLocks/>
          </p:cNvSpPr>
          <p:nvPr/>
        </p:nvSpPr>
        <p:spPr>
          <a:xfrm>
            <a:off x="457200" y="1200150"/>
            <a:ext cx="8229600" cy="332105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000" kern="1200">
                <a:solidFill>
                  <a:schemeClr val="bg1"/>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Font typeface="Arial" pitchFamily="34" charset="0"/>
              <a:buChar char="–"/>
              <a:defRPr sz="1800" kern="1200">
                <a:solidFill>
                  <a:schemeClr val="bg1"/>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Font typeface="Arial" pitchFamily="34" charset="0"/>
              <a:buChar char="•"/>
              <a:defRPr sz="1600" kern="1200">
                <a:solidFill>
                  <a:schemeClr val="bg1"/>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The HDR version of the game is the reference version</a:t>
            </a:r>
          </a:p>
          <a:p>
            <a:r>
              <a:rPr lang="en-US" dirty="0"/>
              <a:t>We </a:t>
            </a:r>
            <a:r>
              <a:rPr lang="en-US" dirty="0" err="1"/>
              <a:t>tonemap</a:t>
            </a:r>
            <a:r>
              <a:rPr lang="en-US" dirty="0"/>
              <a:t> at the last stage of the pipeline</a:t>
            </a:r>
          </a:p>
          <a:p>
            <a:r>
              <a:rPr lang="en-US" dirty="0"/>
              <a:t>The </a:t>
            </a:r>
            <a:r>
              <a:rPr lang="en-US" dirty="0" err="1"/>
              <a:t>tonemap</a:t>
            </a:r>
            <a:r>
              <a:rPr lang="en-US" dirty="0"/>
              <a:t> is </a:t>
            </a:r>
            <a:r>
              <a:rPr lang="en-US" b="1" dirty="0"/>
              <a:t>different</a:t>
            </a:r>
            <a:r>
              <a:rPr lang="en-US" dirty="0"/>
              <a:t> depending on the attached display</a:t>
            </a:r>
          </a:p>
          <a:p>
            <a:pPr lvl="1"/>
            <a:r>
              <a:rPr lang="en-US" dirty="0"/>
              <a:t>Aggressive </a:t>
            </a:r>
            <a:r>
              <a:rPr lang="en-US" dirty="0" err="1"/>
              <a:t>tonemap</a:t>
            </a:r>
            <a:r>
              <a:rPr lang="en-US" dirty="0"/>
              <a:t> on SDR</a:t>
            </a:r>
          </a:p>
          <a:p>
            <a:pPr lvl="1"/>
            <a:r>
              <a:rPr lang="en-US" dirty="0"/>
              <a:t>Less aggressive in HDR but still varies depending on TV</a:t>
            </a:r>
          </a:p>
          <a:p>
            <a:pPr lvl="1"/>
            <a:r>
              <a:rPr lang="en-US" dirty="0"/>
              <a:t>No </a:t>
            </a:r>
            <a:r>
              <a:rPr lang="en-US" dirty="0" err="1"/>
              <a:t>tonemap</a:t>
            </a:r>
            <a:r>
              <a:rPr lang="en-US" dirty="0"/>
              <a:t> for Dolby Vision</a:t>
            </a:r>
          </a:p>
          <a:p>
            <a:pPr lvl="1"/>
            <a:r>
              <a:rPr lang="en-US" dirty="0"/>
              <a:t>Each TV gets a subtly different version tuned for each case</a:t>
            </a:r>
          </a:p>
          <a:p>
            <a:pPr lvl="1"/>
            <a:r>
              <a:rPr lang="en-US" dirty="0"/>
              <a:t>Not just curves, exposure too</a:t>
            </a:r>
          </a:p>
          <a:p>
            <a:r>
              <a:rPr lang="en-US" dirty="0"/>
              <a:t>Decided to use the term </a:t>
            </a:r>
            <a:r>
              <a:rPr lang="en-US" b="1" dirty="0"/>
              <a:t>Display Mapping</a:t>
            </a:r>
            <a:r>
              <a:rPr lang="en-US" dirty="0"/>
              <a:t> instead</a:t>
            </a:r>
          </a:p>
        </p:txBody>
      </p:sp>
    </p:spTree>
    <p:extLst>
      <p:ext uri="{BB962C8B-B14F-4D97-AF65-F5344CB8AC3E}">
        <p14:creationId xmlns:p14="http://schemas.microsoft.com/office/powerpoint/2010/main" val="42474170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Brief history of film &amp; terminology</a:t>
            </a:r>
          </a:p>
        </p:txBody>
      </p:sp>
      <p:sp>
        <p:nvSpPr>
          <p:cNvPr id="5"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1</a:t>
            </a:r>
          </a:p>
        </p:txBody>
      </p:sp>
      <p:sp>
        <p:nvSpPr>
          <p:cNvPr id="6" name="Content Placeholder 5"/>
          <p:cNvSpPr>
            <a:spLocks noGrp="1"/>
          </p:cNvSpPr>
          <p:nvPr>
            <p:ph idx="1"/>
          </p:nvPr>
        </p:nvSpPr>
        <p:spPr/>
        <p:txBody>
          <a:bodyPr>
            <a:normAutofit/>
          </a:bodyPr>
          <a:lstStyle/>
          <a:p>
            <a:r>
              <a:rPr lang="en-GB" dirty="0"/>
              <a:t>Film density (of the negative) responds to light at different rates</a:t>
            </a:r>
          </a:p>
          <a:p>
            <a:r>
              <a:rPr lang="en-GB" dirty="0"/>
              <a:t>3 main sections</a:t>
            </a:r>
          </a:p>
          <a:p>
            <a:pPr lvl="1"/>
            <a:r>
              <a:rPr lang="en-GB" dirty="0"/>
              <a:t>Mid section (‘linear’)</a:t>
            </a:r>
          </a:p>
          <a:p>
            <a:pPr lvl="1"/>
            <a:r>
              <a:rPr lang="en-GB" dirty="0"/>
              <a:t>Toe (slower response)</a:t>
            </a:r>
          </a:p>
          <a:p>
            <a:pPr lvl="1"/>
            <a:r>
              <a:rPr lang="en-GB" dirty="0"/>
              <a:t>Shoulder (slower response)</a:t>
            </a:r>
          </a:p>
          <a:p>
            <a:r>
              <a:rPr lang="en-GB" dirty="0"/>
              <a:t>Captures wide range of light values</a:t>
            </a:r>
          </a:p>
          <a:p>
            <a:pPr lvl="1"/>
            <a:r>
              <a:rPr lang="en-GB" dirty="0"/>
              <a:t>Toe/Shoulder are main range reduction</a:t>
            </a:r>
          </a:p>
          <a:p>
            <a:pPr lvl="1"/>
            <a:r>
              <a:rPr lang="en-GB" dirty="0"/>
              <a:t>Expose scene for mid section</a:t>
            </a:r>
          </a:p>
          <a:p>
            <a:r>
              <a:rPr lang="en-GB" dirty="0"/>
              <a:t>Characteristic, familiar and pleasant look</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1930599"/>
            <a:ext cx="3200400" cy="1933575"/>
          </a:xfrm>
          <a:prstGeom prst="rect">
            <a:avLst/>
          </a:prstGeom>
        </p:spPr>
      </p:pic>
      <p:sp>
        <p:nvSpPr>
          <p:cNvPr id="7" name="Oval 6"/>
          <p:cNvSpPr/>
          <p:nvPr/>
        </p:nvSpPr>
        <p:spPr>
          <a:xfrm>
            <a:off x="7538585" y="1793677"/>
            <a:ext cx="1335907" cy="920647"/>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444462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trike="sngStrike" dirty="0"/>
              <a:t>Tone</a:t>
            </a:r>
            <a:r>
              <a:rPr lang="en-US" dirty="0"/>
              <a:t> Display mapping</a:t>
            </a:r>
          </a:p>
        </p:txBody>
      </p:sp>
      <p:sp>
        <p:nvSpPr>
          <p:cNvPr id="7"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2</a:t>
            </a:r>
          </a:p>
        </p:txBody>
      </p:sp>
      <p:sp>
        <p:nvSpPr>
          <p:cNvPr id="4" name="Content Placeholder 2"/>
          <p:cNvSpPr txBox="1">
            <a:spLocks/>
          </p:cNvSpPr>
          <p:nvPr/>
        </p:nvSpPr>
        <p:spPr>
          <a:xfrm>
            <a:off x="457200" y="1200150"/>
            <a:ext cx="8229600" cy="332105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000" kern="1200">
                <a:solidFill>
                  <a:schemeClr val="bg1"/>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Font typeface="Arial" pitchFamily="34" charset="0"/>
              <a:buChar char="–"/>
              <a:defRPr sz="1800" kern="1200">
                <a:solidFill>
                  <a:schemeClr val="bg1"/>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Font typeface="Arial" pitchFamily="34" charset="0"/>
              <a:buChar char="•"/>
              <a:defRPr sz="1600" kern="1200">
                <a:solidFill>
                  <a:schemeClr val="bg1"/>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Main challenges of display mapping</a:t>
            </a:r>
          </a:p>
          <a:p>
            <a:pPr lvl="1"/>
            <a:r>
              <a:rPr lang="en-US" dirty="0"/>
              <a:t>Scale across wide range of devices</a:t>
            </a:r>
          </a:p>
          <a:p>
            <a:pPr lvl="1"/>
            <a:r>
              <a:rPr lang="en-US" dirty="0"/>
              <a:t>Achieve a similar look regardless of TV</a:t>
            </a:r>
          </a:p>
          <a:p>
            <a:r>
              <a:rPr lang="en-US" dirty="0"/>
              <a:t>Desirable properties</a:t>
            </a:r>
          </a:p>
          <a:p>
            <a:pPr lvl="1"/>
            <a:r>
              <a:rPr lang="en-US" dirty="0"/>
              <a:t>No toe</a:t>
            </a:r>
          </a:p>
          <a:p>
            <a:pPr lvl="1"/>
            <a:r>
              <a:rPr lang="en-US" dirty="0"/>
              <a:t>No contrast change</a:t>
            </a:r>
          </a:p>
          <a:p>
            <a:pPr lvl="1"/>
            <a:r>
              <a:rPr lang="en-US" dirty="0"/>
              <a:t>No hue shifts</a:t>
            </a:r>
          </a:p>
          <a:p>
            <a:pPr lvl="1"/>
            <a:r>
              <a:rPr lang="en-US" dirty="0"/>
              <a:t>No built in film look</a:t>
            </a:r>
          </a:p>
          <a:p>
            <a:r>
              <a:rPr lang="en-US" dirty="0"/>
              <a:t>Build as neutral a display map as we could</a:t>
            </a:r>
          </a:p>
        </p:txBody>
      </p:sp>
      <p:sp>
        <p:nvSpPr>
          <p:cNvPr id="5" name="Rectangle 4"/>
          <p:cNvSpPr/>
          <p:nvPr/>
        </p:nvSpPr>
        <p:spPr>
          <a:xfrm>
            <a:off x="7195282" y="1077254"/>
            <a:ext cx="869430"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n w="0"/>
                <a:solidFill>
                  <a:schemeClr val="tx1"/>
                </a:solidFill>
                <a:effectLst>
                  <a:outerShdw blurRad="38100" dist="25400" dir="5400000" algn="ctr" rotWithShape="0">
                    <a:srgbClr val="6E747A">
                      <a:alpha val="43000"/>
                    </a:srgbClr>
                  </a:outerShdw>
                </a:effectLst>
              </a:rPr>
              <a:t>SDR</a:t>
            </a:r>
          </a:p>
        </p:txBody>
      </p:sp>
      <p:sp>
        <p:nvSpPr>
          <p:cNvPr id="6" name="Rectangle 5"/>
          <p:cNvSpPr/>
          <p:nvPr/>
        </p:nvSpPr>
        <p:spPr>
          <a:xfrm>
            <a:off x="7195282" y="1954696"/>
            <a:ext cx="869430"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n w="0"/>
                <a:solidFill>
                  <a:schemeClr val="tx1"/>
                </a:solidFill>
                <a:effectLst>
                  <a:outerShdw blurRad="38100" dist="25400" dir="5400000" algn="ctr" rotWithShape="0">
                    <a:srgbClr val="6E747A">
                      <a:alpha val="43000"/>
                    </a:srgbClr>
                  </a:outerShdw>
                </a:effectLst>
              </a:rPr>
              <a:t>HDR10</a:t>
            </a:r>
          </a:p>
        </p:txBody>
      </p:sp>
      <p:sp>
        <p:nvSpPr>
          <p:cNvPr id="8" name="Rectangle 7"/>
          <p:cNvSpPr/>
          <p:nvPr/>
        </p:nvSpPr>
        <p:spPr>
          <a:xfrm>
            <a:off x="7195282" y="2846163"/>
            <a:ext cx="869430"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n w="0"/>
                <a:solidFill>
                  <a:schemeClr val="tx1"/>
                </a:solidFill>
                <a:effectLst>
                  <a:outerShdw blurRad="38100" dist="25400" dir="5400000" algn="ctr" rotWithShape="0">
                    <a:srgbClr val="6E747A">
                      <a:alpha val="43000"/>
                    </a:srgbClr>
                  </a:outerShdw>
                </a:effectLst>
              </a:rPr>
              <a:t>Dolby Vision</a:t>
            </a:r>
          </a:p>
        </p:txBody>
      </p:sp>
      <p:sp>
        <p:nvSpPr>
          <p:cNvPr id="9" name="Rectangle 8"/>
          <p:cNvSpPr/>
          <p:nvPr/>
        </p:nvSpPr>
        <p:spPr>
          <a:xfrm>
            <a:off x="7195282" y="3737630"/>
            <a:ext cx="869430"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n w="0"/>
                <a:solidFill>
                  <a:srgbClr val="FF0000"/>
                </a:solidFill>
                <a:effectLst>
                  <a:outerShdw blurRad="38100" dist="25400" dir="5400000" algn="ctr" rotWithShape="0">
                    <a:srgbClr val="6E747A">
                      <a:alpha val="43000"/>
                    </a:srgbClr>
                  </a:outerShdw>
                </a:effectLst>
              </a:rPr>
              <a:t>?</a:t>
            </a:r>
          </a:p>
        </p:txBody>
      </p:sp>
      <p:sp>
        <p:nvSpPr>
          <p:cNvPr id="10" name="Right Arrow 9"/>
          <p:cNvSpPr/>
          <p:nvPr/>
        </p:nvSpPr>
        <p:spPr>
          <a:xfrm>
            <a:off x="6858626" y="1260437"/>
            <a:ext cx="336656"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1" name="Right Arrow 10"/>
          <p:cNvSpPr/>
          <p:nvPr/>
        </p:nvSpPr>
        <p:spPr>
          <a:xfrm>
            <a:off x="6855745" y="2135008"/>
            <a:ext cx="336656"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2" name="Right Arrow 11"/>
          <p:cNvSpPr/>
          <p:nvPr/>
        </p:nvSpPr>
        <p:spPr>
          <a:xfrm>
            <a:off x="6855745" y="3012450"/>
            <a:ext cx="336656"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3" name="Right Arrow 12"/>
          <p:cNvSpPr/>
          <p:nvPr/>
        </p:nvSpPr>
        <p:spPr>
          <a:xfrm>
            <a:off x="6856522" y="3917942"/>
            <a:ext cx="336656"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46828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Display mapping</a:t>
            </a:r>
          </a:p>
        </p:txBody>
      </p:sp>
      <p:sp>
        <p:nvSpPr>
          <p:cNvPr id="5"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1</a:t>
            </a:r>
          </a:p>
        </p:txBody>
      </p:sp>
      <p:sp>
        <p:nvSpPr>
          <p:cNvPr id="6" name="Content Placeholder 5"/>
          <p:cNvSpPr>
            <a:spLocks noGrp="1"/>
          </p:cNvSpPr>
          <p:nvPr>
            <p:ph idx="1"/>
          </p:nvPr>
        </p:nvSpPr>
        <p:spPr/>
        <p:txBody>
          <a:bodyPr>
            <a:normAutofit/>
          </a:bodyPr>
          <a:lstStyle/>
          <a:p>
            <a:r>
              <a:rPr lang="en-GB" dirty="0"/>
              <a:t>Recall our example image</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4933" y="1716187"/>
            <a:ext cx="4768992" cy="2682558"/>
          </a:xfrm>
          <a:prstGeom prst="rect">
            <a:avLst/>
          </a:prstGeom>
        </p:spPr>
      </p:pic>
    </p:spTree>
    <p:extLst>
      <p:ext uri="{BB962C8B-B14F-4D97-AF65-F5344CB8AC3E}">
        <p14:creationId xmlns:p14="http://schemas.microsoft.com/office/powerpoint/2010/main" val="24460271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Display mapping</a:t>
            </a:r>
          </a:p>
        </p:txBody>
      </p:sp>
      <p:sp>
        <p:nvSpPr>
          <p:cNvPr id="5"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1</a:t>
            </a:r>
          </a:p>
        </p:txBody>
      </p:sp>
      <p:sp>
        <p:nvSpPr>
          <p:cNvPr id="6" name="Content Placeholder 5"/>
          <p:cNvSpPr>
            <a:spLocks noGrp="1"/>
          </p:cNvSpPr>
          <p:nvPr>
            <p:ph idx="1"/>
          </p:nvPr>
        </p:nvSpPr>
        <p:spPr/>
        <p:txBody>
          <a:bodyPr>
            <a:normAutofit/>
          </a:bodyPr>
          <a:lstStyle/>
          <a:p>
            <a:r>
              <a:rPr lang="en-GB" dirty="0"/>
              <a:t>Our solution</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4933" y="1716187"/>
            <a:ext cx="4768992" cy="2682558"/>
          </a:xfrm>
          <a:prstGeom prst="rect">
            <a:avLst/>
          </a:prstGeom>
        </p:spPr>
      </p:pic>
    </p:spTree>
    <p:extLst>
      <p:ext uri="{BB962C8B-B14F-4D97-AF65-F5344CB8AC3E}">
        <p14:creationId xmlns:p14="http://schemas.microsoft.com/office/powerpoint/2010/main" val="27478724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Display mapping</a:t>
            </a:r>
          </a:p>
        </p:txBody>
      </p:sp>
      <p:sp>
        <p:nvSpPr>
          <p:cNvPr id="7"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2</a:t>
            </a:r>
          </a:p>
        </p:txBody>
      </p:sp>
      <p:sp>
        <p:nvSpPr>
          <p:cNvPr id="4" name="Content Placeholder 2"/>
          <p:cNvSpPr txBox="1">
            <a:spLocks/>
          </p:cNvSpPr>
          <p:nvPr/>
        </p:nvSpPr>
        <p:spPr>
          <a:xfrm>
            <a:off x="457200" y="1200150"/>
            <a:ext cx="8229600" cy="332105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000" kern="1200">
                <a:solidFill>
                  <a:schemeClr val="bg1"/>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Font typeface="Arial" pitchFamily="34" charset="0"/>
              <a:buChar char="–"/>
              <a:defRPr sz="1800" kern="1200">
                <a:solidFill>
                  <a:schemeClr val="bg1"/>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Font typeface="Arial" pitchFamily="34" charset="0"/>
              <a:buChar char="•"/>
              <a:defRPr sz="1600" kern="1200">
                <a:solidFill>
                  <a:schemeClr val="bg1"/>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Side by side</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400" y="1842794"/>
            <a:ext cx="3898232" cy="219275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1326" y="1842794"/>
            <a:ext cx="3898232" cy="2192756"/>
          </a:xfrm>
          <a:prstGeom prst="rect">
            <a:avLst/>
          </a:prstGeom>
        </p:spPr>
      </p:pic>
      <p:sp>
        <p:nvSpPr>
          <p:cNvPr id="8" name="Oval 7"/>
          <p:cNvSpPr/>
          <p:nvPr/>
        </p:nvSpPr>
        <p:spPr>
          <a:xfrm>
            <a:off x="1370715" y="3251496"/>
            <a:ext cx="1751798" cy="1078029"/>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564516" y="1782646"/>
            <a:ext cx="1751798" cy="1078029"/>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5414195" y="3248248"/>
            <a:ext cx="1751798" cy="1078029"/>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6607996" y="1779398"/>
            <a:ext cx="1751798" cy="1078029"/>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503371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Display mapping</a:t>
            </a:r>
          </a:p>
        </p:txBody>
      </p:sp>
      <p:sp>
        <p:nvSpPr>
          <p:cNvPr id="7"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2</a:t>
            </a:r>
          </a:p>
        </p:txBody>
      </p:sp>
      <p:sp>
        <p:nvSpPr>
          <p:cNvPr id="4" name="Content Placeholder 2"/>
          <p:cNvSpPr txBox="1">
            <a:spLocks/>
          </p:cNvSpPr>
          <p:nvPr/>
        </p:nvSpPr>
        <p:spPr>
          <a:xfrm>
            <a:off x="457200" y="1200150"/>
            <a:ext cx="8229600" cy="332105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000" kern="1200">
                <a:solidFill>
                  <a:schemeClr val="bg1"/>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Font typeface="Arial" pitchFamily="34" charset="0"/>
              <a:buChar char="–"/>
              <a:defRPr sz="1800" kern="1200">
                <a:solidFill>
                  <a:schemeClr val="bg1"/>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Font typeface="Arial" pitchFamily="34" charset="0"/>
              <a:buChar char="•"/>
              <a:defRPr sz="1600" kern="1200">
                <a:solidFill>
                  <a:schemeClr val="bg1"/>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dirty="0"/>
              <a:t>How?</a:t>
            </a:r>
          </a:p>
          <a:p>
            <a:pPr lvl="1"/>
            <a:r>
              <a:rPr lang="en-GB" dirty="0"/>
              <a:t>Work in </a:t>
            </a:r>
            <a:r>
              <a:rPr lang="en-GB" dirty="0" err="1"/>
              <a:t>luma</a:t>
            </a:r>
            <a:r>
              <a:rPr lang="en-GB" dirty="0"/>
              <a:t>/</a:t>
            </a:r>
            <a:r>
              <a:rPr lang="en-GB" dirty="0" err="1"/>
              <a:t>chroma</a:t>
            </a:r>
            <a:r>
              <a:rPr lang="en-GB" dirty="0"/>
              <a:t> rather than RGB</a:t>
            </a:r>
          </a:p>
          <a:p>
            <a:pPr lvl="2"/>
            <a:r>
              <a:rPr lang="en-GB" dirty="0"/>
              <a:t>Apply shoulder to </a:t>
            </a:r>
            <a:r>
              <a:rPr lang="en-GB" dirty="0" err="1"/>
              <a:t>luma</a:t>
            </a:r>
            <a:r>
              <a:rPr lang="en-GB" dirty="0"/>
              <a:t> only</a:t>
            </a:r>
          </a:p>
          <a:p>
            <a:pPr lvl="2"/>
            <a:r>
              <a:rPr lang="en-GB" dirty="0"/>
              <a:t>Progressively desaturate </a:t>
            </a:r>
            <a:r>
              <a:rPr lang="en-GB" dirty="0" err="1"/>
              <a:t>chroma</a:t>
            </a:r>
            <a:r>
              <a:rPr lang="en-GB" dirty="0"/>
              <a:t> depending on shoulder</a:t>
            </a:r>
          </a:p>
          <a:p>
            <a:pPr lvl="1"/>
            <a:r>
              <a:rPr lang="en-GB" dirty="0"/>
              <a:t>Use a ‘new’ working space (</a:t>
            </a:r>
            <a:r>
              <a:rPr lang="en-GB" dirty="0" err="1">
                <a:hlinkClick r:id="rId3"/>
              </a:rPr>
              <a:t>ICtCp</a:t>
            </a:r>
            <a:r>
              <a:rPr lang="en-GB" dirty="0"/>
              <a:t>)</a:t>
            </a:r>
          </a:p>
          <a:p>
            <a:pPr lvl="2"/>
            <a:r>
              <a:rPr lang="en-GB" dirty="0"/>
              <a:t>Developed by Dolby for HDR</a:t>
            </a:r>
          </a:p>
          <a:p>
            <a:pPr lvl="2"/>
            <a:r>
              <a:rPr lang="en-GB" dirty="0"/>
              <a:t>Chroma follows lines of perceptually constant hue</a:t>
            </a:r>
          </a:p>
          <a:p>
            <a:pPr lvl="1"/>
            <a:r>
              <a:rPr lang="en-GB" dirty="0"/>
              <a:t>Tuned by eye on a lot of different images/games</a:t>
            </a:r>
          </a:p>
          <a:p>
            <a:pPr lvl="2"/>
            <a:r>
              <a:rPr lang="en-GB" dirty="0"/>
              <a:t>Not very “PBR” but this is about perception not </a:t>
            </a:r>
            <a:r>
              <a:rPr lang="en-GB" dirty="0" smtClean="0"/>
              <a:t>maths</a:t>
            </a:r>
          </a:p>
        </p:txBody>
      </p:sp>
    </p:spTree>
    <p:extLst>
      <p:ext uri="{BB962C8B-B14F-4D97-AF65-F5344CB8AC3E}">
        <p14:creationId xmlns:p14="http://schemas.microsoft.com/office/powerpoint/2010/main" val="30116737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Left-Right Arrow Callout 16"/>
          <p:cNvSpPr/>
          <p:nvPr/>
        </p:nvSpPr>
        <p:spPr>
          <a:xfrm>
            <a:off x="6509556" y="933648"/>
            <a:ext cx="182877" cy="4052237"/>
          </a:xfrm>
          <a:prstGeom prst="lef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Left-Right Arrow Callout 3"/>
          <p:cNvSpPr/>
          <p:nvPr/>
        </p:nvSpPr>
        <p:spPr>
          <a:xfrm>
            <a:off x="2489748" y="930799"/>
            <a:ext cx="182877" cy="4052237"/>
          </a:xfrm>
          <a:prstGeom prst="lef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US" dirty="0"/>
              <a:t>Filmic </a:t>
            </a:r>
            <a:r>
              <a:rPr lang="en-US" dirty="0" err="1"/>
              <a:t>tonemap</a:t>
            </a:r>
            <a:r>
              <a:rPr lang="en-US" dirty="0"/>
              <a:t> vs Display map</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073" y="1846555"/>
            <a:ext cx="3872228" cy="2176803"/>
          </a:xfrm>
          <a:prstGeom prst="rect">
            <a:avLst/>
          </a:prstGeom>
          <a:ln>
            <a:solidFill>
              <a:schemeClr val="bg1"/>
            </a:solidFill>
          </a:ln>
        </p:spPr>
      </p:pic>
      <p:sp>
        <p:nvSpPr>
          <p:cNvPr id="7"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2</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4075" y="1846554"/>
            <a:ext cx="3866849" cy="2176803"/>
          </a:xfrm>
          <a:prstGeom prst="rect">
            <a:avLst/>
          </a:prstGeom>
          <a:ln>
            <a:solidFill>
              <a:schemeClr val="bg1"/>
            </a:solidFill>
          </a:ln>
        </p:spPr>
      </p:pic>
      <p:sp>
        <p:nvSpPr>
          <p:cNvPr id="10" name="Oval 9"/>
          <p:cNvSpPr/>
          <p:nvPr/>
        </p:nvSpPr>
        <p:spPr>
          <a:xfrm>
            <a:off x="1305002" y="2287022"/>
            <a:ext cx="2552368" cy="1295865"/>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5321315" y="2934954"/>
            <a:ext cx="2552368" cy="1295865"/>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92520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Left-Right Arrow Callout 16"/>
          <p:cNvSpPr/>
          <p:nvPr/>
        </p:nvSpPr>
        <p:spPr>
          <a:xfrm>
            <a:off x="6512238" y="932241"/>
            <a:ext cx="182877" cy="4052237"/>
          </a:xfrm>
          <a:prstGeom prst="lef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Left-Right Arrow Callout 3"/>
          <p:cNvSpPr/>
          <p:nvPr/>
        </p:nvSpPr>
        <p:spPr>
          <a:xfrm>
            <a:off x="2488435" y="932241"/>
            <a:ext cx="182877" cy="4052237"/>
          </a:xfrm>
          <a:prstGeom prst="lef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US" dirty="0"/>
              <a:t>Filmic </a:t>
            </a:r>
            <a:r>
              <a:rPr lang="en-US" dirty="0" err="1"/>
              <a:t>tonemap</a:t>
            </a:r>
            <a:r>
              <a:rPr lang="en-US" dirty="0"/>
              <a:t> vs Display map</a:t>
            </a:r>
          </a:p>
        </p:txBody>
      </p:sp>
      <p:sp>
        <p:nvSpPr>
          <p:cNvPr id="7"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2</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5277" y="1850321"/>
            <a:ext cx="3877085" cy="2184274"/>
          </a:xfrm>
          <a:prstGeom prst="rect">
            <a:avLst/>
          </a:prstGeom>
          <a:ln>
            <a:solidFill>
              <a:schemeClr val="bg1"/>
            </a:solidFill>
          </a:ln>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6667" y="1850321"/>
            <a:ext cx="3893971" cy="2184274"/>
          </a:xfrm>
          <a:prstGeom prst="rect">
            <a:avLst/>
          </a:prstGeom>
          <a:ln>
            <a:solidFill>
              <a:schemeClr val="bg1"/>
            </a:solidFill>
          </a:ln>
        </p:spPr>
      </p:pic>
      <p:sp>
        <p:nvSpPr>
          <p:cNvPr id="11" name="Oval 10"/>
          <p:cNvSpPr/>
          <p:nvPr/>
        </p:nvSpPr>
        <p:spPr>
          <a:xfrm>
            <a:off x="1460455" y="2536466"/>
            <a:ext cx="2254740" cy="1572185"/>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5476306" y="2084323"/>
            <a:ext cx="2254740" cy="1572185"/>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124437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8" y="317230"/>
            <a:ext cx="8191859" cy="640080"/>
          </a:xfrm>
        </p:spPr>
        <p:txBody>
          <a:bodyPr>
            <a:normAutofit/>
          </a:bodyPr>
          <a:lstStyle/>
          <a:p>
            <a:r>
              <a:rPr lang="en-US" dirty="0"/>
              <a:t>Plain sailing, then?</a:t>
            </a:r>
          </a:p>
        </p:txBody>
      </p:sp>
      <p:sp>
        <p:nvSpPr>
          <p:cNvPr id="8"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4</a:t>
            </a:r>
          </a:p>
        </p:txBody>
      </p:sp>
      <p:sp>
        <p:nvSpPr>
          <p:cNvPr id="3" name="Content Placeholder 2"/>
          <p:cNvSpPr>
            <a:spLocks noGrp="1"/>
          </p:cNvSpPr>
          <p:nvPr>
            <p:ph idx="1"/>
          </p:nvPr>
        </p:nvSpPr>
        <p:spPr/>
        <p:txBody>
          <a:bodyPr/>
          <a:lstStyle/>
          <a:p>
            <a:r>
              <a:rPr lang="en-GB" dirty="0"/>
              <a:t>No – of course not </a:t>
            </a:r>
            <a:r>
              <a:rPr lang="en-GB" dirty="0">
                <a:sym typeface="Wingdings" panose="05000000000000000000" pitchFamily="2" charset="2"/>
              </a:rPr>
              <a:t></a:t>
            </a:r>
            <a:endParaRPr lang="en-GB" dirty="0"/>
          </a:p>
        </p:txBody>
      </p:sp>
    </p:spTree>
    <p:extLst>
      <p:ext uri="{BB962C8B-B14F-4D97-AF65-F5344CB8AC3E}">
        <p14:creationId xmlns:p14="http://schemas.microsoft.com/office/powerpoint/2010/main" val="28321695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8" y="317230"/>
            <a:ext cx="8191859" cy="640080"/>
          </a:xfrm>
        </p:spPr>
        <p:txBody>
          <a:bodyPr>
            <a:normAutofit/>
          </a:bodyPr>
          <a:lstStyle/>
          <a:p>
            <a:r>
              <a:rPr lang="en-US" dirty="0"/>
              <a:t>Plain sailing, then?</a:t>
            </a:r>
          </a:p>
        </p:txBody>
      </p:sp>
      <p:sp>
        <p:nvSpPr>
          <p:cNvPr id="8"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4</a:t>
            </a:r>
          </a:p>
        </p:txBody>
      </p:sp>
      <p:sp>
        <p:nvSpPr>
          <p:cNvPr id="3" name="Content Placeholder 2"/>
          <p:cNvSpPr>
            <a:spLocks noGrp="1"/>
          </p:cNvSpPr>
          <p:nvPr>
            <p:ph idx="1"/>
          </p:nvPr>
        </p:nvSpPr>
        <p:spPr/>
        <p:txBody>
          <a:bodyPr/>
          <a:lstStyle/>
          <a:p>
            <a:r>
              <a:rPr lang="en-GB" dirty="0"/>
              <a:t>Recall that SDR spec is 0.1-100 nits</a:t>
            </a:r>
          </a:p>
          <a:p>
            <a:pPr lvl="1"/>
            <a:r>
              <a:rPr lang="en-GB" dirty="0"/>
              <a:t>And TVs are more capable and over-brighten the image …</a:t>
            </a:r>
          </a:p>
          <a:p>
            <a:pPr lvl="1"/>
            <a:r>
              <a:rPr lang="en-GB" dirty="0"/>
              <a:t>… so 100 nits will really be more like 200-400</a:t>
            </a:r>
          </a:p>
          <a:p>
            <a:r>
              <a:rPr lang="en-GB" dirty="0"/>
              <a:t>HDR TVs (by and large) do what they are told</a:t>
            </a:r>
          </a:p>
          <a:p>
            <a:pPr lvl="1"/>
            <a:r>
              <a:rPr lang="en-GB" dirty="0"/>
              <a:t>So 100 nits is 100 nits …</a:t>
            </a:r>
          </a:p>
          <a:p>
            <a:pPr lvl="1"/>
            <a:r>
              <a:rPr lang="en-GB" dirty="0"/>
              <a:t>… and HDR looks darker and “worse” than SDR!</a:t>
            </a:r>
          </a:p>
          <a:p>
            <a:r>
              <a:rPr lang="en-GB" dirty="0"/>
              <a:t>We treat HDR as reference and expose for that</a:t>
            </a:r>
          </a:p>
          <a:p>
            <a:pPr lvl="1"/>
            <a:r>
              <a:rPr lang="en-GB" dirty="0"/>
              <a:t>SDR display mapper under-exposes the SDR version</a:t>
            </a:r>
          </a:p>
          <a:p>
            <a:pPr lvl="1"/>
            <a:r>
              <a:rPr lang="en-GB" dirty="0"/>
              <a:t>So that when (incorrectly) over-brightened it looks correct </a:t>
            </a:r>
          </a:p>
        </p:txBody>
      </p:sp>
    </p:spTree>
    <p:extLst>
      <p:ext uri="{BB962C8B-B14F-4D97-AF65-F5344CB8AC3E}">
        <p14:creationId xmlns:p14="http://schemas.microsoft.com/office/powerpoint/2010/main" val="14189581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8" y="317230"/>
            <a:ext cx="8191859" cy="640080"/>
          </a:xfrm>
        </p:spPr>
        <p:txBody>
          <a:bodyPr>
            <a:normAutofit/>
          </a:bodyPr>
          <a:lstStyle/>
          <a:p>
            <a:r>
              <a:rPr lang="en-US" dirty="0"/>
              <a:t>OK, plain sailing now, then?</a:t>
            </a:r>
          </a:p>
        </p:txBody>
      </p:sp>
      <p:sp>
        <p:nvSpPr>
          <p:cNvPr id="8"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4</a:t>
            </a:r>
          </a:p>
        </p:txBody>
      </p:sp>
      <p:sp>
        <p:nvSpPr>
          <p:cNvPr id="3" name="Content Placeholder 2"/>
          <p:cNvSpPr>
            <a:spLocks noGrp="1"/>
          </p:cNvSpPr>
          <p:nvPr>
            <p:ph idx="1"/>
          </p:nvPr>
        </p:nvSpPr>
        <p:spPr/>
        <p:txBody>
          <a:bodyPr/>
          <a:lstStyle/>
          <a:p>
            <a:r>
              <a:rPr lang="en-GB" dirty="0"/>
              <a:t>No – of course not </a:t>
            </a:r>
            <a:r>
              <a:rPr lang="en-GB" dirty="0">
                <a:sym typeface="Wingdings" panose="05000000000000000000" pitchFamily="2" charset="2"/>
              </a:rPr>
              <a:t></a:t>
            </a:r>
            <a:endParaRPr lang="en-GB" dirty="0"/>
          </a:p>
          <a:p>
            <a:pPr lvl="1"/>
            <a:r>
              <a:rPr lang="en-GB" dirty="0"/>
              <a:t>Display mapper is a hue preserving shoulder</a:t>
            </a:r>
          </a:p>
          <a:p>
            <a:pPr lvl="1"/>
            <a:r>
              <a:rPr lang="en-GB" dirty="0"/>
              <a:t>This faithfully and neutrally reproduces content</a:t>
            </a:r>
          </a:p>
          <a:p>
            <a:pPr lvl="1"/>
            <a:r>
              <a:rPr lang="en-GB" dirty="0"/>
              <a:t>Changes the look of existing/legacy assets</a:t>
            </a:r>
          </a:p>
          <a:p>
            <a:pPr lvl="1"/>
            <a:r>
              <a:rPr lang="en-GB" dirty="0"/>
              <a:t>Some assets authored </a:t>
            </a:r>
            <a:r>
              <a:rPr lang="en-GB" b="1" dirty="0"/>
              <a:t>to leverage </a:t>
            </a:r>
            <a:r>
              <a:rPr lang="en-GB" dirty="0"/>
              <a:t>legacy hue shifts</a:t>
            </a:r>
          </a:p>
          <a:p>
            <a:pPr lvl="1"/>
            <a:r>
              <a:rPr lang="en-GB" dirty="0"/>
              <a:t>These assets no longer look good</a:t>
            </a:r>
          </a:p>
        </p:txBody>
      </p:sp>
    </p:spTree>
    <p:extLst>
      <p:ext uri="{BB962C8B-B14F-4D97-AF65-F5344CB8AC3E}">
        <p14:creationId xmlns:p14="http://schemas.microsoft.com/office/powerpoint/2010/main" val="41434642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Tonemapping</a:t>
            </a:r>
            <a:endParaRPr lang="en-US" dirty="0"/>
          </a:p>
        </p:txBody>
      </p:sp>
      <p:sp>
        <p:nvSpPr>
          <p:cNvPr id="5"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1</a:t>
            </a:r>
          </a:p>
        </p:txBody>
      </p:sp>
      <p:sp>
        <p:nvSpPr>
          <p:cNvPr id="6" name="Content Placeholder 5"/>
          <p:cNvSpPr>
            <a:spLocks noGrp="1"/>
          </p:cNvSpPr>
          <p:nvPr>
            <p:ph idx="1"/>
          </p:nvPr>
        </p:nvSpPr>
        <p:spPr/>
        <p:txBody>
          <a:bodyPr>
            <a:normAutofit/>
          </a:bodyPr>
          <a:lstStyle/>
          <a:p>
            <a:r>
              <a:rPr lang="en-GB" dirty="0" err="1"/>
              <a:t>Realtime</a:t>
            </a:r>
            <a:r>
              <a:rPr lang="en-GB" dirty="0"/>
              <a:t> games are fully CG digital images with no film to develop</a:t>
            </a:r>
          </a:p>
          <a:p>
            <a:pPr lvl="1"/>
            <a:r>
              <a:rPr lang="en-GB" dirty="0"/>
              <a:t>But we </a:t>
            </a:r>
            <a:r>
              <a:rPr lang="en-GB" b="1" i="1" dirty="0"/>
              <a:t>do</a:t>
            </a:r>
            <a:r>
              <a:rPr lang="en-GB" dirty="0"/>
              <a:t> have limited range TVs</a:t>
            </a:r>
          </a:p>
          <a:p>
            <a:pPr lvl="1"/>
            <a:r>
              <a:rPr lang="en-GB" dirty="0"/>
              <a:t>We need to perform similar range reduction</a:t>
            </a:r>
          </a:p>
          <a:p>
            <a:r>
              <a:rPr lang="en-GB" dirty="0" err="1"/>
              <a:t>Tonemapping</a:t>
            </a:r>
            <a:r>
              <a:rPr lang="en-GB" dirty="0"/>
              <a:t> is the process of mapping a wide dynamic range onto something narrower whilst retaining most important detail</a:t>
            </a:r>
          </a:p>
          <a:p>
            <a:pPr lvl="1"/>
            <a:r>
              <a:rPr lang="en-GB" dirty="0"/>
              <a:t>E.g. 16bit floating point down to 8bit or “HDR” to “LDR”</a:t>
            </a:r>
          </a:p>
          <a:p>
            <a:pPr lvl="1"/>
            <a:r>
              <a:rPr lang="en-GB" dirty="0"/>
              <a:t>Preserve mid tones</a:t>
            </a:r>
          </a:p>
          <a:p>
            <a:pPr lvl="1"/>
            <a:r>
              <a:rPr lang="en-GB" dirty="0"/>
              <a:t>“Filmic </a:t>
            </a:r>
            <a:r>
              <a:rPr lang="en-GB" dirty="0" err="1"/>
              <a:t>Tonemapping</a:t>
            </a:r>
            <a:r>
              <a:rPr lang="en-GB" dirty="0"/>
              <a:t>” does this while emulating film characteristics</a:t>
            </a:r>
          </a:p>
          <a:p>
            <a:r>
              <a:rPr lang="en-GB" dirty="0"/>
              <a:t>“HDR” photos in many cameras are more accurately “</a:t>
            </a:r>
            <a:r>
              <a:rPr lang="en-GB" dirty="0" err="1"/>
              <a:t>tonemapped</a:t>
            </a:r>
            <a:r>
              <a:rPr lang="en-GB" dirty="0"/>
              <a:t>”</a:t>
            </a:r>
          </a:p>
        </p:txBody>
      </p:sp>
    </p:spTree>
    <p:extLst>
      <p:ext uri="{BB962C8B-B14F-4D97-AF65-F5344CB8AC3E}">
        <p14:creationId xmlns:p14="http://schemas.microsoft.com/office/powerpoint/2010/main" val="13195725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OK, plain sailing now, then?</a:t>
            </a:r>
          </a:p>
        </p:txBody>
      </p:sp>
      <p:sp>
        <p:nvSpPr>
          <p:cNvPr id="7"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2</a:t>
            </a:r>
          </a:p>
        </p:txBody>
      </p:sp>
      <p:sp>
        <p:nvSpPr>
          <p:cNvPr id="4" name="Content Placeholder 2"/>
          <p:cNvSpPr txBox="1">
            <a:spLocks/>
          </p:cNvSpPr>
          <p:nvPr/>
        </p:nvSpPr>
        <p:spPr>
          <a:xfrm>
            <a:off x="457200" y="1200150"/>
            <a:ext cx="8229600" cy="332105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000" kern="1200">
                <a:solidFill>
                  <a:schemeClr val="bg1"/>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Font typeface="Arial" pitchFamily="34" charset="0"/>
              <a:buChar char="–"/>
              <a:defRPr sz="1800" kern="1200">
                <a:solidFill>
                  <a:schemeClr val="bg1"/>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Font typeface="Arial" pitchFamily="34" charset="0"/>
              <a:buChar char="•"/>
              <a:defRPr sz="1600" kern="1200">
                <a:solidFill>
                  <a:schemeClr val="bg1"/>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Slightly contrived example</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400" y="1842794"/>
            <a:ext cx="3898231" cy="219275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1326" y="1842794"/>
            <a:ext cx="3898231" cy="2192755"/>
          </a:xfrm>
          <a:prstGeom prst="rect">
            <a:avLst/>
          </a:prstGeom>
        </p:spPr>
      </p:pic>
    </p:spTree>
    <p:extLst>
      <p:ext uri="{BB962C8B-B14F-4D97-AF65-F5344CB8AC3E}">
        <p14:creationId xmlns:p14="http://schemas.microsoft.com/office/powerpoint/2010/main" val="35037980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8" y="317230"/>
            <a:ext cx="8191859" cy="640080"/>
          </a:xfrm>
        </p:spPr>
        <p:txBody>
          <a:bodyPr>
            <a:normAutofit/>
          </a:bodyPr>
          <a:lstStyle/>
          <a:p>
            <a:r>
              <a:rPr lang="en-US" dirty="0"/>
              <a:t>Re-author VFX</a:t>
            </a:r>
          </a:p>
        </p:txBody>
      </p:sp>
      <p:sp>
        <p:nvSpPr>
          <p:cNvPr id="8"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4</a:t>
            </a:r>
          </a:p>
        </p:txBody>
      </p:sp>
      <p:sp>
        <p:nvSpPr>
          <p:cNvPr id="3" name="Content Placeholder 2"/>
          <p:cNvSpPr>
            <a:spLocks noGrp="1"/>
          </p:cNvSpPr>
          <p:nvPr>
            <p:ph idx="1"/>
          </p:nvPr>
        </p:nvSpPr>
        <p:spPr/>
        <p:txBody>
          <a:bodyPr/>
          <a:lstStyle/>
          <a:p>
            <a:r>
              <a:rPr lang="en-GB" dirty="0"/>
              <a:t>Fire effects changing was most common complaint</a:t>
            </a:r>
          </a:p>
          <a:p>
            <a:pPr lvl="1"/>
            <a:r>
              <a:rPr lang="en-GB" dirty="0"/>
              <a:t>VFX authored to leverage hue shifts in legacy </a:t>
            </a:r>
            <a:r>
              <a:rPr lang="en-GB" dirty="0" err="1"/>
              <a:t>tonemapper</a:t>
            </a:r>
            <a:endParaRPr lang="en-GB" dirty="0"/>
          </a:p>
          <a:p>
            <a:pPr lvl="1"/>
            <a:r>
              <a:rPr lang="en-GB" dirty="0"/>
              <a:t>Looked OK in SDR but not in HDR</a:t>
            </a:r>
          </a:p>
          <a:p>
            <a:r>
              <a:rPr lang="en-GB" dirty="0"/>
              <a:t>Use blackbody simulation</a:t>
            </a:r>
          </a:p>
          <a:p>
            <a:pPr lvl="1"/>
            <a:r>
              <a:rPr lang="en-GB" dirty="0"/>
              <a:t>Author effect as temperature</a:t>
            </a:r>
          </a:p>
          <a:p>
            <a:pPr lvl="1"/>
            <a:r>
              <a:rPr lang="en-GB" dirty="0"/>
              <a:t>Build colour ramp from blackbody radiation</a:t>
            </a:r>
          </a:p>
          <a:p>
            <a:pPr lvl="1"/>
            <a:r>
              <a:rPr lang="en-GB" dirty="0"/>
              <a:t>Index ramp </a:t>
            </a:r>
            <a:r>
              <a:rPr lang="en-GB"/>
              <a:t>by temperature</a:t>
            </a:r>
            <a:endParaRPr lang="en-GB" dirty="0"/>
          </a:p>
          <a:p>
            <a:pPr lvl="1"/>
            <a:r>
              <a:rPr lang="en-GB" dirty="0"/>
              <a:t>Tweak ramp to suit</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4311" y="2174196"/>
            <a:ext cx="2151490" cy="2420427"/>
          </a:xfrm>
          <a:prstGeom prst="rect">
            <a:avLst/>
          </a:prstGeom>
        </p:spPr>
      </p:pic>
    </p:spTree>
    <p:extLst>
      <p:ext uri="{BB962C8B-B14F-4D97-AF65-F5344CB8AC3E}">
        <p14:creationId xmlns:p14="http://schemas.microsoft.com/office/powerpoint/2010/main" val="31089313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Re-author VFX</a:t>
            </a:r>
          </a:p>
        </p:txBody>
      </p:sp>
      <p:sp>
        <p:nvSpPr>
          <p:cNvPr id="7"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2</a:t>
            </a:r>
          </a:p>
        </p:txBody>
      </p:sp>
      <p:sp>
        <p:nvSpPr>
          <p:cNvPr id="4" name="Content Placeholder 2"/>
          <p:cNvSpPr txBox="1">
            <a:spLocks/>
          </p:cNvSpPr>
          <p:nvPr/>
        </p:nvSpPr>
        <p:spPr>
          <a:xfrm>
            <a:off x="457200" y="1200150"/>
            <a:ext cx="8229600" cy="332105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000" kern="1200">
                <a:solidFill>
                  <a:schemeClr val="bg1"/>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Font typeface="Arial" pitchFamily="34" charset="0"/>
              <a:buChar char="–"/>
              <a:defRPr sz="1800" kern="1200">
                <a:solidFill>
                  <a:schemeClr val="bg1"/>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Font typeface="Arial" pitchFamily="34" charset="0"/>
              <a:buChar char="•"/>
              <a:defRPr sz="1600" kern="1200">
                <a:solidFill>
                  <a:schemeClr val="bg1"/>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Single color vs Blackbody (display mapping enabled)</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401" y="1842794"/>
            <a:ext cx="3898229" cy="219275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1326" y="1842794"/>
            <a:ext cx="3898231" cy="2192754"/>
          </a:xfrm>
          <a:prstGeom prst="rect">
            <a:avLst/>
          </a:prstGeom>
        </p:spPr>
      </p:pic>
    </p:spTree>
    <p:extLst>
      <p:ext uri="{BB962C8B-B14F-4D97-AF65-F5344CB8AC3E}">
        <p14:creationId xmlns:p14="http://schemas.microsoft.com/office/powerpoint/2010/main" val="21209720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Re-author VFX</a:t>
            </a:r>
          </a:p>
        </p:txBody>
      </p:sp>
      <p:sp>
        <p:nvSpPr>
          <p:cNvPr id="7"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2</a:t>
            </a:r>
          </a:p>
        </p:txBody>
      </p:sp>
      <p:sp>
        <p:nvSpPr>
          <p:cNvPr id="4" name="Content Placeholder 2"/>
          <p:cNvSpPr txBox="1">
            <a:spLocks/>
          </p:cNvSpPr>
          <p:nvPr/>
        </p:nvSpPr>
        <p:spPr>
          <a:xfrm>
            <a:off x="457200" y="1200150"/>
            <a:ext cx="8229600" cy="332105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000" kern="1200">
                <a:solidFill>
                  <a:schemeClr val="bg1"/>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Font typeface="Arial" pitchFamily="34" charset="0"/>
              <a:buChar char="–"/>
              <a:defRPr sz="1800" kern="1200">
                <a:solidFill>
                  <a:schemeClr val="bg1"/>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Font typeface="Arial" pitchFamily="34" charset="0"/>
              <a:buChar char="•"/>
              <a:defRPr sz="1600" kern="1200">
                <a:solidFill>
                  <a:schemeClr val="bg1"/>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Single color </a:t>
            </a:r>
            <a:r>
              <a:rPr lang="en-US" dirty="0"/>
              <a:t>(no display mapping) vs Blackbody (display mapping)</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401" y="1842794"/>
            <a:ext cx="3898229" cy="219275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1326" y="1842794"/>
            <a:ext cx="3898231" cy="2192754"/>
          </a:xfrm>
          <a:prstGeom prst="rect">
            <a:avLst/>
          </a:prstGeom>
        </p:spPr>
      </p:pic>
    </p:spTree>
    <p:extLst>
      <p:ext uri="{BB962C8B-B14F-4D97-AF65-F5344CB8AC3E}">
        <p14:creationId xmlns:p14="http://schemas.microsoft.com/office/powerpoint/2010/main" val="24796930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8" y="317230"/>
            <a:ext cx="8191859" cy="640080"/>
          </a:xfrm>
        </p:spPr>
        <p:txBody>
          <a:bodyPr>
            <a:normAutofit/>
          </a:bodyPr>
          <a:lstStyle/>
          <a:p>
            <a:r>
              <a:rPr lang="en-US" dirty="0"/>
              <a:t>So … plain sailing </a:t>
            </a:r>
            <a:r>
              <a:rPr lang="en-US" i="1" dirty="0"/>
              <a:t>now </a:t>
            </a:r>
            <a:r>
              <a:rPr lang="en-US" dirty="0"/>
              <a:t>?</a:t>
            </a:r>
          </a:p>
        </p:txBody>
      </p:sp>
      <p:sp>
        <p:nvSpPr>
          <p:cNvPr id="8"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4</a:t>
            </a:r>
          </a:p>
        </p:txBody>
      </p:sp>
      <p:sp>
        <p:nvSpPr>
          <p:cNvPr id="3" name="Content Placeholder 2"/>
          <p:cNvSpPr>
            <a:spLocks noGrp="1"/>
          </p:cNvSpPr>
          <p:nvPr>
            <p:ph idx="1"/>
          </p:nvPr>
        </p:nvSpPr>
        <p:spPr/>
        <p:txBody>
          <a:bodyPr/>
          <a:lstStyle/>
          <a:p>
            <a:r>
              <a:rPr lang="en-US" dirty="0" err="1"/>
              <a:t>Er</a:t>
            </a:r>
            <a:r>
              <a:rPr lang="en-US" dirty="0"/>
              <a:t>, no …</a:t>
            </a:r>
          </a:p>
          <a:p>
            <a:pPr lvl="1"/>
            <a:r>
              <a:rPr lang="en-US" dirty="0"/>
              <a:t>Hue preserving shoulder not always desirable</a:t>
            </a:r>
          </a:p>
          <a:p>
            <a:pPr lvl="1"/>
            <a:r>
              <a:rPr lang="en-US" dirty="0"/>
              <a:t>Prevents highly saturated very bright visuals … effects (again)</a:t>
            </a:r>
          </a:p>
          <a:p>
            <a:pPr lvl="1"/>
            <a:r>
              <a:rPr lang="en-US" dirty="0"/>
              <a:t>Prevents matching the look of certain films</a:t>
            </a:r>
          </a:p>
          <a:p>
            <a:r>
              <a:rPr lang="en-US" dirty="0"/>
              <a:t>Working with DICE effects team</a:t>
            </a:r>
          </a:p>
          <a:p>
            <a:pPr lvl="1"/>
            <a:r>
              <a:rPr lang="en-US" dirty="0"/>
              <a:t>Still iterating on display mapper</a:t>
            </a:r>
          </a:p>
          <a:p>
            <a:r>
              <a:rPr lang="en-US" dirty="0"/>
              <a:t>Re-introduce </a:t>
            </a:r>
            <a:r>
              <a:rPr lang="en-US"/>
              <a:t>hue shifts</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2790" y="2972931"/>
            <a:ext cx="2883010" cy="1621692"/>
          </a:xfrm>
          <a:prstGeom prst="rect">
            <a:avLst/>
          </a:prstGeom>
        </p:spPr>
      </p:pic>
      <p:sp>
        <p:nvSpPr>
          <p:cNvPr id="10" name="Right Arrow 9"/>
          <p:cNvSpPr/>
          <p:nvPr/>
        </p:nvSpPr>
        <p:spPr>
          <a:xfrm rot="4011634">
            <a:off x="5468045" y="2886235"/>
            <a:ext cx="1380603" cy="377285"/>
          </a:xfrm>
          <a:prstGeom prst="rightArrow">
            <a:avLst>
              <a:gd name="adj1" fmla="val 50000"/>
              <a:gd name="adj2" fmla="val 8072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Tree>
    <p:extLst>
      <p:ext uri="{BB962C8B-B14F-4D97-AF65-F5344CB8AC3E}">
        <p14:creationId xmlns:p14="http://schemas.microsoft.com/office/powerpoint/2010/main" val="34562693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Re-introduce hue shifts</a:t>
            </a:r>
          </a:p>
        </p:txBody>
      </p:sp>
      <p:sp>
        <p:nvSpPr>
          <p:cNvPr id="7"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2</a:t>
            </a:r>
          </a:p>
        </p:txBody>
      </p:sp>
      <p:sp>
        <p:nvSpPr>
          <p:cNvPr id="4" name="Content Placeholder 2"/>
          <p:cNvSpPr txBox="1">
            <a:spLocks/>
          </p:cNvSpPr>
          <p:nvPr/>
        </p:nvSpPr>
        <p:spPr>
          <a:xfrm>
            <a:off x="457200" y="1200150"/>
            <a:ext cx="8229600" cy="332105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000" kern="1200">
                <a:solidFill>
                  <a:schemeClr val="bg1"/>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Font typeface="Arial" pitchFamily="34" charset="0"/>
              <a:buChar char="–"/>
              <a:defRPr sz="1800" kern="1200">
                <a:solidFill>
                  <a:schemeClr val="bg1"/>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Font typeface="Arial" pitchFamily="34" charset="0"/>
              <a:buChar char="•"/>
              <a:defRPr sz="1600" kern="1200">
                <a:solidFill>
                  <a:schemeClr val="bg1"/>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Hue preserving vs Hue shift</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401" y="1842794"/>
            <a:ext cx="3898229" cy="219275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1326" y="1842794"/>
            <a:ext cx="3898231" cy="2192755"/>
          </a:xfrm>
          <a:prstGeom prst="rect">
            <a:avLst/>
          </a:prstGeom>
        </p:spPr>
      </p:pic>
      <p:sp>
        <p:nvSpPr>
          <p:cNvPr id="8" name="Oval 7"/>
          <p:cNvSpPr/>
          <p:nvPr/>
        </p:nvSpPr>
        <p:spPr>
          <a:xfrm>
            <a:off x="171401" y="1734672"/>
            <a:ext cx="1751798" cy="1078029"/>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4214881" y="1731424"/>
            <a:ext cx="1751798" cy="1078029"/>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3193073" y="2672708"/>
            <a:ext cx="1315353" cy="759143"/>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7234204" y="2672708"/>
            <a:ext cx="1315353" cy="759143"/>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251396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9" grpId="0" animBg="1"/>
      <p:bldP spid="1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Re-introduce hue shifts</a:t>
            </a:r>
          </a:p>
        </p:txBody>
      </p:sp>
      <p:sp>
        <p:nvSpPr>
          <p:cNvPr id="7"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2</a:t>
            </a:r>
          </a:p>
        </p:txBody>
      </p:sp>
      <p:sp>
        <p:nvSpPr>
          <p:cNvPr id="4" name="Content Placeholder 2"/>
          <p:cNvSpPr txBox="1">
            <a:spLocks/>
          </p:cNvSpPr>
          <p:nvPr/>
        </p:nvSpPr>
        <p:spPr>
          <a:xfrm>
            <a:off x="457200" y="1200150"/>
            <a:ext cx="8229600" cy="332105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000" kern="1200">
                <a:solidFill>
                  <a:schemeClr val="bg1"/>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Font typeface="Arial" pitchFamily="34" charset="0"/>
              <a:buChar char="–"/>
              <a:defRPr sz="1800" kern="1200">
                <a:solidFill>
                  <a:schemeClr val="bg1"/>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Font typeface="Arial" pitchFamily="34" charset="0"/>
              <a:buChar char="•"/>
              <a:defRPr sz="1600" kern="1200">
                <a:solidFill>
                  <a:schemeClr val="bg1"/>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Hue preserving (left) vs Hue shift (right)</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400" y="1842794"/>
            <a:ext cx="3898231" cy="219275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1326" y="1842794"/>
            <a:ext cx="3898232" cy="2192755"/>
          </a:xfrm>
          <a:prstGeom prst="rect">
            <a:avLst/>
          </a:prstGeom>
        </p:spPr>
      </p:pic>
      <p:sp>
        <p:nvSpPr>
          <p:cNvPr id="8" name="Oval 7"/>
          <p:cNvSpPr/>
          <p:nvPr/>
        </p:nvSpPr>
        <p:spPr>
          <a:xfrm>
            <a:off x="1370715" y="3251496"/>
            <a:ext cx="1751798" cy="1078029"/>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5414195" y="3248248"/>
            <a:ext cx="1751798" cy="1078029"/>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564516" y="1782646"/>
            <a:ext cx="1751798" cy="1078029"/>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6607996" y="1779398"/>
            <a:ext cx="1751798" cy="1078029"/>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701854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9" grpId="0" animBg="1"/>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Re-introduce hue shifts</a:t>
            </a:r>
          </a:p>
        </p:txBody>
      </p:sp>
      <p:sp>
        <p:nvSpPr>
          <p:cNvPr id="7"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2</a:t>
            </a:r>
          </a:p>
        </p:txBody>
      </p:sp>
      <p:sp>
        <p:nvSpPr>
          <p:cNvPr id="4" name="Content Placeholder 2"/>
          <p:cNvSpPr txBox="1">
            <a:spLocks/>
          </p:cNvSpPr>
          <p:nvPr/>
        </p:nvSpPr>
        <p:spPr>
          <a:xfrm>
            <a:off x="457200" y="1200150"/>
            <a:ext cx="8229600" cy="332105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000" kern="1200">
                <a:solidFill>
                  <a:schemeClr val="bg1"/>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Font typeface="Arial" pitchFamily="34" charset="0"/>
              <a:buChar char="–"/>
              <a:defRPr sz="1800" kern="1200">
                <a:solidFill>
                  <a:schemeClr val="bg1"/>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Font typeface="Arial" pitchFamily="34" charset="0"/>
              <a:buChar char="•"/>
              <a:defRPr sz="1600" kern="1200">
                <a:solidFill>
                  <a:schemeClr val="bg1"/>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And against the original with no display mapping (left)</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400" y="1842794"/>
            <a:ext cx="3898231" cy="219275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1326" y="1842794"/>
            <a:ext cx="3898232" cy="2192755"/>
          </a:xfrm>
          <a:prstGeom prst="rect">
            <a:avLst/>
          </a:prstGeom>
        </p:spPr>
      </p:pic>
      <p:sp>
        <p:nvSpPr>
          <p:cNvPr id="8" name="Oval 7"/>
          <p:cNvSpPr/>
          <p:nvPr/>
        </p:nvSpPr>
        <p:spPr>
          <a:xfrm>
            <a:off x="1370715" y="3251496"/>
            <a:ext cx="1751798" cy="1078029"/>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5414195" y="3248248"/>
            <a:ext cx="1751798" cy="1078029"/>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564516" y="1782646"/>
            <a:ext cx="1751798" cy="1078029"/>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6607996" y="1779398"/>
            <a:ext cx="1751798" cy="1078029"/>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414889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Re-introduce hue shifts</a:t>
            </a:r>
          </a:p>
        </p:txBody>
      </p:sp>
      <p:sp>
        <p:nvSpPr>
          <p:cNvPr id="7"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2</a:t>
            </a:r>
          </a:p>
        </p:txBody>
      </p:sp>
      <p:sp>
        <p:nvSpPr>
          <p:cNvPr id="4" name="Content Placeholder 2"/>
          <p:cNvSpPr txBox="1">
            <a:spLocks/>
          </p:cNvSpPr>
          <p:nvPr/>
        </p:nvSpPr>
        <p:spPr>
          <a:xfrm>
            <a:off x="457200" y="1200150"/>
            <a:ext cx="8229600" cy="332105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000" kern="1200">
                <a:solidFill>
                  <a:schemeClr val="bg1"/>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Font typeface="Arial" pitchFamily="34" charset="0"/>
              <a:buChar char="–"/>
              <a:defRPr sz="1800" kern="1200">
                <a:solidFill>
                  <a:schemeClr val="bg1"/>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Font typeface="Arial" pitchFamily="34" charset="0"/>
              <a:buChar char="•"/>
              <a:defRPr sz="1600" kern="1200">
                <a:solidFill>
                  <a:schemeClr val="bg1"/>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We’re not done</a:t>
            </a:r>
          </a:p>
          <a:p>
            <a:pPr lvl="1"/>
            <a:r>
              <a:rPr lang="en-US" dirty="0"/>
              <a:t>But getting there</a:t>
            </a:r>
          </a:p>
          <a:p>
            <a:r>
              <a:rPr lang="en-US" dirty="0"/>
              <a:t>Games shipping this year will have different implementations</a:t>
            </a:r>
          </a:p>
          <a:p>
            <a:pPr lvl="1"/>
            <a:r>
              <a:rPr lang="en-US" dirty="0"/>
              <a:t>Some prefer hue preserving</a:t>
            </a:r>
          </a:p>
          <a:p>
            <a:pPr lvl="1"/>
            <a:r>
              <a:rPr lang="en-US" dirty="0"/>
              <a:t>Some prefer hue shifts</a:t>
            </a:r>
          </a:p>
          <a:p>
            <a:pPr lvl="1"/>
            <a:r>
              <a:rPr lang="en-US" dirty="0"/>
              <a:t>Likely to offer content-driven mixing</a:t>
            </a:r>
          </a:p>
          <a:p>
            <a:r>
              <a:rPr lang="en-US" dirty="0"/>
              <a:t>Easy to do</a:t>
            </a:r>
          </a:p>
          <a:p>
            <a:pPr lvl="1"/>
            <a:r>
              <a:rPr lang="en-US" dirty="0"/>
              <a:t>Have graded an [HDR] reference implementation</a:t>
            </a:r>
          </a:p>
          <a:p>
            <a:pPr lvl="1"/>
            <a:r>
              <a:rPr lang="en-US" dirty="0"/>
              <a:t>Simply tweak to suit different displays</a:t>
            </a:r>
          </a:p>
        </p:txBody>
      </p:sp>
    </p:spTree>
    <p:extLst>
      <p:ext uri="{BB962C8B-B14F-4D97-AF65-F5344CB8AC3E}">
        <p14:creationId xmlns:p14="http://schemas.microsoft.com/office/powerpoint/2010/main" val="12110766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about ACES?</a:t>
            </a:r>
          </a:p>
        </p:txBody>
      </p:sp>
      <p:sp>
        <p:nvSpPr>
          <p:cNvPr id="5"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1</a:t>
            </a:r>
          </a:p>
        </p:txBody>
      </p:sp>
      <p:sp>
        <p:nvSpPr>
          <p:cNvPr id="6" name="Content Placeholder 5"/>
          <p:cNvSpPr>
            <a:spLocks noGrp="1"/>
          </p:cNvSpPr>
          <p:nvPr>
            <p:ph idx="1"/>
          </p:nvPr>
        </p:nvSpPr>
        <p:spPr/>
        <p:txBody>
          <a:bodyPr>
            <a:normAutofit/>
          </a:bodyPr>
          <a:lstStyle/>
          <a:p>
            <a:pPr marL="0" indent="0">
              <a:buNone/>
            </a:pPr>
            <a:endParaRPr lang="en-GB" dirty="0"/>
          </a:p>
        </p:txBody>
      </p:sp>
    </p:spTree>
    <p:extLst>
      <p:ext uri="{BB962C8B-B14F-4D97-AF65-F5344CB8AC3E}">
        <p14:creationId xmlns:p14="http://schemas.microsoft.com/office/powerpoint/2010/main" val="20943842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Tonemapping</a:t>
            </a:r>
            <a:endParaRPr lang="en-US" dirty="0"/>
          </a:p>
        </p:txBody>
      </p:sp>
      <p:sp>
        <p:nvSpPr>
          <p:cNvPr id="5"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1</a:t>
            </a:r>
          </a:p>
        </p:txBody>
      </p:sp>
      <p:sp>
        <p:nvSpPr>
          <p:cNvPr id="6" name="Content Placeholder 5"/>
          <p:cNvSpPr>
            <a:spLocks noGrp="1"/>
          </p:cNvSpPr>
          <p:nvPr>
            <p:ph idx="1"/>
          </p:nvPr>
        </p:nvSpPr>
        <p:spPr/>
        <p:txBody>
          <a:bodyPr>
            <a:normAutofit/>
          </a:bodyPr>
          <a:lstStyle/>
          <a:p>
            <a:r>
              <a:rPr lang="en-GB" dirty="0"/>
              <a:t>Example image from Frostbite internal demo level</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4933" y="1716187"/>
            <a:ext cx="4768992" cy="2682558"/>
          </a:xfrm>
          <a:prstGeom prst="rect">
            <a:avLst/>
          </a:prstGeom>
        </p:spPr>
      </p:pic>
      <p:sp>
        <p:nvSpPr>
          <p:cNvPr id="4" name="Oval 3"/>
          <p:cNvSpPr/>
          <p:nvPr/>
        </p:nvSpPr>
        <p:spPr>
          <a:xfrm>
            <a:off x="3214838" y="3426594"/>
            <a:ext cx="1751798" cy="1078029"/>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4743651" y="1819358"/>
            <a:ext cx="1751798" cy="1078029"/>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514547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about ACES?</a:t>
            </a:r>
          </a:p>
        </p:txBody>
      </p:sp>
      <p:sp>
        <p:nvSpPr>
          <p:cNvPr id="5"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1</a:t>
            </a:r>
          </a:p>
        </p:txBody>
      </p:sp>
      <p:sp>
        <p:nvSpPr>
          <p:cNvPr id="6" name="Content Placeholder 5"/>
          <p:cNvSpPr>
            <a:spLocks noGrp="1"/>
          </p:cNvSpPr>
          <p:nvPr>
            <p:ph idx="1"/>
          </p:nvPr>
        </p:nvSpPr>
        <p:spPr/>
        <p:txBody>
          <a:bodyPr>
            <a:normAutofit/>
          </a:bodyPr>
          <a:lstStyle/>
          <a:p>
            <a:r>
              <a:rPr lang="en-GB" dirty="0"/>
              <a:t>Academy </a:t>
            </a:r>
            <a:r>
              <a:rPr lang="en-GB" dirty="0" err="1"/>
              <a:t>Color</a:t>
            </a:r>
            <a:r>
              <a:rPr lang="en-GB" dirty="0"/>
              <a:t> Encoding System</a:t>
            </a:r>
          </a:p>
          <a:p>
            <a:endParaRPr lang="en-GB" dirty="0"/>
          </a:p>
          <a:p>
            <a:endParaRPr lang="en-GB" dirty="0"/>
          </a:p>
          <a:p>
            <a:endParaRPr lang="en-GB" dirty="0"/>
          </a:p>
          <a:p>
            <a:endParaRPr lang="en-GB" dirty="0"/>
          </a:p>
          <a:p>
            <a:endParaRPr lang="en-GB" dirty="0"/>
          </a:p>
          <a:p>
            <a:r>
              <a:rPr lang="en-GB" dirty="0"/>
              <a:t>Standardised </a:t>
            </a:r>
            <a:r>
              <a:rPr lang="en-GB" dirty="0" err="1"/>
              <a:t>color</a:t>
            </a:r>
            <a:r>
              <a:rPr lang="en-GB" dirty="0"/>
              <a:t> management for film CGI</a:t>
            </a:r>
          </a:p>
          <a:p>
            <a:r>
              <a:rPr lang="en-GB" dirty="0"/>
              <a:t>Defines a processing pipeline</a:t>
            </a:r>
          </a:p>
          <a:p>
            <a:r>
              <a:rPr lang="en-GB" dirty="0"/>
              <a:t>Includes “look” and display mapping</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7504" y="1746284"/>
            <a:ext cx="4768992" cy="1525083"/>
          </a:xfrm>
          <a:prstGeom prst="rect">
            <a:avLst/>
          </a:prstGeom>
        </p:spPr>
      </p:pic>
    </p:spTree>
    <p:extLst>
      <p:ext uri="{BB962C8B-B14F-4D97-AF65-F5344CB8AC3E}">
        <p14:creationId xmlns:p14="http://schemas.microsoft.com/office/powerpoint/2010/main" val="21584554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about ACES?</a:t>
            </a:r>
          </a:p>
        </p:txBody>
      </p:sp>
      <p:sp>
        <p:nvSpPr>
          <p:cNvPr id="5"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1</a:t>
            </a:r>
          </a:p>
        </p:txBody>
      </p:sp>
      <p:sp>
        <p:nvSpPr>
          <p:cNvPr id="14" name="Rectangle 13"/>
          <p:cNvSpPr/>
          <p:nvPr/>
        </p:nvSpPr>
        <p:spPr>
          <a:xfrm>
            <a:off x="1098784" y="1476693"/>
            <a:ext cx="790013"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n w="0"/>
                <a:solidFill>
                  <a:schemeClr val="tx1"/>
                </a:solidFill>
                <a:effectLst>
                  <a:outerShdw blurRad="38100" dist="25400" dir="5400000" algn="ctr" rotWithShape="0">
                    <a:srgbClr val="6E747A">
                      <a:alpha val="43000"/>
                    </a:srgbClr>
                  </a:outerShdw>
                </a:effectLst>
              </a:rPr>
              <a:t>Input</a:t>
            </a:r>
          </a:p>
        </p:txBody>
      </p:sp>
      <p:sp>
        <p:nvSpPr>
          <p:cNvPr id="15" name="Rectangle 14"/>
          <p:cNvSpPr/>
          <p:nvPr/>
        </p:nvSpPr>
        <p:spPr>
          <a:xfrm>
            <a:off x="2141566" y="1480426"/>
            <a:ext cx="790013"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n w="0"/>
                <a:solidFill>
                  <a:schemeClr val="tx1"/>
                </a:solidFill>
                <a:effectLst>
                  <a:outerShdw blurRad="38100" dist="25400" dir="5400000" algn="ctr" rotWithShape="0">
                    <a:srgbClr val="6E747A">
                      <a:alpha val="43000"/>
                    </a:srgbClr>
                  </a:outerShdw>
                </a:effectLst>
              </a:rPr>
              <a:t>IDT</a:t>
            </a:r>
          </a:p>
        </p:txBody>
      </p:sp>
      <p:sp>
        <p:nvSpPr>
          <p:cNvPr id="16" name="Rectangle 15"/>
          <p:cNvSpPr/>
          <p:nvPr/>
        </p:nvSpPr>
        <p:spPr>
          <a:xfrm>
            <a:off x="3187904" y="1480640"/>
            <a:ext cx="774533"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n w="0"/>
                <a:solidFill>
                  <a:schemeClr val="tx1"/>
                </a:solidFill>
                <a:effectLst>
                  <a:outerShdw blurRad="38100" dist="25400" dir="5400000" algn="ctr" rotWithShape="0">
                    <a:srgbClr val="6E747A">
                      <a:alpha val="43000"/>
                    </a:srgbClr>
                  </a:outerShdw>
                </a:effectLst>
              </a:rPr>
              <a:t>LMT</a:t>
            </a:r>
          </a:p>
        </p:txBody>
      </p:sp>
      <p:sp>
        <p:nvSpPr>
          <p:cNvPr id="17" name="Rectangle 16"/>
          <p:cNvSpPr/>
          <p:nvPr/>
        </p:nvSpPr>
        <p:spPr>
          <a:xfrm>
            <a:off x="4216417" y="1480426"/>
            <a:ext cx="802139"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n w="0"/>
                <a:solidFill>
                  <a:schemeClr val="tx1"/>
                </a:solidFill>
                <a:effectLst>
                  <a:outerShdw blurRad="38100" dist="25400" dir="5400000" algn="ctr" rotWithShape="0">
                    <a:srgbClr val="6E747A">
                      <a:alpha val="43000"/>
                    </a:srgbClr>
                  </a:outerShdw>
                </a:effectLst>
              </a:rPr>
              <a:t>RRT</a:t>
            </a:r>
          </a:p>
        </p:txBody>
      </p:sp>
      <p:sp>
        <p:nvSpPr>
          <p:cNvPr id="18" name="Rectangle 17"/>
          <p:cNvSpPr/>
          <p:nvPr/>
        </p:nvSpPr>
        <p:spPr>
          <a:xfrm>
            <a:off x="5266875" y="1057561"/>
            <a:ext cx="790013"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n w="0"/>
                <a:solidFill>
                  <a:schemeClr val="tx1"/>
                </a:solidFill>
                <a:effectLst>
                  <a:outerShdw blurRad="38100" dist="25400" dir="5400000" algn="ctr" rotWithShape="0">
                    <a:srgbClr val="6E747A">
                      <a:alpha val="43000"/>
                    </a:srgbClr>
                  </a:outerShdw>
                </a:effectLst>
              </a:rPr>
              <a:t>ODT</a:t>
            </a:r>
          </a:p>
        </p:txBody>
      </p:sp>
      <p:sp>
        <p:nvSpPr>
          <p:cNvPr id="19" name="Rectangle 18"/>
          <p:cNvSpPr/>
          <p:nvPr/>
        </p:nvSpPr>
        <p:spPr>
          <a:xfrm>
            <a:off x="6306992" y="1063229"/>
            <a:ext cx="869430"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n w="0"/>
                <a:solidFill>
                  <a:schemeClr val="tx1"/>
                </a:solidFill>
                <a:effectLst>
                  <a:outerShdw blurRad="38100" dist="25400" dir="5400000" algn="ctr" rotWithShape="0">
                    <a:srgbClr val="6E747A">
                      <a:alpha val="43000"/>
                    </a:srgbClr>
                  </a:outerShdw>
                </a:effectLst>
              </a:rPr>
              <a:t>TV</a:t>
            </a:r>
          </a:p>
        </p:txBody>
      </p:sp>
      <p:sp>
        <p:nvSpPr>
          <p:cNvPr id="28" name="Right Arrow 27"/>
          <p:cNvSpPr/>
          <p:nvPr/>
        </p:nvSpPr>
        <p:spPr>
          <a:xfrm>
            <a:off x="1888797" y="1651337"/>
            <a:ext cx="235142"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9" name="Right Arrow 28"/>
          <p:cNvSpPr/>
          <p:nvPr/>
        </p:nvSpPr>
        <p:spPr>
          <a:xfrm>
            <a:off x="2932207" y="1657904"/>
            <a:ext cx="235142"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30" name="Right Arrow 29"/>
          <p:cNvSpPr/>
          <p:nvPr/>
        </p:nvSpPr>
        <p:spPr>
          <a:xfrm>
            <a:off x="3971856" y="1653011"/>
            <a:ext cx="235142"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32" name="Right Arrow 31"/>
          <p:cNvSpPr/>
          <p:nvPr/>
        </p:nvSpPr>
        <p:spPr>
          <a:xfrm>
            <a:off x="6053202" y="1240707"/>
            <a:ext cx="235142"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4" name="Content Placeholder 3"/>
          <p:cNvSpPr>
            <a:spLocks noGrp="1"/>
          </p:cNvSpPr>
          <p:nvPr>
            <p:ph idx="1"/>
          </p:nvPr>
        </p:nvSpPr>
        <p:spPr/>
        <p:txBody>
          <a:bodyPr/>
          <a:lstStyle/>
          <a:p>
            <a:endParaRPr lang="en-GB" dirty="0"/>
          </a:p>
          <a:p>
            <a:endParaRPr lang="en-GB" dirty="0"/>
          </a:p>
          <a:p>
            <a:endParaRPr lang="en-GB" dirty="0"/>
          </a:p>
          <a:p>
            <a:endParaRPr lang="en-GB" dirty="0"/>
          </a:p>
          <a:p>
            <a:r>
              <a:rPr lang="en-GB" dirty="0"/>
              <a:t>IDT		Input Device Transform</a:t>
            </a:r>
          </a:p>
          <a:p>
            <a:r>
              <a:rPr lang="en-GB" dirty="0"/>
              <a:t>LMT		Look Modification Transform</a:t>
            </a:r>
          </a:p>
          <a:p>
            <a:r>
              <a:rPr lang="en-GB" dirty="0"/>
              <a:t>RRT		Reference Rendering Transform</a:t>
            </a:r>
          </a:p>
          <a:p>
            <a:r>
              <a:rPr lang="en-GB" dirty="0"/>
              <a:t>ODT		Output Device Transform (varies per output)</a:t>
            </a:r>
          </a:p>
        </p:txBody>
      </p:sp>
      <p:sp>
        <p:nvSpPr>
          <p:cNvPr id="20" name="Rectangle 19"/>
          <p:cNvSpPr/>
          <p:nvPr/>
        </p:nvSpPr>
        <p:spPr>
          <a:xfrm>
            <a:off x="5260248" y="1877869"/>
            <a:ext cx="790013"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n w="0"/>
                <a:solidFill>
                  <a:schemeClr val="tx1"/>
                </a:solidFill>
                <a:effectLst>
                  <a:outerShdw blurRad="38100" dist="25400" dir="5400000" algn="ctr" rotWithShape="0">
                    <a:srgbClr val="6E747A">
                      <a:alpha val="43000"/>
                    </a:srgbClr>
                  </a:outerShdw>
                </a:effectLst>
              </a:rPr>
              <a:t>ODT</a:t>
            </a:r>
          </a:p>
        </p:txBody>
      </p:sp>
      <p:sp>
        <p:nvSpPr>
          <p:cNvPr id="21" name="Rectangle 20"/>
          <p:cNvSpPr/>
          <p:nvPr/>
        </p:nvSpPr>
        <p:spPr>
          <a:xfrm>
            <a:off x="6300365" y="1883537"/>
            <a:ext cx="869430" cy="675630"/>
          </a:xfrm>
          <a:prstGeom prst="rect">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n w="0"/>
                <a:solidFill>
                  <a:schemeClr val="tx1"/>
                </a:solidFill>
                <a:effectLst>
                  <a:outerShdw blurRad="38100" dist="25400" dir="5400000" algn="ctr" rotWithShape="0">
                    <a:srgbClr val="6E747A">
                      <a:alpha val="43000"/>
                    </a:srgbClr>
                  </a:outerShdw>
                </a:effectLst>
              </a:rPr>
              <a:t>TV</a:t>
            </a:r>
          </a:p>
        </p:txBody>
      </p:sp>
      <p:sp>
        <p:nvSpPr>
          <p:cNvPr id="22" name="Right Arrow 21"/>
          <p:cNvSpPr/>
          <p:nvPr/>
        </p:nvSpPr>
        <p:spPr>
          <a:xfrm rot="2119679">
            <a:off x="4988090" y="1960902"/>
            <a:ext cx="314051"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3" name="Right Arrow 22"/>
          <p:cNvSpPr/>
          <p:nvPr/>
        </p:nvSpPr>
        <p:spPr>
          <a:xfrm>
            <a:off x="6046575" y="2061015"/>
            <a:ext cx="235142"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4" name="Right Arrow 23"/>
          <p:cNvSpPr/>
          <p:nvPr/>
        </p:nvSpPr>
        <p:spPr>
          <a:xfrm rot="19275635">
            <a:off x="4973515" y="1365876"/>
            <a:ext cx="314051" cy="3150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054177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about ACES?</a:t>
            </a:r>
          </a:p>
        </p:txBody>
      </p:sp>
      <p:sp>
        <p:nvSpPr>
          <p:cNvPr id="7"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2</a:t>
            </a:r>
          </a:p>
        </p:txBody>
      </p:sp>
      <p:sp>
        <p:nvSpPr>
          <p:cNvPr id="4" name="Content Placeholder 2"/>
          <p:cNvSpPr txBox="1">
            <a:spLocks/>
          </p:cNvSpPr>
          <p:nvPr/>
        </p:nvSpPr>
        <p:spPr>
          <a:xfrm>
            <a:off x="457200" y="1200150"/>
            <a:ext cx="8229600" cy="332105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000" kern="1200">
                <a:solidFill>
                  <a:schemeClr val="bg1"/>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Font typeface="Arial" pitchFamily="34" charset="0"/>
              <a:buChar char="–"/>
              <a:defRPr sz="1800" kern="1200">
                <a:solidFill>
                  <a:schemeClr val="bg1"/>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Font typeface="Arial" pitchFamily="34" charset="0"/>
              <a:buChar char="•"/>
              <a:defRPr sz="1600" kern="1200">
                <a:solidFill>
                  <a:schemeClr val="bg1"/>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dirty="0"/>
              <a:t>Why didn’t we use it as-is?</a:t>
            </a:r>
          </a:p>
          <a:p>
            <a:pPr lvl="1"/>
            <a:r>
              <a:rPr lang="en-GB" dirty="0"/>
              <a:t>We started work in 2014, ACES was only just getting going</a:t>
            </a:r>
          </a:p>
          <a:p>
            <a:pPr lvl="1"/>
            <a:r>
              <a:rPr lang="en-GB" dirty="0"/>
              <a:t>Early versions required FP16, not suited to some texture formats</a:t>
            </a:r>
          </a:p>
          <a:p>
            <a:pPr lvl="1"/>
            <a:r>
              <a:rPr lang="en-GB" dirty="0"/>
              <a:t>Was not convinced by the “filmic” RRT</a:t>
            </a:r>
          </a:p>
          <a:p>
            <a:r>
              <a:rPr lang="en-GB" dirty="0"/>
              <a:t>But we agreed with the principles so we used it in </a:t>
            </a:r>
            <a:r>
              <a:rPr lang="en-GB" i="1" dirty="0"/>
              <a:t>concept</a:t>
            </a:r>
          </a:p>
          <a:p>
            <a:pPr lvl="1"/>
            <a:r>
              <a:rPr lang="en-GB" dirty="0"/>
              <a:t>Order of operations</a:t>
            </a:r>
          </a:p>
          <a:p>
            <a:pPr lvl="1"/>
            <a:r>
              <a:rPr lang="en-GB" dirty="0"/>
              <a:t>Used a wide ‘master’ working space</a:t>
            </a:r>
          </a:p>
          <a:p>
            <a:pPr lvl="1"/>
            <a:r>
              <a:rPr lang="en-GB" dirty="0"/>
              <a:t>LMT = grading</a:t>
            </a:r>
          </a:p>
          <a:p>
            <a:pPr lvl="1"/>
            <a:r>
              <a:rPr lang="en-GB" dirty="0"/>
              <a:t>ODT = display mapping</a:t>
            </a:r>
          </a:p>
        </p:txBody>
      </p:sp>
    </p:spTree>
    <p:extLst>
      <p:ext uri="{BB962C8B-B14F-4D97-AF65-F5344CB8AC3E}">
        <p14:creationId xmlns:p14="http://schemas.microsoft.com/office/powerpoint/2010/main" val="15658253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about ACES?</a:t>
            </a:r>
          </a:p>
        </p:txBody>
      </p:sp>
      <p:sp>
        <p:nvSpPr>
          <p:cNvPr id="7"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2</a:t>
            </a:r>
          </a:p>
        </p:txBody>
      </p:sp>
      <p:sp>
        <p:nvSpPr>
          <p:cNvPr id="4" name="Content Placeholder 2"/>
          <p:cNvSpPr txBox="1">
            <a:spLocks/>
          </p:cNvSpPr>
          <p:nvPr/>
        </p:nvSpPr>
        <p:spPr>
          <a:xfrm>
            <a:off x="457200" y="1200150"/>
            <a:ext cx="8229600" cy="332105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000" kern="1200">
                <a:solidFill>
                  <a:schemeClr val="bg1"/>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Font typeface="Arial" pitchFamily="34" charset="0"/>
              <a:buChar char="–"/>
              <a:defRPr sz="1800" kern="1200">
                <a:solidFill>
                  <a:schemeClr val="bg1"/>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Font typeface="Arial" pitchFamily="34" charset="0"/>
              <a:buChar char="•"/>
              <a:defRPr sz="1600" kern="1200">
                <a:solidFill>
                  <a:schemeClr val="bg1"/>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dirty="0"/>
              <a:t>Should I use it?</a:t>
            </a:r>
          </a:p>
          <a:p>
            <a:pPr lvl="1"/>
            <a:r>
              <a:rPr lang="en-GB" dirty="0"/>
              <a:t>Yes absolutely look at it!</a:t>
            </a:r>
          </a:p>
          <a:p>
            <a:pPr lvl="1"/>
            <a:r>
              <a:rPr lang="en-GB" dirty="0"/>
              <a:t>Suggest investigating </a:t>
            </a:r>
            <a:r>
              <a:rPr lang="en-GB" dirty="0" err="1"/>
              <a:t>ACEScc</a:t>
            </a:r>
            <a:r>
              <a:rPr lang="en-GB" dirty="0"/>
              <a:t> and </a:t>
            </a:r>
            <a:r>
              <a:rPr lang="en-GB" dirty="0" err="1"/>
              <a:t>ACEScg</a:t>
            </a:r>
            <a:endParaRPr lang="en-GB" dirty="0"/>
          </a:p>
          <a:p>
            <a:r>
              <a:rPr lang="en-GB" i="1" dirty="0"/>
              <a:t>Will</a:t>
            </a:r>
            <a:r>
              <a:rPr lang="en-GB" dirty="0"/>
              <a:t> Frostbite use it?</a:t>
            </a:r>
          </a:p>
          <a:p>
            <a:pPr lvl="1"/>
            <a:r>
              <a:rPr lang="en-GB" dirty="0"/>
              <a:t>Quite possibly yes, in future</a:t>
            </a:r>
          </a:p>
          <a:p>
            <a:pPr lvl="1"/>
            <a:r>
              <a:rPr lang="en-GB" dirty="0"/>
              <a:t>Will continue to investigate</a:t>
            </a:r>
          </a:p>
          <a:p>
            <a:pPr lvl="1"/>
            <a:r>
              <a:rPr lang="en-GB" dirty="0"/>
              <a:t>Shared principles &amp; defined spaces will ease transition</a:t>
            </a:r>
          </a:p>
          <a:p>
            <a:pPr lvl="1"/>
            <a:r>
              <a:rPr lang="en-GB" i="1" dirty="0"/>
              <a:t>Very</a:t>
            </a:r>
            <a:r>
              <a:rPr lang="en-GB" dirty="0"/>
              <a:t> likely to adopt ACES </a:t>
            </a:r>
            <a:r>
              <a:rPr lang="en-GB" dirty="0" err="1"/>
              <a:t>color</a:t>
            </a:r>
            <a:r>
              <a:rPr lang="en-GB" dirty="0"/>
              <a:t> management for assets</a:t>
            </a:r>
          </a:p>
        </p:txBody>
      </p:sp>
    </p:spTree>
    <p:extLst>
      <p:ext uri="{BB962C8B-B14F-4D97-AF65-F5344CB8AC3E}">
        <p14:creationId xmlns:p14="http://schemas.microsoft.com/office/powerpoint/2010/main" val="4781777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LUT Problems</a:t>
            </a:r>
          </a:p>
        </p:txBody>
      </p:sp>
      <p:sp>
        <p:nvSpPr>
          <p:cNvPr id="7"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2</a:t>
            </a:r>
          </a:p>
        </p:txBody>
      </p:sp>
    </p:spTree>
    <p:extLst>
      <p:ext uri="{BB962C8B-B14F-4D97-AF65-F5344CB8AC3E}">
        <p14:creationId xmlns:p14="http://schemas.microsoft.com/office/powerpoint/2010/main" val="7918163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LUT Problems</a:t>
            </a:r>
          </a:p>
        </p:txBody>
      </p:sp>
      <p:sp>
        <p:nvSpPr>
          <p:cNvPr id="7"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2</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647" y="1028061"/>
            <a:ext cx="7444154" cy="108409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646" y="2217155"/>
            <a:ext cx="7444153" cy="10841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1646" y="3406250"/>
            <a:ext cx="7444153" cy="1084099"/>
          </a:xfrm>
          <a:prstGeom prst="rect">
            <a:avLst/>
          </a:prstGeom>
        </p:spPr>
      </p:pic>
      <p:sp>
        <p:nvSpPr>
          <p:cNvPr id="11" name="Oval 10"/>
          <p:cNvSpPr/>
          <p:nvPr/>
        </p:nvSpPr>
        <p:spPr>
          <a:xfrm>
            <a:off x="3106705" y="1946238"/>
            <a:ext cx="3478734" cy="2710033"/>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14019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LUT problems</a:t>
            </a:r>
          </a:p>
        </p:txBody>
      </p:sp>
      <p:sp>
        <p:nvSpPr>
          <p:cNvPr id="7"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2</a:t>
            </a:r>
          </a:p>
        </p:txBody>
      </p:sp>
      <p:sp>
        <p:nvSpPr>
          <p:cNvPr id="4" name="Content Placeholder 2"/>
          <p:cNvSpPr txBox="1">
            <a:spLocks/>
          </p:cNvSpPr>
          <p:nvPr/>
        </p:nvSpPr>
        <p:spPr>
          <a:xfrm>
            <a:off x="457200" y="1200150"/>
            <a:ext cx="8368748" cy="344885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000" kern="1200">
                <a:solidFill>
                  <a:schemeClr val="bg1"/>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Font typeface="Arial" pitchFamily="34" charset="0"/>
              <a:buChar char="–"/>
              <a:defRPr sz="1800" kern="1200">
                <a:solidFill>
                  <a:schemeClr val="bg1"/>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Font typeface="Arial" pitchFamily="34" charset="0"/>
              <a:buChar char="•"/>
              <a:defRPr sz="1600" kern="1200">
                <a:solidFill>
                  <a:schemeClr val="bg1"/>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t>Piecewise Linear Approximation		3D LUT: 8 neighbors contribute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649" y="1842793"/>
            <a:ext cx="3126551" cy="2192755"/>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8404" y="1842793"/>
            <a:ext cx="2330211" cy="2192755"/>
          </a:xfrm>
          <a:prstGeom prst="rect">
            <a:avLst/>
          </a:prstGeom>
        </p:spPr>
      </p:pic>
      <p:sp>
        <p:nvSpPr>
          <p:cNvPr id="15" name="Right Arrow 14"/>
          <p:cNvSpPr/>
          <p:nvPr/>
        </p:nvSpPr>
        <p:spPr>
          <a:xfrm rot="17009177">
            <a:off x="5753640" y="2804476"/>
            <a:ext cx="2019738" cy="240200"/>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963559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ight Arrow 5"/>
          <p:cNvSpPr/>
          <p:nvPr/>
        </p:nvSpPr>
        <p:spPr>
          <a:xfrm>
            <a:off x="3091436" y="2726885"/>
            <a:ext cx="2961127" cy="424569"/>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US" dirty="0"/>
              <a:t>LUT filtering</a:t>
            </a:r>
          </a:p>
        </p:txBody>
      </p:sp>
      <p:sp>
        <p:nvSpPr>
          <p:cNvPr id="7"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2</a:t>
            </a:r>
          </a:p>
        </p:txBody>
      </p:sp>
      <p:sp>
        <p:nvSpPr>
          <p:cNvPr id="4" name="Content Placeholder 2"/>
          <p:cNvSpPr txBox="1">
            <a:spLocks/>
          </p:cNvSpPr>
          <p:nvPr/>
        </p:nvSpPr>
        <p:spPr>
          <a:xfrm>
            <a:off x="457200" y="1200150"/>
            <a:ext cx="8229600" cy="344885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000" kern="1200">
                <a:solidFill>
                  <a:schemeClr val="bg1"/>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Font typeface="Arial" pitchFamily="34" charset="0"/>
              <a:buChar char="–"/>
              <a:defRPr sz="1800" kern="1200">
                <a:solidFill>
                  <a:schemeClr val="bg1"/>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Font typeface="Arial" pitchFamily="34" charset="0"/>
              <a:buChar char="•"/>
              <a:defRPr sz="1600" kern="1200">
                <a:solidFill>
                  <a:schemeClr val="bg1"/>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Just use higher order filtering?</a:t>
            </a:r>
          </a:p>
          <a:p>
            <a:endParaRPr lang="en-US" dirty="0"/>
          </a:p>
          <a:p>
            <a:endParaRPr lang="en-US" dirty="0"/>
          </a:p>
          <a:p>
            <a:endParaRPr lang="en-US" dirty="0"/>
          </a:p>
          <a:p>
            <a:endParaRPr lang="en-US" dirty="0"/>
          </a:p>
          <a:p>
            <a:endParaRPr lang="en-US" dirty="0"/>
          </a:p>
          <a:p>
            <a:endParaRPr lang="en-US" dirty="0"/>
          </a:p>
          <a:p>
            <a:endParaRPr lang="en-US" dirty="0"/>
          </a:p>
          <a:p>
            <a:r>
              <a:rPr lang="en-US" dirty="0"/>
              <a:t>Costs too much </a:t>
            </a:r>
            <a:r>
              <a:rPr lang="en-US" dirty="0">
                <a:sym typeface="Wingdings" panose="05000000000000000000" pitchFamily="2" charset="2"/>
              </a:rPr>
              <a:t></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0118" y="1842795"/>
            <a:ext cx="2263763" cy="219275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039" y="1842794"/>
            <a:ext cx="2199241" cy="2192755"/>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8962" y="1842793"/>
            <a:ext cx="2192755" cy="2192755"/>
          </a:xfrm>
          <a:prstGeom prst="rect">
            <a:avLst/>
          </a:prstGeom>
        </p:spPr>
      </p:pic>
    </p:spTree>
    <p:extLst>
      <p:ext uri="{BB962C8B-B14F-4D97-AF65-F5344CB8AC3E}">
        <p14:creationId xmlns:p14="http://schemas.microsoft.com/office/powerpoint/2010/main" val="13101432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LUT spaces – RGB</a:t>
            </a:r>
          </a:p>
        </p:txBody>
      </p:sp>
      <p:sp>
        <p:nvSpPr>
          <p:cNvPr id="7"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2</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647" y="1028061"/>
            <a:ext cx="7444154" cy="108409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646" y="2217154"/>
            <a:ext cx="7444153" cy="10841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1646" y="3406250"/>
            <a:ext cx="7444153" cy="1084099"/>
          </a:xfrm>
          <a:prstGeom prst="rect">
            <a:avLst/>
          </a:prstGeom>
        </p:spPr>
      </p:pic>
      <p:sp>
        <p:nvSpPr>
          <p:cNvPr id="11" name="Oval 10"/>
          <p:cNvSpPr/>
          <p:nvPr/>
        </p:nvSpPr>
        <p:spPr>
          <a:xfrm>
            <a:off x="3106705" y="1946238"/>
            <a:ext cx="3478734" cy="2710033"/>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031581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LUT spaces – </a:t>
            </a:r>
            <a:r>
              <a:rPr lang="en-US" dirty="0" err="1"/>
              <a:t>YCgCo</a:t>
            </a:r>
            <a:endParaRPr lang="en-US" dirty="0"/>
          </a:p>
        </p:txBody>
      </p:sp>
      <p:sp>
        <p:nvSpPr>
          <p:cNvPr id="7"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2</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647" y="1028061"/>
            <a:ext cx="7444154" cy="108409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646" y="2217154"/>
            <a:ext cx="7444153" cy="108409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1649" y="3406250"/>
            <a:ext cx="7444147" cy="1084099"/>
          </a:xfrm>
          <a:prstGeom prst="rect">
            <a:avLst/>
          </a:prstGeom>
        </p:spPr>
      </p:pic>
      <p:sp>
        <p:nvSpPr>
          <p:cNvPr id="11" name="Oval 10"/>
          <p:cNvSpPr/>
          <p:nvPr/>
        </p:nvSpPr>
        <p:spPr>
          <a:xfrm>
            <a:off x="3106705" y="1946238"/>
            <a:ext cx="3478734" cy="2710033"/>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166287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Tonemapping</a:t>
            </a:r>
            <a:endParaRPr lang="en-US" dirty="0"/>
          </a:p>
        </p:txBody>
      </p:sp>
      <p:sp>
        <p:nvSpPr>
          <p:cNvPr id="5"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1</a:t>
            </a:r>
          </a:p>
        </p:txBody>
      </p:sp>
      <p:sp>
        <p:nvSpPr>
          <p:cNvPr id="6" name="Content Placeholder 5"/>
          <p:cNvSpPr>
            <a:spLocks noGrp="1"/>
          </p:cNvSpPr>
          <p:nvPr>
            <p:ph idx="1"/>
          </p:nvPr>
        </p:nvSpPr>
        <p:spPr/>
        <p:txBody>
          <a:bodyPr>
            <a:noAutofit/>
          </a:bodyPr>
          <a:lstStyle/>
          <a:p>
            <a:pPr marL="0" indent="0">
              <a:buNone/>
            </a:pPr>
            <a:endParaRPr lang="en-GB" sz="1200" dirty="0"/>
          </a:p>
          <a:p>
            <a:pPr marL="0" indent="0">
              <a:buNone/>
            </a:pPr>
            <a:endParaRPr lang="en-GB" sz="1200" dirty="0"/>
          </a:p>
          <a:p>
            <a:pPr marL="0" indent="0">
              <a:buNone/>
            </a:pPr>
            <a:endParaRPr lang="en-GB" sz="1200" dirty="0"/>
          </a:p>
          <a:p>
            <a:pPr marL="0" indent="0">
              <a:buNone/>
            </a:pPr>
            <a:r>
              <a:rPr lang="en-GB" sz="1200" dirty="0" err="1"/>
              <a:t>Reinhard</a:t>
            </a:r>
            <a:r>
              <a:rPr lang="en-GB" sz="1200" dirty="0"/>
              <a:t>				Exponential</a:t>
            </a:r>
          </a:p>
          <a:p>
            <a:pPr marL="0" indent="0">
              <a:buNone/>
            </a:pPr>
            <a:endParaRPr lang="en-GB" sz="1200" dirty="0"/>
          </a:p>
          <a:p>
            <a:pPr marL="0" indent="0">
              <a:buNone/>
            </a:pPr>
            <a:endParaRPr lang="en-GB" sz="1200" dirty="0"/>
          </a:p>
          <a:p>
            <a:pPr marL="0" indent="0">
              <a:buNone/>
            </a:pPr>
            <a:endParaRPr lang="en-GB" sz="1200" dirty="0"/>
          </a:p>
          <a:p>
            <a:pPr marL="0" indent="0">
              <a:buNone/>
            </a:pPr>
            <a:endParaRPr lang="en-GB" sz="1200" dirty="0"/>
          </a:p>
          <a:p>
            <a:pPr marL="0" indent="0">
              <a:buNone/>
            </a:pPr>
            <a:endParaRPr lang="en-GB" sz="1200" dirty="0"/>
          </a:p>
          <a:p>
            <a:pPr marL="0" indent="0">
              <a:buNone/>
            </a:pPr>
            <a:endParaRPr lang="en-GB" sz="1200" dirty="0"/>
          </a:p>
          <a:p>
            <a:pPr marL="0" indent="0">
              <a:buNone/>
            </a:pPr>
            <a:endParaRPr lang="en-GB" sz="1200" dirty="0"/>
          </a:p>
          <a:p>
            <a:pPr marL="0" indent="0">
              <a:buNone/>
            </a:pPr>
            <a:r>
              <a:rPr lang="en-GB" sz="1200" dirty="0"/>
              <a:t>Hejl/</a:t>
            </a:r>
          </a:p>
          <a:p>
            <a:pPr marL="0" indent="0">
              <a:buNone/>
            </a:pPr>
            <a:r>
              <a:rPr lang="en-GB" sz="1200" dirty="0"/>
              <a:t>Burgess-				Hable</a:t>
            </a:r>
          </a:p>
          <a:p>
            <a:pPr marL="0" indent="0">
              <a:buNone/>
            </a:pPr>
            <a:r>
              <a:rPr lang="en-GB" sz="1200" dirty="0"/>
              <a:t>Dawson</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8657" y="1200150"/>
            <a:ext cx="2828755" cy="159117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70053" y="1200150"/>
            <a:ext cx="2828755" cy="159117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8658" y="3015117"/>
            <a:ext cx="2828754" cy="1591174"/>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69841" y="3015118"/>
            <a:ext cx="2828967" cy="1591294"/>
          </a:xfrm>
          <a:prstGeom prst="rect">
            <a:avLst/>
          </a:prstGeom>
        </p:spPr>
      </p:pic>
    </p:spTree>
    <p:extLst>
      <p:ext uri="{BB962C8B-B14F-4D97-AF65-F5344CB8AC3E}">
        <p14:creationId xmlns:p14="http://schemas.microsoft.com/office/powerpoint/2010/main" val="22164846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LUT spaces – </a:t>
            </a:r>
            <a:r>
              <a:rPr lang="en-US" dirty="0" err="1"/>
              <a:t>YCbCr</a:t>
            </a:r>
            <a:endParaRPr lang="en-US" dirty="0"/>
          </a:p>
        </p:txBody>
      </p:sp>
      <p:sp>
        <p:nvSpPr>
          <p:cNvPr id="7"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2</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647" y="1028061"/>
            <a:ext cx="7444154" cy="108409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649" y="2217154"/>
            <a:ext cx="7444147" cy="108409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1649" y="3406250"/>
            <a:ext cx="7444147" cy="1084098"/>
          </a:xfrm>
          <a:prstGeom prst="rect">
            <a:avLst/>
          </a:prstGeom>
        </p:spPr>
      </p:pic>
      <p:sp>
        <p:nvSpPr>
          <p:cNvPr id="11" name="Oval 10"/>
          <p:cNvSpPr/>
          <p:nvPr/>
        </p:nvSpPr>
        <p:spPr>
          <a:xfrm>
            <a:off x="3106705" y="1946238"/>
            <a:ext cx="3478734" cy="2710033"/>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367581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LUT spaces – </a:t>
            </a:r>
            <a:r>
              <a:rPr lang="en-US" dirty="0" err="1"/>
              <a:t>ICtCp</a:t>
            </a:r>
            <a:endParaRPr lang="en-US" dirty="0"/>
          </a:p>
        </p:txBody>
      </p:sp>
      <p:sp>
        <p:nvSpPr>
          <p:cNvPr id="7"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2</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647" y="1028061"/>
            <a:ext cx="7444154" cy="108409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649" y="2217154"/>
            <a:ext cx="7444147" cy="108409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1652" y="3406250"/>
            <a:ext cx="7444141" cy="1084098"/>
          </a:xfrm>
          <a:prstGeom prst="rect">
            <a:avLst/>
          </a:prstGeom>
        </p:spPr>
      </p:pic>
      <p:sp>
        <p:nvSpPr>
          <p:cNvPr id="11" name="Oval 10"/>
          <p:cNvSpPr/>
          <p:nvPr/>
        </p:nvSpPr>
        <p:spPr>
          <a:xfrm>
            <a:off x="3106705" y="1946238"/>
            <a:ext cx="3478734" cy="2710033"/>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055116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RGB/</a:t>
            </a:r>
            <a:r>
              <a:rPr lang="en-US" dirty="0" err="1"/>
              <a:t>YCgCo</a:t>
            </a:r>
            <a:r>
              <a:rPr lang="en-US" dirty="0"/>
              <a:t>/</a:t>
            </a:r>
            <a:r>
              <a:rPr lang="en-US" dirty="0" err="1"/>
              <a:t>YCbCr</a:t>
            </a:r>
            <a:r>
              <a:rPr lang="en-US" dirty="0"/>
              <a:t>/</a:t>
            </a:r>
            <a:r>
              <a:rPr lang="en-US" dirty="0" err="1"/>
              <a:t>ICtCp</a:t>
            </a:r>
            <a:endParaRPr lang="en-US" dirty="0"/>
          </a:p>
        </p:txBody>
      </p:sp>
      <p:sp>
        <p:nvSpPr>
          <p:cNvPr id="7"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2</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0924" y="1970296"/>
            <a:ext cx="6122151" cy="89157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0924" y="2964664"/>
            <a:ext cx="6122151" cy="89157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0924" y="3959031"/>
            <a:ext cx="6122151" cy="891575"/>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0924" y="975929"/>
            <a:ext cx="6122151" cy="891575"/>
          </a:xfrm>
          <a:prstGeom prst="rect">
            <a:avLst/>
          </a:prstGeom>
        </p:spPr>
      </p:pic>
    </p:spTree>
    <p:extLst>
      <p:ext uri="{BB962C8B-B14F-4D97-AF65-F5344CB8AC3E}">
        <p14:creationId xmlns:p14="http://schemas.microsoft.com/office/powerpoint/2010/main" val="12761905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Color grading LUT accuracy</a:t>
            </a:r>
          </a:p>
        </p:txBody>
      </p:sp>
      <p:sp>
        <p:nvSpPr>
          <p:cNvPr id="7"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2</a:t>
            </a:r>
          </a:p>
        </p:txBody>
      </p:sp>
      <p:sp>
        <p:nvSpPr>
          <p:cNvPr id="4" name="Content Placeholder 2"/>
          <p:cNvSpPr txBox="1">
            <a:spLocks/>
          </p:cNvSpPr>
          <p:nvPr/>
        </p:nvSpPr>
        <p:spPr>
          <a:xfrm>
            <a:off x="457200" y="1200150"/>
            <a:ext cx="8229600" cy="332105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000" kern="1200">
                <a:solidFill>
                  <a:schemeClr val="bg1"/>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Font typeface="Arial" pitchFamily="34" charset="0"/>
              <a:buChar char="–"/>
              <a:defRPr sz="1800" kern="1200">
                <a:solidFill>
                  <a:schemeClr val="bg1"/>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Font typeface="Arial" pitchFamily="34" charset="0"/>
              <a:buChar char="•"/>
              <a:defRPr sz="1600" kern="1200">
                <a:solidFill>
                  <a:schemeClr val="bg1"/>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err="1"/>
              <a:t>Decorrelated</a:t>
            </a:r>
            <a:r>
              <a:rPr lang="en-US" dirty="0"/>
              <a:t> LUTs improve precision issues for display mapping</a:t>
            </a:r>
          </a:p>
          <a:p>
            <a:pPr lvl="1"/>
            <a:r>
              <a:rPr lang="en-US" dirty="0"/>
              <a:t>Align </a:t>
            </a:r>
            <a:r>
              <a:rPr lang="en-US" dirty="0" err="1"/>
              <a:t>luma</a:t>
            </a:r>
            <a:r>
              <a:rPr lang="en-US" dirty="0"/>
              <a:t> with single axis rather than multiple axis</a:t>
            </a:r>
          </a:p>
          <a:p>
            <a:pPr lvl="1"/>
            <a:r>
              <a:rPr lang="en-US" dirty="0"/>
              <a:t>Piecewise Linear Approximation in 1D not 3D</a:t>
            </a:r>
          </a:p>
          <a:p>
            <a:pPr lvl="1"/>
            <a:r>
              <a:rPr lang="en-US" dirty="0"/>
              <a:t>Great!</a:t>
            </a:r>
          </a:p>
          <a:p>
            <a:r>
              <a:rPr lang="en-US" dirty="0"/>
              <a:t>But we’re baking display mapping on top of existing RGB LUTs</a:t>
            </a:r>
          </a:p>
          <a:p>
            <a:pPr lvl="1"/>
            <a:r>
              <a:rPr lang="en-US" dirty="0"/>
              <a:t>Concerned that different space would cause problems</a:t>
            </a:r>
          </a:p>
          <a:p>
            <a:r>
              <a:rPr lang="en-US" dirty="0"/>
              <a:t>Plotted LUT access patterns in different spaces</a:t>
            </a:r>
          </a:p>
          <a:p>
            <a:pPr lvl="1"/>
            <a:r>
              <a:rPr lang="en-US" dirty="0"/>
              <a:t>Measure percentage of LUT touched in each space</a:t>
            </a:r>
          </a:p>
          <a:p>
            <a:pPr lvl="1"/>
            <a:r>
              <a:rPr lang="en-US" dirty="0"/>
              <a:t>Determine if we would affect precision of color grading …</a:t>
            </a:r>
          </a:p>
        </p:txBody>
      </p:sp>
    </p:spTree>
    <p:extLst>
      <p:ext uri="{BB962C8B-B14F-4D97-AF65-F5344CB8AC3E}">
        <p14:creationId xmlns:p14="http://schemas.microsoft.com/office/powerpoint/2010/main" val="25988847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Color grading LUT accuracy</a:t>
            </a:r>
          </a:p>
        </p:txBody>
      </p:sp>
      <p:sp>
        <p:nvSpPr>
          <p:cNvPr id="5"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1</a:t>
            </a:r>
          </a:p>
        </p:txBody>
      </p:sp>
      <p:sp>
        <p:nvSpPr>
          <p:cNvPr id="6" name="Content Placeholder 5"/>
          <p:cNvSpPr>
            <a:spLocks noGrp="1"/>
          </p:cNvSpPr>
          <p:nvPr>
            <p:ph idx="1"/>
          </p:nvPr>
        </p:nvSpPr>
        <p:spPr/>
        <p:txBody>
          <a:bodyPr>
            <a:normAutofit/>
          </a:bodyPr>
          <a:lstStyle/>
          <a:p>
            <a:r>
              <a:rPr lang="en-GB" dirty="0"/>
              <a:t>Reminder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4933" y="1716187"/>
            <a:ext cx="4768992" cy="2682558"/>
          </a:xfrm>
          <a:prstGeom prst="rect">
            <a:avLst/>
          </a:prstGeom>
        </p:spPr>
      </p:pic>
    </p:spTree>
    <p:extLst>
      <p:ext uri="{BB962C8B-B14F-4D97-AF65-F5344CB8AC3E}">
        <p14:creationId xmlns:p14="http://schemas.microsoft.com/office/powerpoint/2010/main" val="18310357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Color grading LUT accuracy</a:t>
            </a:r>
          </a:p>
        </p:txBody>
      </p:sp>
      <p:sp>
        <p:nvSpPr>
          <p:cNvPr id="7"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2</a:t>
            </a:r>
          </a:p>
        </p:txBody>
      </p:sp>
      <p:sp>
        <p:nvSpPr>
          <p:cNvPr id="4" name="Content Placeholder 2"/>
          <p:cNvSpPr txBox="1">
            <a:spLocks/>
          </p:cNvSpPr>
          <p:nvPr/>
        </p:nvSpPr>
        <p:spPr>
          <a:xfrm>
            <a:off x="457200" y="1200150"/>
            <a:ext cx="8229600" cy="332105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000" kern="1200">
                <a:solidFill>
                  <a:schemeClr val="bg1"/>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Font typeface="Arial" pitchFamily="34" charset="0"/>
              <a:buChar char="–"/>
              <a:defRPr sz="1800" kern="1200">
                <a:solidFill>
                  <a:schemeClr val="bg1"/>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Font typeface="Arial" pitchFamily="34" charset="0"/>
              <a:buChar char="•"/>
              <a:defRPr sz="1600" kern="1200">
                <a:solidFill>
                  <a:schemeClr val="bg1"/>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RGB: 		</a:t>
            </a:r>
            <a:r>
              <a:rPr lang="en-GB" dirty="0">
                <a:solidFill>
                  <a:srgbClr val="00B050"/>
                </a:solidFill>
              </a:rPr>
              <a:t>7.9%</a:t>
            </a:r>
          </a:p>
          <a:p>
            <a:endParaRPr lang="en-GB" dirty="0"/>
          </a:p>
          <a:p>
            <a:r>
              <a:rPr lang="en-GB" dirty="0" err="1"/>
              <a:t>YCgCo</a:t>
            </a:r>
            <a:r>
              <a:rPr lang="en-GB" dirty="0"/>
              <a:t>:		</a:t>
            </a:r>
            <a:r>
              <a:rPr lang="en-GB" dirty="0">
                <a:solidFill>
                  <a:srgbClr val="FF0000"/>
                </a:solidFill>
              </a:rPr>
              <a:t>3.3%</a:t>
            </a:r>
          </a:p>
          <a:p>
            <a:endParaRPr lang="en-GB" dirty="0"/>
          </a:p>
          <a:p>
            <a:r>
              <a:rPr lang="en-GB" dirty="0" err="1"/>
              <a:t>YCbCr</a:t>
            </a:r>
            <a:r>
              <a:rPr lang="en-GB" dirty="0"/>
              <a:t>:		</a:t>
            </a:r>
            <a:r>
              <a:rPr lang="en-GB" dirty="0">
                <a:solidFill>
                  <a:srgbClr val="FF0000"/>
                </a:solidFill>
              </a:rPr>
              <a:t>3.3%</a:t>
            </a:r>
          </a:p>
          <a:p>
            <a:endParaRPr lang="en-GB" dirty="0"/>
          </a:p>
          <a:p>
            <a:r>
              <a:rPr lang="en-GB" dirty="0" err="1"/>
              <a:t>ICtCp</a:t>
            </a:r>
            <a:r>
              <a:rPr lang="en-GB" dirty="0"/>
              <a:t>:		</a:t>
            </a:r>
            <a:r>
              <a:rPr lang="en-GB" dirty="0">
                <a:solidFill>
                  <a:srgbClr val="FFC000"/>
                </a:solidFill>
              </a:rPr>
              <a:t>4.1%</a:t>
            </a:r>
            <a:endParaRPr lang="en-US" dirty="0">
              <a:solidFill>
                <a:srgbClr val="FFC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787" y="1607526"/>
            <a:ext cx="8172409" cy="247649"/>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795" y="2373093"/>
            <a:ext cx="8172409" cy="247649"/>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795" y="3138660"/>
            <a:ext cx="8172409" cy="247649"/>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5795" y="3904227"/>
            <a:ext cx="8172409" cy="247649"/>
          </a:xfrm>
          <a:prstGeom prst="rect">
            <a:avLst/>
          </a:prstGeom>
        </p:spPr>
      </p:pic>
    </p:spTree>
    <p:extLst>
      <p:ext uri="{BB962C8B-B14F-4D97-AF65-F5344CB8AC3E}">
        <p14:creationId xmlns:p14="http://schemas.microsoft.com/office/powerpoint/2010/main" val="11323907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a:t>
            </a:r>
          </a:p>
        </p:txBody>
      </p:sp>
      <p:sp>
        <p:nvSpPr>
          <p:cNvPr id="7"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2</a:t>
            </a:r>
          </a:p>
        </p:txBody>
      </p:sp>
      <p:sp>
        <p:nvSpPr>
          <p:cNvPr id="4" name="Content Placeholder 2"/>
          <p:cNvSpPr txBox="1">
            <a:spLocks/>
          </p:cNvSpPr>
          <p:nvPr/>
        </p:nvSpPr>
        <p:spPr>
          <a:xfrm>
            <a:off x="457200" y="1200150"/>
            <a:ext cx="8229600" cy="332105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000" kern="1200">
                <a:solidFill>
                  <a:schemeClr val="bg1"/>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Font typeface="Arial" pitchFamily="34" charset="0"/>
              <a:buChar char="–"/>
              <a:defRPr sz="1800" kern="1200">
                <a:solidFill>
                  <a:schemeClr val="bg1"/>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Font typeface="Arial" pitchFamily="34" charset="0"/>
              <a:buChar char="•"/>
              <a:defRPr sz="1600" kern="1200">
                <a:solidFill>
                  <a:schemeClr val="bg1"/>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28729051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a:t>
            </a:r>
          </a:p>
        </p:txBody>
      </p:sp>
      <p:sp>
        <p:nvSpPr>
          <p:cNvPr id="7"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2</a:t>
            </a:r>
          </a:p>
        </p:txBody>
      </p:sp>
      <p:sp>
        <p:nvSpPr>
          <p:cNvPr id="4" name="Content Placeholder 2"/>
          <p:cNvSpPr txBox="1">
            <a:spLocks/>
          </p:cNvSpPr>
          <p:nvPr/>
        </p:nvSpPr>
        <p:spPr>
          <a:xfrm>
            <a:off x="457200" y="1200150"/>
            <a:ext cx="8229600" cy="332105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000" kern="1200">
                <a:solidFill>
                  <a:schemeClr val="bg1"/>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Font typeface="Arial" pitchFamily="34" charset="0"/>
              <a:buChar char="–"/>
              <a:defRPr sz="1800" kern="1200">
                <a:solidFill>
                  <a:schemeClr val="bg1"/>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Font typeface="Arial" pitchFamily="34" charset="0"/>
              <a:buChar char="•"/>
              <a:defRPr sz="1600" kern="1200">
                <a:solidFill>
                  <a:schemeClr val="bg1"/>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Performance at a premium</a:t>
            </a:r>
          </a:p>
          <a:p>
            <a:pPr lvl="1"/>
            <a:r>
              <a:rPr lang="en-US" dirty="0"/>
              <a:t>Increased focus on 60hz</a:t>
            </a:r>
          </a:p>
          <a:p>
            <a:pPr lvl="1"/>
            <a:r>
              <a:rPr lang="en-US" dirty="0"/>
              <a:t>Increased focus on resolution</a:t>
            </a:r>
          </a:p>
          <a:p>
            <a:pPr lvl="1"/>
            <a:r>
              <a:rPr lang="en-US" dirty="0"/>
              <a:t>Cannot afford to give up visual quality to pay for HDR</a:t>
            </a:r>
          </a:p>
          <a:p>
            <a:r>
              <a:rPr lang="en-US" dirty="0"/>
              <a:t>New path entirely replaces legacy path</a:t>
            </a:r>
          </a:p>
          <a:p>
            <a:pPr lvl="1"/>
            <a:r>
              <a:rPr lang="en-US" dirty="0"/>
              <a:t>Requested to achieve performance parity with legacy path</a:t>
            </a:r>
            <a:endParaRPr lang="en-US" dirty="0">
              <a:solidFill>
                <a:srgbClr val="00B050"/>
              </a:solidFill>
            </a:endParaRPr>
          </a:p>
        </p:txBody>
      </p:sp>
    </p:spTree>
    <p:extLst>
      <p:ext uri="{BB962C8B-B14F-4D97-AF65-F5344CB8AC3E}">
        <p14:creationId xmlns:p14="http://schemas.microsoft.com/office/powerpoint/2010/main" val="15478291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a:t>
            </a:r>
          </a:p>
        </p:txBody>
      </p:sp>
      <p:sp>
        <p:nvSpPr>
          <p:cNvPr id="7"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2</a:t>
            </a:r>
          </a:p>
        </p:txBody>
      </p:sp>
      <p:sp>
        <p:nvSpPr>
          <p:cNvPr id="4" name="Content Placeholder 2"/>
          <p:cNvSpPr txBox="1">
            <a:spLocks/>
          </p:cNvSpPr>
          <p:nvPr/>
        </p:nvSpPr>
        <p:spPr>
          <a:xfrm>
            <a:off x="457200" y="1200150"/>
            <a:ext cx="8229600" cy="332105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000" kern="1200">
                <a:solidFill>
                  <a:schemeClr val="bg1"/>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Font typeface="Arial" pitchFamily="34" charset="0"/>
              <a:buChar char="–"/>
              <a:defRPr sz="1800" kern="1200">
                <a:solidFill>
                  <a:schemeClr val="bg1"/>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Font typeface="Arial" pitchFamily="34" charset="0"/>
              <a:buChar char="•"/>
              <a:defRPr sz="1600" kern="1200">
                <a:solidFill>
                  <a:schemeClr val="bg1"/>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Performance of legacy path</a:t>
            </a:r>
          </a:p>
          <a:p>
            <a:pPr lvl="1"/>
            <a:r>
              <a:rPr lang="en-US" dirty="0"/>
              <a:t>At the end of the frame we already do a high order resample</a:t>
            </a:r>
          </a:p>
          <a:p>
            <a:pPr lvl="2"/>
            <a:r>
              <a:rPr lang="en-US" dirty="0"/>
              <a:t>Dual pass (V/H)</a:t>
            </a:r>
          </a:p>
          <a:p>
            <a:pPr lvl="2"/>
            <a:r>
              <a:rPr lang="en-US" dirty="0"/>
              <a:t>Resample vertically to intermediate (ESRAM): 0.17ms (720 -&gt; 1080)</a:t>
            </a:r>
          </a:p>
          <a:p>
            <a:pPr lvl="2"/>
            <a:r>
              <a:rPr lang="en-US" dirty="0"/>
              <a:t>Resample horizontally to </a:t>
            </a:r>
            <a:r>
              <a:rPr lang="en-US" dirty="0" err="1"/>
              <a:t>backbuffer</a:t>
            </a:r>
            <a:r>
              <a:rPr lang="en-US" dirty="0"/>
              <a:t> (DRAM): 0.26ms (1280 –&gt; 1920)</a:t>
            </a:r>
          </a:p>
          <a:p>
            <a:pPr lvl="1"/>
            <a:r>
              <a:rPr lang="en-US" dirty="0"/>
              <a:t>Draw UI on top</a:t>
            </a:r>
          </a:p>
          <a:p>
            <a:r>
              <a:rPr lang="en-US" dirty="0"/>
              <a:t>Total: </a:t>
            </a:r>
            <a:r>
              <a:rPr lang="en-US" dirty="0">
                <a:solidFill>
                  <a:srgbClr val="00B050"/>
                </a:solidFill>
              </a:rPr>
              <a:t>0.43ms + UI</a:t>
            </a:r>
          </a:p>
          <a:p>
            <a:pPr lvl="1"/>
            <a:r>
              <a:rPr lang="en-US" dirty="0"/>
              <a:t>But UI costs a lot since it’s drawn to DRAM not ESRAM</a:t>
            </a:r>
          </a:p>
          <a:p>
            <a:pPr lvl="1"/>
            <a:r>
              <a:rPr lang="en-US" dirty="0"/>
              <a:t>NOTE: Numbers all from </a:t>
            </a:r>
            <a:r>
              <a:rPr lang="en-US" dirty="0" err="1"/>
              <a:t>XBox</a:t>
            </a:r>
            <a:r>
              <a:rPr lang="en-US" dirty="0"/>
              <a:t> One</a:t>
            </a:r>
          </a:p>
        </p:txBody>
      </p:sp>
    </p:spTree>
    <p:extLst>
      <p:ext uri="{BB962C8B-B14F-4D97-AF65-F5344CB8AC3E}">
        <p14:creationId xmlns:p14="http://schemas.microsoft.com/office/powerpoint/2010/main" val="2742073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Version 1: Naïve implementation</a:t>
            </a:r>
          </a:p>
        </p:txBody>
      </p:sp>
      <p:sp>
        <p:nvSpPr>
          <p:cNvPr id="7"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2</a:t>
            </a:r>
          </a:p>
        </p:txBody>
      </p:sp>
      <p:sp>
        <p:nvSpPr>
          <p:cNvPr id="4" name="Content Placeholder 2"/>
          <p:cNvSpPr txBox="1">
            <a:spLocks/>
          </p:cNvSpPr>
          <p:nvPr/>
        </p:nvSpPr>
        <p:spPr>
          <a:xfrm>
            <a:off x="457200" y="1200150"/>
            <a:ext cx="8229600" cy="3321050"/>
          </a:xfrm>
          <a:prstGeom prst="rect">
            <a:avLst/>
          </a:prstGeom>
        </p:spPr>
        <p:txBody>
          <a:bodyPr>
            <a:normAutofit lnSpcReduction="10000"/>
          </a:bodyPr>
          <a:lstStyle>
            <a:lvl1pPr marL="342900" indent="-342900" algn="l" defTabSz="914400" rtl="0" eaLnBrk="1" latinLnBrk="0" hangingPunct="1">
              <a:spcBef>
                <a:spcPct val="20000"/>
              </a:spcBef>
              <a:buFont typeface="Arial" pitchFamily="34" charset="0"/>
              <a:buChar char="•"/>
              <a:defRPr sz="2000" kern="1200">
                <a:solidFill>
                  <a:schemeClr val="bg1"/>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Font typeface="Arial" pitchFamily="34" charset="0"/>
              <a:buChar char="–"/>
              <a:defRPr sz="1800" kern="1200">
                <a:solidFill>
                  <a:schemeClr val="bg1"/>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Font typeface="Arial" pitchFamily="34" charset="0"/>
              <a:buChar char="•"/>
              <a:defRPr sz="1600" kern="1200">
                <a:solidFill>
                  <a:schemeClr val="bg1"/>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Render UI to </a:t>
            </a:r>
            <a:r>
              <a:rPr lang="en-US" dirty="0" err="1"/>
              <a:t>offscreen</a:t>
            </a:r>
            <a:r>
              <a:rPr lang="en-US" dirty="0"/>
              <a:t> RGBA8 target at </a:t>
            </a:r>
            <a:r>
              <a:rPr lang="en-US" dirty="0" err="1"/>
              <a:t>backbuffer</a:t>
            </a:r>
            <a:r>
              <a:rPr lang="en-US" dirty="0"/>
              <a:t> resolution</a:t>
            </a:r>
          </a:p>
          <a:p>
            <a:pPr lvl="1"/>
            <a:r>
              <a:rPr lang="en-US" dirty="0"/>
              <a:t>Must clear UI target first</a:t>
            </a:r>
          </a:p>
          <a:p>
            <a:pPr marL="457200" lvl="1" indent="0">
              <a:buNone/>
            </a:pPr>
            <a:r>
              <a:rPr lang="en-US" dirty="0">
                <a:solidFill>
                  <a:srgbClr val="FF0000"/>
                </a:solidFill>
              </a:rPr>
              <a:t>+0.25ms</a:t>
            </a:r>
          </a:p>
          <a:p>
            <a:r>
              <a:rPr lang="en-US" dirty="0"/>
              <a:t>Modify </a:t>
            </a:r>
            <a:r>
              <a:rPr lang="en-US" i="1" dirty="0"/>
              <a:t>second pass </a:t>
            </a:r>
            <a:r>
              <a:rPr lang="en-US" dirty="0"/>
              <a:t>of dual-pass resample</a:t>
            </a:r>
          </a:p>
          <a:p>
            <a:pPr lvl="1"/>
            <a:r>
              <a:rPr lang="en-US" dirty="0"/>
              <a:t>Resample HDR &amp; convert PQ to linear</a:t>
            </a:r>
          </a:p>
          <a:p>
            <a:pPr lvl="1"/>
            <a:r>
              <a:rPr lang="en-US" dirty="0"/>
              <a:t>Load UI target &amp; convert </a:t>
            </a:r>
            <a:r>
              <a:rPr lang="en-US" dirty="0" err="1"/>
              <a:t>sRGB</a:t>
            </a:r>
            <a:r>
              <a:rPr lang="en-US" dirty="0"/>
              <a:t> to linear</a:t>
            </a:r>
          </a:p>
          <a:p>
            <a:pPr lvl="1"/>
            <a:r>
              <a:rPr lang="en-US" dirty="0"/>
              <a:t>Composite HDR &amp; UI</a:t>
            </a:r>
          </a:p>
          <a:p>
            <a:pPr lvl="1"/>
            <a:r>
              <a:rPr lang="en-US" dirty="0"/>
              <a:t>Encode to </a:t>
            </a:r>
            <a:r>
              <a:rPr lang="en-US" dirty="0" err="1"/>
              <a:t>sRGB</a:t>
            </a:r>
            <a:endParaRPr lang="en-US" dirty="0"/>
          </a:p>
          <a:p>
            <a:pPr marL="457200" lvl="1" indent="0">
              <a:buNone/>
            </a:pPr>
            <a:r>
              <a:rPr lang="en-US" dirty="0">
                <a:solidFill>
                  <a:srgbClr val="FF0000"/>
                </a:solidFill>
              </a:rPr>
              <a:t>+0.45ms</a:t>
            </a:r>
            <a:endParaRPr lang="en-US" dirty="0"/>
          </a:p>
          <a:p>
            <a:r>
              <a:rPr lang="en-US" dirty="0"/>
              <a:t>Total: </a:t>
            </a:r>
            <a:r>
              <a:rPr lang="en-US" dirty="0">
                <a:solidFill>
                  <a:srgbClr val="FF0000"/>
                </a:solidFill>
              </a:rPr>
              <a:t>~1.1ms </a:t>
            </a:r>
            <a:r>
              <a:rPr lang="en-US" dirty="0">
                <a:solidFill>
                  <a:srgbClr val="FF0000"/>
                </a:solidFill>
                <a:sym typeface="Wingdings" panose="05000000000000000000" pitchFamily="2" charset="2"/>
              </a:rPr>
              <a:t></a:t>
            </a:r>
            <a:endParaRPr lang="en-US" dirty="0"/>
          </a:p>
        </p:txBody>
      </p:sp>
    </p:spTree>
    <p:extLst>
      <p:ext uri="{BB962C8B-B14F-4D97-AF65-F5344CB8AC3E}">
        <p14:creationId xmlns:p14="http://schemas.microsoft.com/office/powerpoint/2010/main" val="35406546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Tonemapping</a:t>
            </a:r>
            <a:r>
              <a:rPr lang="en-US" dirty="0" smtClean="0"/>
              <a:t> (bonus slide)</a:t>
            </a:r>
            <a:endParaRPr lang="en-US" dirty="0"/>
          </a:p>
        </p:txBody>
      </p:sp>
      <p:sp>
        <p:nvSpPr>
          <p:cNvPr id="5"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1</a:t>
            </a:r>
          </a:p>
        </p:txBody>
      </p:sp>
      <p:sp>
        <p:nvSpPr>
          <p:cNvPr id="6" name="Content Placeholder 5"/>
          <p:cNvSpPr>
            <a:spLocks noGrp="1"/>
          </p:cNvSpPr>
          <p:nvPr>
            <p:ph idx="1"/>
          </p:nvPr>
        </p:nvSpPr>
        <p:spPr/>
        <p:txBody>
          <a:bodyPr>
            <a:normAutofit/>
          </a:bodyPr>
          <a:lstStyle/>
          <a:p>
            <a:r>
              <a:rPr lang="en-GB" dirty="0" err="1"/>
              <a:t>Reinhard</a:t>
            </a:r>
            <a:r>
              <a:rPr lang="en-GB" dirty="0"/>
              <a:t> 					x=x/(1+x)</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897" y="1716187"/>
            <a:ext cx="4768992" cy="2682558"/>
          </a:xfrm>
          <a:prstGeom prst="rect">
            <a:avLst/>
          </a:prstGeom>
        </p:spPr>
      </p:pic>
      <p:graphicFrame>
        <p:nvGraphicFramePr>
          <p:cNvPr id="4" name="Object 3"/>
          <p:cNvGraphicFramePr>
            <a:graphicFrameLocks noChangeAspect="1"/>
          </p:cNvGraphicFramePr>
          <p:nvPr>
            <p:extLst>
              <p:ext uri="{D42A27DB-BD31-4B8C-83A1-F6EECF244321}">
                <p14:modId xmlns:p14="http://schemas.microsoft.com/office/powerpoint/2010/main" val="1384446515"/>
              </p:ext>
            </p:extLst>
          </p:nvPr>
        </p:nvGraphicFramePr>
        <p:xfrm>
          <a:off x="5974411" y="1716187"/>
          <a:ext cx="2382866" cy="2682558"/>
        </p:xfrm>
        <a:graphic>
          <a:graphicData uri="http://schemas.openxmlformats.org/presentationml/2006/ole">
            <mc:AlternateContent xmlns:mc="http://schemas.openxmlformats.org/markup-compatibility/2006">
              <mc:Choice xmlns:v="urn:schemas-microsoft-com:vml" Requires="v">
                <p:oleObj spid="_x0000_s4254" name="Image" r:id="rId5" imgW="7479360" imgH="8418960" progId="Photoshop.Image.13">
                  <p:embed/>
                </p:oleObj>
              </mc:Choice>
              <mc:Fallback>
                <p:oleObj name="Image" r:id="rId5" imgW="7479360" imgH="8418960" progId="Photoshop.Image.13">
                  <p:embed/>
                  <p:pic>
                    <p:nvPicPr>
                      <p:cNvPr id="0" name=""/>
                      <p:cNvPicPr/>
                      <p:nvPr/>
                    </p:nvPicPr>
                    <p:blipFill>
                      <a:blip r:embed="rId6"/>
                      <a:stretch>
                        <a:fillRect/>
                      </a:stretch>
                    </p:blipFill>
                    <p:spPr>
                      <a:xfrm>
                        <a:off x="5974411" y="1716187"/>
                        <a:ext cx="2382866" cy="2682558"/>
                      </a:xfrm>
                      <a:prstGeom prst="rect">
                        <a:avLst/>
                      </a:prstGeom>
                    </p:spPr>
                  </p:pic>
                </p:oleObj>
              </mc:Fallback>
            </mc:AlternateContent>
          </a:graphicData>
        </a:graphic>
      </p:graphicFrame>
    </p:spTree>
    <p:extLst>
      <p:ext uri="{BB962C8B-B14F-4D97-AF65-F5344CB8AC3E}">
        <p14:creationId xmlns:p14="http://schemas.microsoft.com/office/powerpoint/2010/main" val="54253344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Iterate: Low Hanging Fruit</a:t>
            </a:r>
          </a:p>
        </p:txBody>
      </p:sp>
      <p:sp>
        <p:nvSpPr>
          <p:cNvPr id="7"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2</a:t>
            </a:r>
          </a:p>
        </p:txBody>
      </p:sp>
      <p:sp>
        <p:nvSpPr>
          <p:cNvPr id="4" name="Content Placeholder 2"/>
          <p:cNvSpPr txBox="1">
            <a:spLocks/>
          </p:cNvSpPr>
          <p:nvPr/>
        </p:nvSpPr>
        <p:spPr>
          <a:xfrm>
            <a:off x="457200" y="1200150"/>
            <a:ext cx="8229600" cy="332105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000" kern="1200">
                <a:solidFill>
                  <a:schemeClr val="bg1"/>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Font typeface="Arial" pitchFamily="34" charset="0"/>
              <a:buChar char="–"/>
              <a:defRPr sz="1800" kern="1200">
                <a:solidFill>
                  <a:schemeClr val="bg1"/>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Font typeface="Arial" pitchFamily="34" charset="0"/>
              <a:buChar char="•"/>
              <a:defRPr sz="1600" kern="1200">
                <a:solidFill>
                  <a:schemeClr val="bg1"/>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err="1"/>
              <a:t>Shader</a:t>
            </a:r>
            <a:r>
              <a:rPr lang="en-US" dirty="0"/>
              <a:t> is dominated by ALU</a:t>
            </a:r>
          </a:p>
          <a:p>
            <a:r>
              <a:rPr lang="en-US" dirty="0"/>
              <a:t>UI render target is UNORM but contains </a:t>
            </a:r>
            <a:r>
              <a:rPr lang="en-US" dirty="0" err="1"/>
              <a:t>sRGB</a:t>
            </a:r>
            <a:r>
              <a:rPr lang="en-US" dirty="0"/>
              <a:t> values</a:t>
            </a:r>
          </a:p>
          <a:p>
            <a:pPr lvl="1"/>
            <a:r>
              <a:rPr lang="en-US" dirty="0"/>
              <a:t>Alias as </a:t>
            </a:r>
            <a:r>
              <a:rPr lang="en-US" dirty="0" err="1"/>
              <a:t>sRGB</a:t>
            </a:r>
            <a:r>
              <a:rPr lang="en-US" dirty="0"/>
              <a:t> for </a:t>
            </a:r>
            <a:r>
              <a:rPr lang="en-US" dirty="0" err="1"/>
              <a:t>readback</a:t>
            </a:r>
            <a:r>
              <a:rPr lang="en-US" dirty="0"/>
              <a:t> for free conversion</a:t>
            </a:r>
          </a:p>
          <a:p>
            <a:r>
              <a:rPr lang="en-US" dirty="0"/>
              <a:t>PQ to Linear expensive</a:t>
            </a:r>
          </a:p>
          <a:p>
            <a:pPr lvl="1"/>
            <a:r>
              <a:rPr lang="en-US" dirty="0"/>
              <a:t>Trade ALU for texture &amp; use 1D LUT</a:t>
            </a:r>
          </a:p>
          <a:p>
            <a:r>
              <a:rPr lang="en-US" dirty="0"/>
              <a:t>Hitting bandwidth limits on Xbox</a:t>
            </a:r>
          </a:p>
          <a:p>
            <a:pPr lvl="1"/>
            <a:r>
              <a:rPr lang="en-US" dirty="0"/>
              <a:t>Put UI render target in ESRAM</a:t>
            </a:r>
          </a:p>
          <a:p>
            <a:pPr lvl="1"/>
            <a:r>
              <a:rPr lang="en-US" dirty="0"/>
              <a:t>Clear costs are halved, UI renders 2x faster</a:t>
            </a:r>
          </a:p>
          <a:p>
            <a:r>
              <a:rPr lang="en-US" dirty="0"/>
              <a:t>Total: </a:t>
            </a:r>
            <a:r>
              <a:rPr lang="en-US" dirty="0">
                <a:solidFill>
                  <a:srgbClr val="FFFF00"/>
                </a:solidFill>
              </a:rPr>
              <a:t>~0.8ms </a:t>
            </a:r>
            <a:r>
              <a:rPr lang="en-US" dirty="0">
                <a:solidFill>
                  <a:srgbClr val="FFFF00"/>
                </a:solidFill>
                <a:sym typeface="Wingdings" panose="05000000000000000000" pitchFamily="2" charset="2"/>
              </a:rPr>
              <a:t></a:t>
            </a:r>
            <a:endParaRPr lang="en-US" dirty="0">
              <a:solidFill>
                <a:srgbClr val="FFFF00"/>
              </a:solidFill>
            </a:endParaRPr>
          </a:p>
        </p:txBody>
      </p:sp>
    </p:spTree>
    <p:extLst>
      <p:ext uri="{BB962C8B-B14F-4D97-AF65-F5344CB8AC3E}">
        <p14:creationId xmlns:p14="http://schemas.microsoft.com/office/powerpoint/2010/main" val="34508394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Iterate: Compute resample</a:t>
            </a:r>
          </a:p>
        </p:txBody>
      </p:sp>
      <p:sp>
        <p:nvSpPr>
          <p:cNvPr id="7"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2</a:t>
            </a:r>
          </a:p>
        </p:txBody>
      </p:sp>
      <p:sp>
        <p:nvSpPr>
          <p:cNvPr id="4" name="Content Placeholder 2"/>
          <p:cNvSpPr txBox="1">
            <a:spLocks/>
          </p:cNvSpPr>
          <p:nvPr/>
        </p:nvSpPr>
        <p:spPr>
          <a:xfrm>
            <a:off x="457200" y="1200150"/>
            <a:ext cx="8229600" cy="332105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000" kern="1200">
                <a:solidFill>
                  <a:schemeClr val="bg1"/>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Font typeface="Arial" pitchFamily="34" charset="0"/>
              <a:buChar char="–"/>
              <a:defRPr sz="1800" kern="1200">
                <a:solidFill>
                  <a:schemeClr val="bg1"/>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Font typeface="Arial" pitchFamily="34" charset="0"/>
              <a:buChar char="•"/>
              <a:defRPr sz="1600" kern="1200">
                <a:solidFill>
                  <a:schemeClr val="bg1"/>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Use single-pass CS for resample</a:t>
            </a:r>
          </a:p>
          <a:p>
            <a:pPr lvl="1"/>
            <a:r>
              <a:rPr lang="en-US" dirty="0"/>
              <a:t>Resample vertically to </a:t>
            </a:r>
            <a:r>
              <a:rPr lang="en-US" dirty="0" err="1"/>
              <a:t>groupshared</a:t>
            </a:r>
            <a:endParaRPr lang="en-US" dirty="0"/>
          </a:p>
          <a:p>
            <a:pPr lvl="1"/>
            <a:r>
              <a:rPr lang="en-US" dirty="0"/>
              <a:t>Resample horizontally from </a:t>
            </a:r>
            <a:r>
              <a:rPr lang="en-US" dirty="0" err="1"/>
              <a:t>groupshared</a:t>
            </a:r>
            <a:endParaRPr lang="en-US" dirty="0"/>
          </a:p>
          <a:p>
            <a:r>
              <a:rPr lang="en-US" dirty="0" err="1"/>
              <a:t>Optimisations</a:t>
            </a:r>
            <a:r>
              <a:rPr lang="en-US" dirty="0"/>
              <a:t> (some GCN specific)</a:t>
            </a:r>
          </a:p>
          <a:p>
            <a:pPr lvl="1"/>
            <a:r>
              <a:rPr lang="en-US" dirty="0"/>
              <a:t>64x1 thread layout (linear tile mode </a:t>
            </a:r>
            <a:r>
              <a:rPr lang="en-US" dirty="0" err="1"/>
              <a:t>backbuffers</a:t>
            </a:r>
            <a:r>
              <a:rPr lang="en-US" dirty="0"/>
              <a:t>)</a:t>
            </a:r>
          </a:p>
          <a:p>
            <a:pPr lvl="1"/>
            <a:r>
              <a:rPr lang="en-US" dirty="0"/>
              <a:t>Precomputed kernel weights in </a:t>
            </a:r>
            <a:r>
              <a:rPr lang="en-US" dirty="0" err="1"/>
              <a:t>StructuredBuffers</a:t>
            </a:r>
            <a:endParaRPr lang="en-US" dirty="0"/>
          </a:p>
          <a:p>
            <a:pPr lvl="1"/>
            <a:r>
              <a:rPr lang="en-US" dirty="0"/>
              <a:t>SMEM/SALU to load &amp; extract vertical weights</a:t>
            </a:r>
          </a:p>
          <a:p>
            <a:r>
              <a:rPr lang="en-US" dirty="0"/>
              <a:t>Total </a:t>
            </a:r>
            <a:r>
              <a:rPr lang="en-US" dirty="0">
                <a:solidFill>
                  <a:srgbClr val="FFFF00"/>
                </a:solidFill>
              </a:rPr>
              <a:t>~0.7ms </a:t>
            </a:r>
            <a:r>
              <a:rPr lang="en-US" dirty="0">
                <a:solidFill>
                  <a:srgbClr val="FFFF00"/>
                </a:solidFill>
                <a:sym typeface="Wingdings" panose="05000000000000000000" pitchFamily="2" charset="2"/>
              </a:rPr>
              <a:t></a:t>
            </a:r>
            <a:endParaRPr lang="en-US" dirty="0">
              <a:solidFill>
                <a:srgbClr val="FFFF00"/>
              </a:solidFill>
            </a:endParaRPr>
          </a:p>
        </p:txBody>
      </p:sp>
    </p:spTree>
    <p:extLst>
      <p:ext uri="{BB962C8B-B14F-4D97-AF65-F5344CB8AC3E}">
        <p14:creationId xmlns:p14="http://schemas.microsoft.com/office/powerpoint/2010/main" val="1522523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Iterate: CMASK-aware composite</a:t>
            </a:r>
          </a:p>
        </p:txBody>
      </p:sp>
      <p:sp>
        <p:nvSpPr>
          <p:cNvPr id="7"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2</a:t>
            </a:r>
          </a:p>
        </p:txBody>
      </p:sp>
      <p:sp>
        <p:nvSpPr>
          <p:cNvPr id="4" name="Content Placeholder 2"/>
          <p:cNvSpPr txBox="1">
            <a:spLocks/>
          </p:cNvSpPr>
          <p:nvPr/>
        </p:nvSpPr>
        <p:spPr>
          <a:xfrm>
            <a:off x="457200" y="1200150"/>
            <a:ext cx="8229600" cy="348615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000" kern="1200">
                <a:solidFill>
                  <a:schemeClr val="bg1"/>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Font typeface="Arial" pitchFamily="34" charset="0"/>
              <a:buChar char="–"/>
              <a:defRPr sz="1800" kern="1200">
                <a:solidFill>
                  <a:schemeClr val="bg1"/>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Font typeface="Arial" pitchFamily="34" charset="0"/>
              <a:buChar char="•"/>
              <a:defRPr sz="1600" kern="1200">
                <a:solidFill>
                  <a:schemeClr val="bg1"/>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GCN hardware maintains “CMASK” metadata for written pixels</a:t>
            </a:r>
          </a:p>
          <a:p>
            <a:r>
              <a:rPr lang="en-US" dirty="0"/>
              <a:t>Stores whether any block of 4x4 pixels was rendered to</a:t>
            </a:r>
          </a:p>
          <a:p>
            <a:r>
              <a:rPr lang="en-US" dirty="0"/>
              <a:t>Used in “Fast Clear Eliminate” to write clear color to unwritten pixels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0100" y="2516871"/>
            <a:ext cx="3640016" cy="204750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3016" y="2516870"/>
            <a:ext cx="3640016" cy="2047509"/>
          </a:xfrm>
          <a:prstGeom prst="rect">
            <a:avLst/>
          </a:prstGeom>
        </p:spPr>
      </p:pic>
    </p:spTree>
    <p:extLst>
      <p:ext uri="{BB962C8B-B14F-4D97-AF65-F5344CB8AC3E}">
        <p14:creationId xmlns:p14="http://schemas.microsoft.com/office/powerpoint/2010/main" val="25690112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Iterate: CMASK-aware composite</a:t>
            </a:r>
          </a:p>
        </p:txBody>
      </p:sp>
      <p:sp>
        <p:nvSpPr>
          <p:cNvPr id="7"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2</a:t>
            </a:r>
          </a:p>
        </p:txBody>
      </p:sp>
      <p:sp>
        <p:nvSpPr>
          <p:cNvPr id="4" name="Content Placeholder 2"/>
          <p:cNvSpPr txBox="1">
            <a:spLocks/>
          </p:cNvSpPr>
          <p:nvPr/>
        </p:nvSpPr>
        <p:spPr>
          <a:xfrm>
            <a:off x="457200" y="1200150"/>
            <a:ext cx="8229600" cy="332105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000" kern="1200">
                <a:solidFill>
                  <a:schemeClr val="bg1"/>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Font typeface="Arial" pitchFamily="34" charset="0"/>
              <a:buChar char="–"/>
              <a:defRPr sz="1800" kern="1200">
                <a:solidFill>
                  <a:schemeClr val="bg1"/>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Font typeface="Arial" pitchFamily="34" charset="0"/>
              <a:buChar char="•"/>
              <a:defRPr sz="1600" kern="1200">
                <a:solidFill>
                  <a:schemeClr val="bg1"/>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We can read this metadata</a:t>
            </a:r>
          </a:p>
          <a:p>
            <a:pPr lvl="1"/>
            <a:r>
              <a:rPr lang="en-US" dirty="0"/>
              <a:t>Remove the Fast Clear Eliminate (FCE)</a:t>
            </a:r>
          </a:p>
          <a:p>
            <a:pPr lvl="1"/>
            <a:r>
              <a:rPr lang="en-US" dirty="0"/>
              <a:t>Read CMASK in composite pass</a:t>
            </a:r>
          </a:p>
          <a:p>
            <a:pPr lvl="1"/>
            <a:r>
              <a:rPr lang="en-US" dirty="0"/>
              <a:t>Skip reading and compositing of unwritten UI pixels</a:t>
            </a:r>
          </a:p>
          <a:p>
            <a:r>
              <a:rPr lang="en-US" dirty="0"/>
              <a:t>Not quite that simple</a:t>
            </a:r>
          </a:p>
          <a:p>
            <a:pPr lvl="1"/>
            <a:r>
              <a:rPr lang="en-US" dirty="0"/>
              <a:t>CMASK tiles are tiled &amp; packed</a:t>
            </a:r>
          </a:p>
          <a:p>
            <a:pPr lvl="1"/>
            <a:r>
              <a:rPr lang="en-US" dirty="0"/>
              <a:t>Software de-tiling and unpacking needed</a:t>
            </a:r>
          </a:p>
          <a:p>
            <a:pPr lvl="1"/>
            <a:r>
              <a:rPr lang="en-US" dirty="0"/>
              <a:t>Not cheap </a:t>
            </a:r>
            <a:r>
              <a:rPr lang="en-US" dirty="0">
                <a:sym typeface="Wingdings" panose="05000000000000000000" pitchFamily="2" charset="2"/>
              </a:rPr>
              <a:t></a:t>
            </a:r>
            <a:endParaRPr lang="en-US" dirty="0"/>
          </a:p>
        </p:txBody>
      </p:sp>
    </p:spTree>
    <p:extLst>
      <p:ext uri="{BB962C8B-B14F-4D97-AF65-F5344CB8AC3E}">
        <p14:creationId xmlns:p14="http://schemas.microsoft.com/office/powerpoint/2010/main" val="28009485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Iterate: CMASK-aware composite</a:t>
            </a:r>
          </a:p>
        </p:txBody>
      </p:sp>
      <p:sp>
        <p:nvSpPr>
          <p:cNvPr id="7"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2</a:t>
            </a:r>
          </a:p>
        </p:txBody>
      </p:sp>
      <p:sp>
        <p:nvSpPr>
          <p:cNvPr id="4" name="Content Placeholder 2"/>
          <p:cNvSpPr txBox="1">
            <a:spLocks/>
          </p:cNvSpPr>
          <p:nvPr/>
        </p:nvSpPr>
        <p:spPr>
          <a:xfrm>
            <a:off x="457200" y="1200150"/>
            <a:ext cx="8229600" cy="332105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000" kern="1200">
                <a:solidFill>
                  <a:schemeClr val="bg1"/>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Font typeface="Arial" pitchFamily="34" charset="0"/>
              <a:buChar char="–"/>
              <a:defRPr sz="1800" kern="1200">
                <a:solidFill>
                  <a:schemeClr val="bg1"/>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Font typeface="Arial" pitchFamily="34" charset="0"/>
              <a:buChar char="•"/>
              <a:defRPr sz="1600" kern="1200">
                <a:solidFill>
                  <a:schemeClr val="bg1"/>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Transcode CMASK via compute to composite-friendly format</a:t>
            </a:r>
          </a:p>
          <a:p>
            <a:pPr lvl="1"/>
            <a:r>
              <a:rPr lang="en-US" dirty="0"/>
              <a:t>1 bit per 4x4 pixels</a:t>
            </a:r>
          </a:p>
          <a:p>
            <a:pPr lvl="1"/>
            <a:r>
              <a:rPr lang="en-US" dirty="0"/>
              <a:t>32 bits per 128x4 pixels</a:t>
            </a:r>
          </a:p>
          <a:p>
            <a:pPr lvl="1"/>
            <a:r>
              <a:rPr lang="en-US" dirty="0"/>
              <a:t>Adds a cost of </a:t>
            </a:r>
            <a:r>
              <a:rPr lang="en-US" dirty="0">
                <a:solidFill>
                  <a:srgbClr val="FFFF00"/>
                </a:solidFill>
              </a:rPr>
              <a:t>0.02ms</a:t>
            </a:r>
            <a:r>
              <a:rPr lang="en-US" dirty="0"/>
              <a:t> but </a:t>
            </a:r>
            <a:r>
              <a:rPr lang="en-US" i="1" dirty="0"/>
              <a:t>much</a:t>
            </a:r>
            <a:r>
              <a:rPr lang="en-US" dirty="0"/>
              <a:t> cheaper than FCE</a:t>
            </a:r>
            <a:endParaRPr lang="en-US" dirty="0">
              <a:solidFill>
                <a:srgbClr val="FF6600"/>
              </a:solidFill>
            </a:endParaRPr>
          </a:p>
          <a:p>
            <a:r>
              <a:rPr lang="en-US" dirty="0"/>
              <a:t>Composite pass</a:t>
            </a:r>
          </a:p>
          <a:p>
            <a:pPr lvl="1"/>
            <a:r>
              <a:rPr lang="en-US" dirty="0"/>
              <a:t>Load 32bit bitmask via SMEM (free)</a:t>
            </a:r>
          </a:p>
          <a:p>
            <a:pPr lvl="1"/>
            <a:r>
              <a:rPr lang="en-US" dirty="0"/>
              <a:t>Unpack bit corresponding to current pixel (cheap)</a:t>
            </a:r>
          </a:p>
          <a:p>
            <a:pPr lvl="1"/>
            <a:r>
              <a:rPr lang="en-US" dirty="0"/>
              <a:t>If bit is zero, skip entire UI load &amp; composite operation</a:t>
            </a:r>
          </a:p>
          <a:p>
            <a:r>
              <a:rPr lang="en-US" dirty="0"/>
              <a:t>Total: </a:t>
            </a:r>
            <a:r>
              <a:rPr lang="en-US" dirty="0">
                <a:solidFill>
                  <a:srgbClr val="00B050"/>
                </a:solidFill>
              </a:rPr>
              <a:t>0.5ms </a:t>
            </a:r>
            <a:r>
              <a:rPr lang="en-US" dirty="0">
                <a:solidFill>
                  <a:srgbClr val="00B050"/>
                </a:solidFill>
                <a:sym typeface="Wingdings" panose="05000000000000000000" pitchFamily="2" charset="2"/>
              </a:rPr>
              <a:t></a:t>
            </a:r>
            <a:endParaRPr lang="en-US" dirty="0">
              <a:solidFill>
                <a:srgbClr val="00B050"/>
              </a:solidFill>
            </a:endParaRPr>
          </a:p>
        </p:txBody>
      </p:sp>
    </p:spTree>
    <p:extLst>
      <p:ext uri="{BB962C8B-B14F-4D97-AF65-F5344CB8AC3E}">
        <p14:creationId xmlns:p14="http://schemas.microsoft.com/office/powerpoint/2010/main" val="8997871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HDR10 additional costs</a:t>
            </a:r>
          </a:p>
        </p:txBody>
      </p:sp>
      <p:sp>
        <p:nvSpPr>
          <p:cNvPr id="7"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2</a:t>
            </a:r>
          </a:p>
        </p:txBody>
      </p:sp>
      <p:sp>
        <p:nvSpPr>
          <p:cNvPr id="4" name="Content Placeholder 2"/>
          <p:cNvSpPr txBox="1">
            <a:spLocks/>
          </p:cNvSpPr>
          <p:nvPr/>
        </p:nvSpPr>
        <p:spPr>
          <a:xfrm>
            <a:off x="457200" y="1200150"/>
            <a:ext cx="8229600" cy="332105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000" kern="1200">
                <a:solidFill>
                  <a:schemeClr val="bg1"/>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Font typeface="Arial" pitchFamily="34" charset="0"/>
              <a:buChar char="–"/>
              <a:defRPr sz="1800" kern="1200">
                <a:solidFill>
                  <a:schemeClr val="bg1"/>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Font typeface="Arial" pitchFamily="34" charset="0"/>
              <a:buChar char="•"/>
              <a:defRPr sz="1600" kern="1200">
                <a:solidFill>
                  <a:schemeClr val="bg1"/>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Additional ALU work needed</a:t>
            </a:r>
          </a:p>
          <a:p>
            <a:pPr lvl="1"/>
            <a:r>
              <a:rPr lang="en-US" dirty="0"/>
              <a:t>Rotate primaries to 2020</a:t>
            </a:r>
          </a:p>
          <a:p>
            <a:pPr lvl="1"/>
            <a:r>
              <a:rPr lang="en-US" dirty="0"/>
              <a:t>Encode to PQ (slightly more ALU than </a:t>
            </a:r>
            <a:r>
              <a:rPr lang="en-US" dirty="0" err="1"/>
              <a:t>sRGB</a:t>
            </a:r>
            <a:r>
              <a:rPr lang="en-US" dirty="0"/>
              <a:t> encode)</a:t>
            </a:r>
          </a:p>
          <a:p>
            <a:pPr lvl="1"/>
            <a:r>
              <a:rPr lang="en-US" dirty="0"/>
              <a:t>Total: </a:t>
            </a:r>
            <a:r>
              <a:rPr lang="en-US" dirty="0">
                <a:solidFill>
                  <a:srgbClr val="FFFF00"/>
                </a:solidFill>
              </a:rPr>
              <a:t>~0.7ms (0.2ms more)</a:t>
            </a:r>
          </a:p>
          <a:p>
            <a:r>
              <a:rPr lang="en-US" dirty="0"/>
              <a:t>Only runs on Xbox One S (and PS4)</a:t>
            </a:r>
          </a:p>
          <a:p>
            <a:pPr lvl="1"/>
            <a:r>
              <a:rPr lang="en-US" dirty="0" err="1"/>
              <a:t>XBox</a:t>
            </a:r>
            <a:r>
              <a:rPr lang="en-US" dirty="0"/>
              <a:t> One S GPU is ~7% faster than XB1 (</a:t>
            </a:r>
            <a:r>
              <a:rPr lang="en-US" dirty="0">
                <a:solidFill>
                  <a:srgbClr val="00B050"/>
                </a:solidFill>
              </a:rPr>
              <a:t>1.1ms</a:t>
            </a:r>
            <a:r>
              <a:rPr lang="en-US" dirty="0"/>
              <a:t> extra at 60hz)</a:t>
            </a:r>
          </a:p>
          <a:p>
            <a:pPr lvl="1"/>
            <a:r>
              <a:rPr lang="en-US" dirty="0">
                <a:solidFill>
                  <a:srgbClr val="FFFF00"/>
                </a:solidFill>
              </a:rPr>
              <a:t>0.2ms</a:t>
            </a:r>
            <a:r>
              <a:rPr lang="en-US" dirty="0"/>
              <a:t> HDR overhead is tiny. Bulk of XB1S perf goes to the game</a:t>
            </a:r>
          </a:p>
          <a:p>
            <a:r>
              <a:rPr lang="en-US" dirty="0"/>
              <a:t>PS4 has more ALU than Xbox so we don’t worry about it</a:t>
            </a:r>
          </a:p>
          <a:p>
            <a:pPr lvl="1"/>
            <a:r>
              <a:rPr lang="en-US" dirty="0"/>
              <a:t>Same resolution (1080p) so PS4 is faster like-for-like in this case</a:t>
            </a:r>
          </a:p>
        </p:txBody>
      </p:sp>
    </p:spTree>
    <p:extLst>
      <p:ext uri="{BB962C8B-B14F-4D97-AF65-F5344CB8AC3E}">
        <p14:creationId xmlns:p14="http://schemas.microsoft.com/office/powerpoint/2010/main" val="13109105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Further </a:t>
            </a:r>
            <a:r>
              <a:rPr lang="en-US" dirty="0" err="1"/>
              <a:t>optimisations</a:t>
            </a:r>
            <a:r>
              <a:rPr lang="en-US" dirty="0"/>
              <a:t> (bonus slide)</a:t>
            </a:r>
          </a:p>
        </p:txBody>
      </p:sp>
      <p:sp>
        <p:nvSpPr>
          <p:cNvPr id="7"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2</a:t>
            </a:r>
          </a:p>
        </p:txBody>
      </p:sp>
      <p:sp>
        <p:nvSpPr>
          <p:cNvPr id="4" name="Content Placeholder 2"/>
          <p:cNvSpPr txBox="1">
            <a:spLocks/>
          </p:cNvSpPr>
          <p:nvPr/>
        </p:nvSpPr>
        <p:spPr>
          <a:xfrm>
            <a:off x="457200" y="1200150"/>
            <a:ext cx="8229600" cy="332105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000" kern="1200">
                <a:solidFill>
                  <a:schemeClr val="bg1"/>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Font typeface="Arial" pitchFamily="34" charset="0"/>
              <a:buChar char="–"/>
              <a:defRPr sz="1800" kern="1200">
                <a:solidFill>
                  <a:schemeClr val="bg1"/>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Font typeface="Arial" pitchFamily="34" charset="0"/>
              <a:buChar char="•"/>
              <a:defRPr sz="1600" kern="1200">
                <a:solidFill>
                  <a:schemeClr val="bg1"/>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Skip reading/resampling HDR where all threads have opaque UI</a:t>
            </a:r>
          </a:p>
          <a:p>
            <a:pPr lvl="1"/>
            <a:r>
              <a:rPr lang="en-US" dirty="0"/>
              <a:t>Move UI </a:t>
            </a:r>
            <a:r>
              <a:rPr lang="en-US" dirty="0" smtClean="0"/>
              <a:t>load </a:t>
            </a:r>
            <a:r>
              <a:rPr lang="en-US" dirty="0"/>
              <a:t>to start of </a:t>
            </a:r>
            <a:r>
              <a:rPr lang="en-US" dirty="0" err="1"/>
              <a:t>shader</a:t>
            </a:r>
            <a:endParaRPr lang="en-US" dirty="0"/>
          </a:p>
          <a:p>
            <a:pPr lvl="1"/>
            <a:r>
              <a:rPr lang="en-US" dirty="0"/>
              <a:t>Skip resample if UI is opaque</a:t>
            </a:r>
          </a:p>
          <a:p>
            <a:pPr lvl="1"/>
            <a:r>
              <a:rPr lang="en-US" dirty="0"/>
              <a:t>Coherent branch if UI is all transparent or all opaque, slower if mixed</a:t>
            </a:r>
          </a:p>
          <a:p>
            <a:r>
              <a:rPr lang="en-US" dirty="0"/>
              <a:t>Some GCN specifics needed (again) due to optimized resample</a:t>
            </a:r>
          </a:p>
          <a:p>
            <a:pPr lvl="1"/>
            <a:r>
              <a:rPr lang="en-US" dirty="0"/>
              <a:t>Use cross-lane operations to determine UI opacity across all threads</a:t>
            </a:r>
          </a:p>
          <a:p>
            <a:r>
              <a:rPr lang="en-US" dirty="0" smtClean="0"/>
              <a:t>Use approximations for PQ encode</a:t>
            </a:r>
            <a:endParaRPr lang="en-US" dirty="0"/>
          </a:p>
          <a:p>
            <a:r>
              <a:rPr lang="en-US" dirty="0" err="1" smtClean="0"/>
              <a:t>Async</a:t>
            </a:r>
            <a:r>
              <a:rPr lang="en-US" dirty="0" smtClean="0"/>
              <a:t> </a:t>
            </a:r>
            <a:r>
              <a:rPr lang="en-US" dirty="0"/>
              <a:t>compute</a:t>
            </a:r>
          </a:p>
          <a:p>
            <a:pPr lvl="1"/>
            <a:r>
              <a:rPr lang="en-US" dirty="0"/>
              <a:t>Run entire dispatch (&amp; flip) asynchronously with next frame</a:t>
            </a:r>
          </a:p>
        </p:txBody>
      </p:sp>
    </p:spTree>
    <p:extLst>
      <p:ext uri="{BB962C8B-B14F-4D97-AF65-F5344CB8AC3E}">
        <p14:creationId xmlns:p14="http://schemas.microsoft.com/office/powerpoint/2010/main" val="16017866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HDR standards &amp; platforms</a:t>
            </a:r>
          </a:p>
        </p:txBody>
      </p:sp>
      <p:sp>
        <p:nvSpPr>
          <p:cNvPr id="7"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2</a:t>
            </a:r>
          </a:p>
        </p:txBody>
      </p:sp>
    </p:spTree>
    <p:extLst>
      <p:ext uri="{BB962C8B-B14F-4D97-AF65-F5344CB8AC3E}">
        <p14:creationId xmlns:p14="http://schemas.microsoft.com/office/powerpoint/2010/main" val="6154882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HDR standards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4284" y="1206302"/>
            <a:ext cx="3070122" cy="1729862"/>
          </a:xfrm>
          <a:prstGeom prst="rect">
            <a:avLst/>
          </a:prstGeom>
          <a:ln>
            <a:solidFill>
              <a:schemeClr val="bg1"/>
            </a:solidFill>
          </a:ln>
        </p:spPr>
      </p:pic>
      <p:sp>
        <p:nvSpPr>
          <p:cNvPr id="7"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2</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0371" y="1206827"/>
            <a:ext cx="3074378" cy="1729337"/>
          </a:xfrm>
          <a:prstGeom prst="rect">
            <a:avLst/>
          </a:prstGeom>
          <a:ln>
            <a:solidFill>
              <a:schemeClr val="bg1"/>
            </a:solidFill>
          </a:ln>
        </p:spPr>
      </p:pic>
      <p:sp>
        <p:nvSpPr>
          <p:cNvPr id="6" name="Content Placeholder 2"/>
          <p:cNvSpPr txBox="1">
            <a:spLocks/>
          </p:cNvSpPr>
          <p:nvPr/>
        </p:nvSpPr>
        <p:spPr>
          <a:xfrm>
            <a:off x="457200" y="1200150"/>
            <a:ext cx="8229600" cy="332105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000" kern="1200">
                <a:solidFill>
                  <a:schemeClr val="bg1"/>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Font typeface="Arial" pitchFamily="34" charset="0"/>
              <a:buChar char="–"/>
              <a:defRPr sz="1800" kern="1200">
                <a:solidFill>
                  <a:schemeClr val="bg1"/>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Font typeface="Arial" pitchFamily="34" charset="0"/>
              <a:buChar char="•"/>
              <a:defRPr sz="1600" kern="1200">
                <a:solidFill>
                  <a:schemeClr val="bg1"/>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p>
          <a:p>
            <a:endParaRPr lang="en-US" dirty="0"/>
          </a:p>
          <a:p>
            <a:endParaRPr lang="en-US" dirty="0"/>
          </a:p>
          <a:p>
            <a:endParaRPr lang="en-US" dirty="0"/>
          </a:p>
          <a:p>
            <a:endParaRPr lang="en-US" dirty="0"/>
          </a:p>
          <a:p>
            <a:r>
              <a:rPr lang="en-US" dirty="0"/>
              <a:t>Two primary standards</a:t>
            </a:r>
          </a:p>
          <a:p>
            <a:pPr lvl="1"/>
            <a:r>
              <a:rPr lang="en-US" dirty="0"/>
              <a:t>Dolby Vision</a:t>
            </a:r>
          </a:p>
          <a:p>
            <a:pPr lvl="1"/>
            <a:r>
              <a:rPr lang="en-US" dirty="0"/>
              <a:t>HDR10</a:t>
            </a:r>
          </a:p>
          <a:p>
            <a:r>
              <a:rPr lang="en-US" dirty="0"/>
              <a:t>Frostbite can support both * &amp; supporting more is relatively easy</a:t>
            </a:r>
          </a:p>
        </p:txBody>
      </p:sp>
    </p:spTree>
    <p:extLst>
      <p:ext uri="{BB962C8B-B14F-4D97-AF65-F5344CB8AC3E}">
        <p14:creationId xmlns:p14="http://schemas.microsoft.com/office/powerpoint/2010/main" val="37932646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Dolby Vision</a:t>
            </a:r>
          </a:p>
        </p:txBody>
      </p:sp>
      <p:sp>
        <p:nvSpPr>
          <p:cNvPr id="7"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2</a:t>
            </a:r>
          </a:p>
        </p:txBody>
      </p:sp>
      <p:sp>
        <p:nvSpPr>
          <p:cNvPr id="6" name="Content Placeholder 2"/>
          <p:cNvSpPr txBox="1">
            <a:spLocks/>
          </p:cNvSpPr>
          <p:nvPr/>
        </p:nvSpPr>
        <p:spPr>
          <a:xfrm>
            <a:off x="457200" y="1200150"/>
            <a:ext cx="8229600" cy="332105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000" kern="1200">
                <a:solidFill>
                  <a:schemeClr val="bg1"/>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Font typeface="Arial" pitchFamily="34" charset="0"/>
              <a:buChar char="–"/>
              <a:defRPr sz="1800" kern="1200">
                <a:solidFill>
                  <a:schemeClr val="bg1"/>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Font typeface="Arial" pitchFamily="34" charset="0"/>
              <a:buChar char="•"/>
              <a:defRPr sz="1600" kern="1200">
                <a:solidFill>
                  <a:schemeClr val="bg1"/>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Pros</a:t>
            </a:r>
          </a:p>
          <a:p>
            <a:pPr lvl="1"/>
            <a:r>
              <a:rPr lang="en-US" dirty="0"/>
              <a:t>12 bit signal, HDMI 1.4b compatible</a:t>
            </a:r>
          </a:p>
          <a:p>
            <a:pPr lvl="1"/>
            <a:r>
              <a:rPr lang="en-US" dirty="0"/>
              <a:t>No need to write a display mapper</a:t>
            </a:r>
          </a:p>
          <a:p>
            <a:pPr lvl="1"/>
            <a:r>
              <a:rPr lang="en-US" dirty="0" err="1"/>
              <a:t>Standardisation</a:t>
            </a:r>
            <a:r>
              <a:rPr lang="en-US" dirty="0"/>
              <a:t> across displays (Dolby-tuned display mapper)</a:t>
            </a:r>
          </a:p>
          <a:p>
            <a:pPr lvl="1"/>
            <a:r>
              <a:rPr lang="en-US" dirty="0"/>
              <a:t>Good results from low-end panels</a:t>
            </a:r>
          </a:p>
          <a:p>
            <a:r>
              <a:rPr lang="en-US" dirty="0"/>
              <a:t>Cons</a:t>
            </a:r>
          </a:p>
          <a:p>
            <a:pPr lvl="1"/>
            <a:r>
              <a:rPr lang="en-US" dirty="0"/>
              <a:t>Metadata generation and framebuffer encoding adds a cost</a:t>
            </a:r>
          </a:p>
          <a:p>
            <a:pPr lvl="1"/>
            <a:r>
              <a:rPr lang="en-US" dirty="0"/>
              <a:t>Framebuffer encoding prevents overlays blending on top</a:t>
            </a:r>
          </a:p>
          <a:p>
            <a:pPr lvl="1"/>
            <a:r>
              <a:rPr lang="en-US" dirty="0"/>
              <a:t>Not supported by many 2016 TVs</a:t>
            </a:r>
          </a:p>
        </p:txBody>
      </p:sp>
    </p:spTree>
    <p:extLst>
      <p:ext uri="{BB962C8B-B14F-4D97-AF65-F5344CB8AC3E}">
        <p14:creationId xmlns:p14="http://schemas.microsoft.com/office/powerpoint/2010/main" val="14335186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Tonemapping</a:t>
            </a:r>
            <a:r>
              <a:rPr lang="en-US" dirty="0"/>
              <a:t> (bonus slide)</a:t>
            </a:r>
          </a:p>
        </p:txBody>
      </p:sp>
      <p:sp>
        <p:nvSpPr>
          <p:cNvPr id="5"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1</a:t>
            </a:r>
          </a:p>
        </p:txBody>
      </p:sp>
      <p:sp>
        <p:nvSpPr>
          <p:cNvPr id="6" name="Content Placeholder 5"/>
          <p:cNvSpPr>
            <a:spLocks noGrp="1"/>
          </p:cNvSpPr>
          <p:nvPr>
            <p:ph idx="1"/>
          </p:nvPr>
        </p:nvSpPr>
        <p:spPr/>
        <p:txBody>
          <a:bodyPr>
            <a:normAutofit/>
          </a:bodyPr>
          <a:lstStyle/>
          <a:p>
            <a:r>
              <a:rPr lang="en-GB" dirty="0"/>
              <a:t>Exponential					x=1-exp(-x)</a:t>
            </a:r>
          </a:p>
          <a:p>
            <a:endParaRPr lang="en-GB"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894" y="1716187"/>
            <a:ext cx="4768992" cy="2682558"/>
          </a:xfrm>
          <a:prstGeom prst="rect">
            <a:avLst/>
          </a:prstGeom>
        </p:spPr>
      </p:pic>
      <p:graphicFrame>
        <p:nvGraphicFramePr>
          <p:cNvPr id="4" name="Object 3"/>
          <p:cNvGraphicFramePr>
            <a:graphicFrameLocks noChangeAspect="1"/>
          </p:cNvGraphicFramePr>
          <p:nvPr>
            <p:extLst>
              <p:ext uri="{D42A27DB-BD31-4B8C-83A1-F6EECF244321}">
                <p14:modId xmlns:p14="http://schemas.microsoft.com/office/powerpoint/2010/main" val="3582597338"/>
              </p:ext>
            </p:extLst>
          </p:nvPr>
        </p:nvGraphicFramePr>
        <p:xfrm>
          <a:off x="5974409" y="1716186"/>
          <a:ext cx="2382867" cy="2682559"/>
        </p:xfrm>
        <a:graphic>
          <a:graphicData uri="http://schemas.openxmlformats.org/presentationml/2006/ole">
            <mc:AlternateContent xmlns:mc="http://schemas.openxmlformats.org/markup-compatibility/2006">
              <mc:Choice xmlns:v="urn:schemas-microsoft-com:vml" Requires="v">
                <p:oleObj spid="_x0000_s5278" name="Image" r:id="rId5" imgW="7479360" imgH="8418960" progId="Photoshop.Image.13">
                  <p:embed/>
                </p:oleObj>
              </mc:Choice>
              <mc:Fallback>
                <p:oleObj name="Image" r:id="rId5" imgW="7479360" imgH="8418960" progId="Photoshop.Image.13">
                  <p:embed/>
                  <p:pic>
                    <p:nvPicPr>
                      <p:cNvPr id="0" name=""/>
                      <p:cNvPicPr/>
                      <p:nvPr/>
                    </p:nvPicPr>
                    <p:blipFill>
                      <a:blip r:embed="rId6"/>
                      <a:stretch>
                        <a:fillRect/>
                      </a:stretch>
                    </p:blipFill>
                    <p:spPr>
                      <a:xfrm>
                        <a:off x="5974409" y="1716186"/>
                        <a:ext cx="2382867" cy="2682559"/>
                      </a:xfrm>
                      <a:prstGeom prst="rect">
                        <a:avLst/>
                      </a:prstGeom>
                    </p:spPr>
                  </p:pic>
                </p:oleObj>
              </mc:Fallback>
            </mc:AlternateContent>
          </a:graphicData>
        </a:graphic>
      </p:graphicFrame>
    </p:spTree>
    <p:extLst>
      <p:ext uri="{BB962C8B-B14F-4D97-AF65-F5344CB8AC3E}">
        <p14:creationId xmlns:p14="http://schemas.microsoft.com/office/powerpoint/2010/main" val="310055135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HDR10</a:t>
            </a:r>
          </a:p>
        </p:txBody>
      </p:sp>
      <p:sp>
        <p:nvSpPr>
          <p:cNvPr id="7"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2</a:t>
            </a:r>
          </a:p>
        </p:txBody>
      </p:sp>
      <p:sp>
        <p:nvSpPr>
          <p:cNvPr id="5" name="Content Placeholder 2"/>
          <p:cNvSpPr txBox="1">
            <a:spLocks/>
          </p:cNvSpPr>
          <p:nvPr/>
        </p:nvSpPr>
        <p:spPr>
          <a:xfrm>
            <a:off x="457200" y="1200150"/>
            <a:ext cx="8229600" cy="332105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000" kern="1200">
                <a:solidFill>
                  <a:schemeClr val="bg1"/>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Font typeface="Arial" pitchFamily="34" charset="0"/>
              <a:buChar char="–"/>
              <a:defRPr sz="1800" kern="1200">
                <a:solidFill>
                  <a:schemeClr val="bg1"/>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Font typeface="Arial" pitchFamily="34" charset="0"/>
              <a:buChar char="•"/>
              <a:defRPr sz="1600" kern="1200">
                <a:solidFill>
                  <a:schemeClr val="bg1"/>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Pros</a:t>
            </a:r>
          </a:p>
          <a:p>
            <a:pPr lvl="1"/>
            <a:r>
              <a:rPr lang="en-US" dirty="0"/>
              <a:t>More widespread at present</a:t>
            </a:r>
          </a:p>
          <a:p>
            <a:pPr lvl="1"/>
            <a:r>
              <a:rPr lang="en-US" dirty="0"/>
              <a:t>No custom framebuffer encoding; overlays ‘work’</a:t>
            </a:r>
          </a:p>
          <a:p>
            <a:pPr lvl="1"/>
            <a:r>
              <a:rPr lang="en-US" dirty="0"/>
              <a:t>Software display mapping can be cheap</a:t>
            </a:r>
          </a:p>
          <a:p>
            <a:r>
              <a:rPr lang="en-US" dirty="0"/>
              <a:t>Cons</a:t>
            </a:r>
          </a:p>
          <a:p>
            <a:pPr lvl="1"/>
            <a:r>
              <a:rPr lang="en-US" dirty="0"/>
              <a:t>No display mapping standardization across manufacturers</a:t>
            </a:r>
          </a:p>
          <a:p>
            <a:pPr lvl="1"/>
            <a:r>
              <a:rPr lang="en-US" dirty="0"/>
              <a:t>Game should do its own display mapping to help this</a:t>
            </a:r>
          </a:p>
          <a:p>
            <a:pPr lvl="1"/>
            <a:r>
              <a:rPr lang="en-US" dirty="0"/>
              <a:t>10bit</a:t>
            </a:r>
          </a:p>
        </p:txBody>
      </p:sp>
    </p:spTree>
    <p:extLst>
      <p:ext uri="{BB962C8B-B14F-4D97-AF65-F5344CB8AC3E}">
        <p14:creationId xmlns:p14="http://schemas.microsoft.com/office/powerpoint/2010/main" val="10773380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Commonalities</a:t>
            </a:r>
          </a:p>
        </p:txBody>
      </p:sp>
      <p:sp>
        <p:nvSpPr>
          <p:cNvPr id="7"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2</a:t>
            </a:r>
          </a:p>
        </p:txBody>
      </p:sp>
      <p:sp>
        <p:nvSpPr>
          <p:cNvPr id="5" name="Content Placeholder 2"/>
          <p:cNvSpPr txBox="1">
            <a:spLocks/>
          </p:cNvSpPr>
          <p:nvPr/>
        </p:nvSpPr>
        <p:spPr>
          <a:xfrm>
            <a:off x="457200" y="1200150"/>
            <a:ext cx="8229600" cy="332105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000" kern="1200">
                <a:solidFill>
                  <a:schemeClr val="bg1"/>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Font typeface="Arial" pitchFamily="34" charset="0"/>
              <a:buChar char="–"/>
              <a:defRPr sz="1800" kern="1200">
                <a:solidFill>
                  <a:schemeClr val="bg1"/>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Font typeface="Arial" pitchFamily="34" charset="0"/>
              <a:buChar char="•"/>
              <a:defRPr sz="1600" kern="1200">
                <a:solidFill>
                  <a:schemeClr val="bg1"/>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Share an EOTF (or ‘gamma curve’)</a:t>
            </a:r>
          </a:p>
          <a:p>
            <a:r>
              <a:rPr lang="en-US" dirty="0"/>
              <a:t>Share min, max &amp; mastering </a:t>
            </a:r>
            <a:r>
              <a:rPr lang="en-US" dirty="0" err="1"/>
              <a:t>luma</a:t>
            </a:r>
            <a:endParaRPr lang="en-US" dirty="0"/>
          </a:p>
          <a:p>
            <a:r>
              <a:rPr lang="en-US" dirty="0"/>
              <a:t>Share color gamut</a:t>
            </a:r>
          </a:p>
          <a:p>
            <a:r>
              <a:rPr lang="en-US" dirty="0"/>
              <a:t>Same ‘master’ content works on both</a:t>
            </a:r>
          </a:p>
          <a:p>
            <a:r>
              <a:rPr lang="en-US" dirty="0"/>
              <a:t>One display map target for each</a:t>
            </a:r>
          </a:p>
          <a:p>
            <a:endParaRPr lang="en-US" dirty="0"/>
          </a:p>
        </p:txBody>
      </p:sp>
    </p:spTree>
    <p:extLst>
      <p:ext uri="{BB962C8B-B14F-4D97-AF65-F5344CB8AC3E}">
        <p14:creationId xmlns:p14="http://schemas.microsoft.com/office/powerpoint/2010/main" val="11775254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Platform support</a:t>
            </a:r>
          </a:p>
        </p:txBody>
      </p:sp>
      <p:sp>
        <p:nvSpPr>
          <p:cNvPr id="7"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2</a:t>
            </a:r>
          </a:p>
        </p:txBody>
      </p:sp>
      <p:sp>
        <p:nvSpPr>
          <p:cNvPr id="5" name="Content Placeholder 2"/>
          <p:cNvSpPr txBox="1">
            <a:spLocks/>
          </p:cNvSpPr>
          <p:nvPr/>
        </p:nvSpPr>
        <p:spPr>
          <a:xfrm>
            <a:off x="457200" y="1200150"/>
            <a:ext cx="8229600" cy="3540016"/>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000" kern="1200">
                <a:solidFill>
                  <a:schemeClr val="bg1"/>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Font typeface="Arial" pitchFamily="34" charset="0"/>
              <a:buChar char="–"/>
              <a:defRPr sz="1800" kern="1200">
                <a:solidFill>
                  <a:schemeClr val="bg1"/>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Font typeface="Arial" pitchFamily="34" charset="0"/>
              <a:buChar char="•"/>
              <a:defRPr sz="1600" kern="1200">
                <a:solidFill>
                  <a:schemeClr val="bg1"/>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PS4 &amp; PS4 Pro:	HDR10</a:t>
            </a:r>
          </a:p>
          <a:p>
            <a:r>
              <a:rPr lang="en-US" dirty="0" err="1"/>
              <a:t>XBox</a:t>
            </a:r>
            <a:r>
              <a:rPr lang="en-US" dirty="0"/>
              <a:t> One </a:t>
            </a:r>
            <a:r>
              <a:rPr lang="en-US" b="1" dirty="0"/>
              <a:t>S</a:t>
            </a:r>
            <a:r>
              <a:rPr lang="en-US" dirty="0"/>
              <a:t>:		HDR10</a:t>
            </a:r>
          </a:p>
          <a:p>
            <a:r>
              <a:rPr lang="en-US" dirty="0"/>
              <a:t>PC:			HDR10, Dolby Vision</a:t>
            </a:r>
          </a:p>
          <a:p>
            <a:pPr lvl="1"/>
            <a:r>
              <a:rPr lang="en-US" dirty="0"/>
              <a:t>Requires GPU vendor API to handle HDMI metadata</a:t>
            </a:r>
          </a:p>
          <a:p>
            <a:pPr lvl="1"/>
            <a:r>
              <a:rPr lang="en-US" dirty="0"/>
              <a:t>DX11: Exclusive </a:t>
            </a:r>
            <a:r>
              <a:rPr lang="en-US" dirty="0" err="1"/>
              <a:t>fullscreen</a:t>
            </a:r>
            <a:r>
              <a:rPr lang="en-US" dirty="0"/>
              <a:t> “just works”</a:t>
            </a:r>
          </a:p>
          <a:p>
            <a:pPr lvl="1"/>
            <a:r>
              <a:rPr lang="en-US" dirty="0"/>
              <a:t>DX12: </a:t>
            </a:r>
            <a:r>
              <a:rPr lang="en-US" i="1" dirty="0"/>
              <a:t>Non-exclusive</a:t>
            </a:r>
            <a:r>
              <a:rPr lang="en-US" dirty="0"/>
              <a:t> </a:t>
            </a:r>
            <a:r>
              <a:rPr lang="en-US" dirty="0" err="1"/>
              <a:t>fullscreen</a:t>
            </a:r>
            <a:endParaRPr lang="en-US" dirty="0"/>
          </a:p>
          <a:p>
            <a:pPr lvl="2"/>
            <a:r>
              <a:rPr lang="en-US" dirty="0"/>
              <a:t>Desktop compositor can scale or add overlays</a:t>
            </a:r>
          </a:p>
          <a:p>
            <a:pPr lvl="2"/>
            <a:r>
              <a:rPr lang="en-US" dirty="0"/>
              <a:t>Can cause issues with Dolby Vision</a:t>
            </a:r>
          </a:p>
          <a:p>
            <a:pPr lvl="2"/>
            <a:r>
              <a:rPr lang="en-US" dirty="0"/>
              <a:t>Working with various parties to improve this</a:t>
            </a:r>
          </a:p>
        </p:txBody>
      </p:sp>
    </p:spTree>
    <p:extLst>
      <p:ext uri="{BB962C8B-B14F-4D97-AF65-F5344CB8AC3E}">
        <p14:creationId xmlns:p14="http://schemas.microsoft.com/office/powerpoint/2010/main" val="6047368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Don’t forget SDR TVs</a:t>
            </a:r>
          </a:p>
        </p:txBody>
      </p:sp>
      <p:sp>
        <p:nvSpPr>
          <p:cNvPr id="7"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2</a:t>
            </a:r>
          </a:p>
        </p:txBody>
      </p:sp>
      <p:sp>
        <p:nvSpPr>
          <p:cNvPr id="4" name="Content Placeholder 2"/>
          <p:cNvSpPr txBox="1">
            <a:spLocks/>
          </p:cNvSpPr>
          <p:nvPr/>
        </p:nvSpPr>
        <p:spPr>
          <a:xfrm>
            <a:off x="457200" y="1200150"/>
            <a:ext cx="8229600" cy="3540016"/>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000" kern="1200">
                <a:solidFill>
                  <a:schemeClr val="bg1"/>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Font typeface="Arial" pitchFamily="34" charset="0"/>
              <a:buChar char="–"/>
              <a:defRPr sz="1800" kern="1200">
                <a:solidFill>
                  <a:schemeClr val="bg1"/>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Font typeface="Arial" pitchFamily="34" charset="0"/>
              <a:buChar char="•"/>
              <a:defRPr sz="1600" kern="1200">
                <a:solidFill>
                  <a:schemeClr val="bg1"/>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Huge number of SDR TVs</a:t>
            </a:r>
          </a:p>
          <a:p>
            <a:pPr lvl="1"/>
            <a:r>
              <a:rPr lang="en-US" dirty="0"/>
              <a:t>Majority of market today</a:t>
            </a:r>
          </a:p>
          <a:p>
            <a:r>
              <a:rPr lang="en-US" dirty="0"/>
              <a:t>SDR version needs to look great</a:t>
            </a:r>
          </a:p>
          <a:p>
            <a:pPr lvl="1"/>
            <a:r>
              <a:rPr lang="en-US" dirty="0"/>
              <a:t>Content is mastered in HDR</a:t>
            </a:r>
          </a:p>
          <a:p>
            <a:pPr lvl="1"/>
            <a:r>
              <a:rPr lang="en-US" dirty="0"/>
              <a:t>HDR is reference version</a:t>
            </a:r>
          </a:p>
          <a:p>
            <a:pPr lvl="1"/>
            <a:r>
              <a:rPr lang="en-US" dirty="0"/>
              <a:t>We own the display mapping and it runs at the final stage</a:t>
            </a:r>
          </a:p>
          <a:p>
            <a:pPr lvl="1"/>
            <a:r>
              <a:rPr lang="en-US" dirty="0"/>
              <a:t>Tune display mapper to look great in SDR</a:t>
            </a:r>
          </a:p>
          <a:p>
            <a:r>
              <a:rPr lang="en-US" dirty="0"/>
              <a:t>Play to the fact a TV will over-brighten your image</a:t>
            </a:r>
          </a:p>
        </p:txBody>
      </p:sp>
    </p:spTree>
    <p:extLst>
      <p:ext uri="{BB962C8B-B14F-4D97-AF65-F5344CB8AC3E}">
        <p14:creationId xmlns:p14="http://schemas.microsoft.com/office/powerpoint/2010/main" val="17926914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a:t>
            </a:r>
          </a:p>
        </p:txBody>
      </p:sp>
      <p:sp>
        <p:nvSpPr>
          <p:cNvPr id="7"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2</a:t>
            </a:r>
          </a:p>
        </p:txBody>
      </p:sp>
    </p:spTree>
    <p:extLst>
      <p:ext uri="{BB962C8B-B14F-4D97-AF65-F5344CB8AC3E}">
        <p14:creationId xmlns:p14="http://schemas.microsoft.com/office/powerpoint/2010/main" val="36405450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HDR video</a:t>
            </a:r>
          </a:p>
        </p:txBody>
      </p:sp>
      <p:sp>
        <p:nvSpPr>
          <p:cNvPr id="7"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2</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3494" y="1063229"/>
            <a:ext cx="3053306" cy="3574380"/>
          </a:xfrm>
          <a:prstGeom prst="rect">
            <a:avLst/>
          </a:prstGeom>
          <a:ln>
            <a:solidFill>
              <a:schemeClr val="bg1"/>
            </a:solidFill>
          </a:ln>
        </p:spPr>
      </p:pic>
      <p:sp>
        <p:nvSpPr>
          <p:cNvPr id="5" name="Content Placeholder 2"/>
          <p:cNvSpPr txBox="1">
            <a:spLocks/>
          </p:cNvSpPr>
          <p:nvPr/>
        </p:nvSpPr>
        <p:spPr>
          <a:xfrm>
            <a:off x="457200" y="1200150"/>
            <a:ext cx="8229600" cy="3540016"/>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000" kern="1200">
                <a:solidFill>
                  <a:schemeClr val="bg1"/>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Font typeface="Arial" pitchFamily="34" charset="0"/>
              <a:buChar char="–"/>
              <a:defRPr sz="1800" kern="1200">
                <a:solidFill>
                  <a:schemeClr val="bg1"/>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Font typeface="Arial" pitchFamily="34" charset="0"/>
              <a:buChar char="•"/>
              <a:defRPr sz="1600" kern="1200">
                <a:solidFill>
                  <a:schemeClr val="bg1"/>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High bit depth video</a:t>
            </a:r>
          </a:p>
          <a:p>
            <a:pPr lvl="1"/>
            <a:r>
              <a:rPr lang="en-US" dirty="0"/>
              <a:t>Decode performance overheads</a:t>
            </a:r>
          </a:p>
          <a:p>
            <a:pPr lvl="1"/>
            <a:r>
              <a:rPr lang="en-US" dirty="0"/>
              <a:t>File size and streaming overheads</a:t>
            </a:r>
          </a:p>
          <a:p>
            <a:r>
              <a:rPr lang="en-US" dirty="0"/>
              <a:t>Marketing materials</a:t>
            </a:r>
          </a:p>
          <a:p>
            <a:pPr lvl="1"/>
            <a:r>
              <a:rPr lang="en-US" dirty="0"/>
              <a:t>Multiple versions of same video</a:t>
            </a:r>
          </a:p>
          <a:p>
            <a:r>
              <a:rPr lang="en-US" dirty="0"/>
              <a:t>Wide Color Gamut support needed</a:t>
            </a:r>
          </a:p>
        </p:txBody>
      </p:sp>
    </p:spTree>
    <p:extLst>
      <p:ext uri="{BB962C8B-B14F-4D97-AF65-F5344CB8AC3E}">
        <p14:creationId xmlns:p14="http://schemas.microsoft.com/office/powerpoint/2010/main" val="40706299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Wide gamut rendering</a:t>
            </a:r>
          </a:p>
        </p:txBody>
      </p:sp>
      <p:sp>
        <p:nvSpPr>
          <p:cNvPr id="7"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2</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4565" y="1063229"/>
            <a:ext cx="3062235" cy="3574380"/>
          </a:xfrm>
          <a:prstGeom prst="rect">
            <a:avLst/>
          </a:prstGeom>
          <a:ln>
            <a:solidFill>
              <a:schemeClr val="bg1"/>
            </a:solidFill>
          </a:ln>
        </p:spPr>
      </p:pic>
      <p:sp>
        <p:nvSpPr>
          <p:cNvPr id="6" name="Content Placeholder 2"/>
          <p:cNvSpPr txBox="1">
            <a:spLocks/>
          </p:cNvSpPr>
          <p:nvPr/>
        </p:nvSpPr>
        <p:spPr>
          <a:xfrm>
            <a:off x="457200" y="1200150"/>
            <a:ext cx="8229600" cy="3540016"/>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000" kern="1200">
                <a:solidFill>
                  <a:schemeClr val="bg1"/>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Font typeface="Arial" pitchFamily="34" charset="0"/>
              <a:buChar char="–"/>
              <a:defRPr sz="1800" kern="1200">
                <a:solidFill>
                  <a:schemeClr val="bg1"/>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Font typeface="Arial" pitchFamily="34" charset="0"/>
              <a:buChar char="•"/>
              <a:defRPr sz="1600" kern="1200">
                <a:solidFill>
                  <a:schemeClr val="bg1"/>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Lots to do</a:t>
            </a:r>
          </a:p>
          <a:p>
            <a:pPr lvl="1"/>
            <a:r>
              <a:rPr lang="en-US" dirty="0"/>
              <a:t>Expand runtime gamut</a:t>
            </a:r>
          </a:p>
          <a:p>
            <a:pPr lvl="1"/>
            <a:r>
              <a:rPr lang="en-US" dirty="0"/>
              <a:t>Add gamut metadata on every asset</a:t>
            </a:r>
          </a:p>
          <a:p>
            <a:pPr lvl="1"/>
            <a:r>
              <a:rPr lang="en-US" dirty="0"/>
              <a:t>Add color management to editors</a:t>
            </a:r>
          </a:p>
          <a:p>
            <a:pPr lvl="1"/>
            <a:r>
              <a:rPr lang="en-US" dirty="0"/>
              <a:t>Preserve metadata between DCCs</a:t>
            </a:r>
          </a:p>
          <a:p>
            <a:r>
              <a:rPr lang="en-US" dirty="0"/>
              <a:t>Where to start</a:t>
            </a:r>
          </a:p>
          <a:p>
            <a:pPr lvl="1"/>
            <a:r>
              <a:rPr lang="en-US" dirty="0"/>
              <a:t>Work from the TV backwards</a:t>
            </a:r>
          </a:p>
          <a:p>
            <a:pPr lvl="1"/>
            <a:r>
              <a:rPr lang="en-US" dirty="0"/>
              <a:t>Convert color grading to wide gamut</a:t>
            </a:r>
          </a:p>
        </p:txBody>
      </p:sp>
    </p:spTree>
    <p:extLst>
      <p:ext uri="{BB962C8B-B14F-4D97-AF65-F5344CB8AC3E}">
        <p14:creationId xmlns:p14="http://schemas.microsoft.com/office/powerpoint/2010/main" val="18853705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LUT accuracy in </a:t>
            </a:r>
            <a:r>
              <a:rPr lang="en-US" dirty="0" err="1"/>
              <a:t>sRGB</a:t>
            </a:r>
            <a:r>
              <a:rPr lang="en-US" dirty="0"/>
              <a:t> gamut</a:t>
            </a:r>
          </a:p>
        </p:txBody>
      </p:sp>
      <p:sp>
        <p:nvSpPr>
          <p:cNvPr id="7"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2</a:t>
            </a:r>
          </a:p>
        </p:txBody>
      </p:sp>
      <p:sp>
        <p:nvSpPr>
          <p:cNvPr id="4" name="Content Placeholder 2"/>
          <p:cNvSpPr txBox="1">
            <a:spLocks/>
          </p:cNvSpPr>
          <p:nvPr/>
        </p:nvSpPr>
        <p:spPr>
          <a:xfrm>
            <a:off x="457200" y="1200150"/>
            <a:ext cx="8229600" cy="332105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000" kern="1200">
                <a:solidFill>
                  <a:schemeClr val="bg1"/>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Font typeface="Arial" pitchFamily="34" charset="0"/>
              <a:buChar char="–"/>
              <a:defRPr sz="1800" kern="1200">
                <a:solidFill>
                  <a:schemeClr val="bg1"/>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Font typeface="Arial" pitchFamily="34" charset="0"/>
              <a:buChar char="•"/>
              <a:defRPr sz="1600" kern="1200">
                <a:solidFill>
                  <a:schemeClr val="bg1"/>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RGB: 		</a:t>
            </a:r>
            <a:r>
              <a:rPr lang="en-GB" dirty="0">
                <a:solidFill>
                  <a:srgbClr val="00B050"/>
                </a:solidFill>
              </a:rPr>
              <a:t>7.9%</a:t>
            </a:r>
          </a:p>
          <a:p>
            <a:endParaRPr lang="en-GB" dirty="0"/>
          </a:p>
          <a:p>
            <a:r>
              <a:rPr lang="en-GB" dirty="0" err="1"/>
              <a:t>YCgCo</a:t>
            </a:r>
            <a:r>
              <a:rPr lang="en-GB" dirty="0"/>
              <a:t>:		</a:t>
            </a:r>
            <a:r>
              <a:rPr lang="en-GB" dirty="0">
                <a:solidFill>
                  <a:srgbClr val="FF0000"/>
                </a:solidFill>
              </a:rPr>
              <a:t>3.3%</a:t>
            </a:r>
          </a:p>
          <a:p>
            <a:endParaRPr lang="en-GB" dirty="0"/>
          </a:p>
          <a:p>
            <a:r>
              <a:rPr lang="en-GB" dirty="0" err="1"/>
              <a:t>YCbCr</a:t>
            </a:r>
            <a:r>
              <a:rPr lang="en-GB" dirty="0"/>
              <a:t>:		</a:t>
            </a:r>
            <a:r>
              <a:rPr lang="en-GB" dirty="0">
                <a:solidFill>
                  <a:srgbClr val="FF0000"/>
                </a:solidFill>
              </a:rPr>
              <a:t>3.3%</a:t>
            </a:r>
          </a:p>
          <a:p>
            <a:endParaRPr lang="en-GB" dirty="0"/>
          </a:p>
          <a:p>
            <a:r>
              <a:rPr lang="en-GB" dirty="0" err="1"/>
              <a:t>ICtCp</a:t>
            </a:r>
            <a:r>
              <a:rPr lang="en-GB" dirty="0"/>
              <a:t>:		</a:t>
            </a:r>
            <a:r>
              <a:rPr lang="en-GB" dirty="0">
                <a:solidFill>
                  <a:srgbClr val="FFC000"/>
                </a:solidFill>
              </a:rPr>
              <a:t>4.1%</a:t>
            </a:r>
            <a:endParaRPr lang="en-US" dirty="0">
              <a:solidFill>
                <a:srgbClr val="FFC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787" y="1607526"/>
            <a:ext cx="8172409" cy="247649"/>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795" y="2373093"/>
            <a:ext cx="8172409" cy="247649"/>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795" y="3138660"/>
            <a:ext cx="8172409" cy="247649"/>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5795" y="3904227"/>
            <a:ext cx="8172409" cy="247649"/>
          </a:xfrm>
          <a:prstGeom prst="rect">
            <a:avLst/>
          </a:prstGeom>
        </p:spPr>
      </p:pic>
    </p:spTree>
    <p:extLst>
      <p:ext uri="{BB962C8B-B14F-4D97-AF65-F5344CB8AC3E}">
        <p14:creationId xmlns:p14="http://schemas.microsoft.com/office/powerpoint/2010/main" val="18633530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LUT accuracy in 2020 gamut</a:t>
            </a:r>
          </a:p>
        </p:txBody>
      </p:sp>
      <p:sp>
        <p:nvSpPr>
          <p:cNvPr id="7"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2</a:t>
            </a:r>
          </a:p>
        </p:txBody>
      </p:sp>
      <p:sp>
        <p:nvSpPr>
          <p:cNvPr id="4" name="Content Placeholder 2"/>
          <p:cNvSpPr txBox="1">
            <a:spLocks/>
          </p:cNvSpPr>
          <p:nvPr/>
        </p:nvSpPr>
        <p:spPr>
          <a:xfrm>
            <a:off x="457200" y="1200150"/>
            <a:ext cx="8229600" cy="332105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000" kern="1200">
                <a:solidFill>
                  <a:schemeClr val="bg1"/>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Font typeface="Arial" pitchFamily="34" charset="0"/>
              <a:buChar char="–"/>
              <a:defRPr sz="1800" kern="1200">
                <a:solidFill>
                  <a:schemeClr val="bg1"/>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Font typeface="Arial" pitchFamily="34" charset="0"/>
              <a:buChar char="•"/>
              <a:defRPr sz="1600" kern="1200">
                <a:solidFill>
                  <a:schemeClr val="bg1"/>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RGB: 		</a:t>
            </a:r>
            <a:r>
              <a:rPr lang="en-US" dirty="0">
                <a:solidFill>
                  <a:srgbClr val="FFC000"/>
                </a:solidFill>
              </a:rPr>
              <a:t>4</a:t>
            </a:r>
            <a:r>
              <a:rPr lang="en-GB" dirty="0">
                <a:solidFill>
                  <a:srgbClr val="FFC000"/>
                </a:solidFill>
              </a:rPr>
              <a:t>.7%</a:t>
            </a:r>
            <a:endParaRPr lang="en-GB" dirty="0">
              <a:solidFill>
                <a:srgbClr val="FFFF00"/>
              </a:solidFill>
            </a:endParaRPr>
          </a:p>
          <a:p>
            <a:endParaRPr lang="en-GB" dirty="0"/>
          </a:p>
          <a:p>
            <a:r>
              <a:rPr lang="en-GB" dirty="0" err="1"/>
              <a:t>YCgCo</a:t>
            </a:r>
            <a:r>
              <a:rPr lang="en-GB" dirty="0"/>
              <a:t>:		</a:t>
            </a:r>
            <a:r>
              <a:rPr lang="en-GB" dirty="0">
                <a:solidFill>
                  <a:srgbClr val="FF0000"/>
                </a:solidFill>
              </a:rPr>
              <a:t>1.7%</a:t>
            </a:r>
            <a:endParaRPr lang="en-GB" dirty="0">
              <a:solidFill>
                <a:srgbClr val="FFFF00"/>
              </a:solidFill>
            </a:endParaRPr>
          </a:p>
          <a:p>
            <a:endParaRPr lang="en-GB" dirty="0"/>
          </a:p>
          <a:p>
            <a:r>
              <a:rPr lang="en-GB" dirty="0" err="1"/>
              <a:t>YCbCr</a:t>
            </a:r>
            <a:r>
              <a:rPr lang="en-GB" dirty="0"/>
              <a:t>:		</a:t>
            </a:r>
            <a:r>
              <a:rPr lang="en-GB" dirty="0">
                <a:solidFill>
                  <a:srgbClr val="FF0000"/>
                </a:solidFill>
              </a:rPr>
              <a:t>1.8%</a:t>
            </a:r>
            <a:endParaRPr lang="en-GB" dirty="0">
              <a:solidFill>
                <a:srgbClr val="FFFF00"/>
              </a:solidFill>
            </a:endParaRPr>
          </a:p>
          <a:p>
            <a:endParaRPr lang="en-GB" dirty="0"/>
          </a:p>
          <a:p>
            <a:r>
              <a:rPr lang="en-GB" dirty="0" err="1"/>
              <a:t>ICtCp</a:t>
            </a:r>
            <a:r>
              <a:rPr lang="en-GB" dirty="0"/>
              <a:t>:		</a:t>
            </a:r>
            <a:r>
              <a:rPr lang="en-GB" dirty="0">
                <a:solidFill>
                  <a:srgbClr val="FFC000"/>
                </a:solidFill>
              </a:rPr>
              <a:t>4.1%</a:t>
            </a:r>
            <a:endParaRPr lang="en-US" dirty="0">
              <a:solidFill>
                <a:srgbClr val="FFC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802" y="1610612"/>
            <a:ext cx="8172409" cy="247648"/>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795" y="2373093"/>
            <a:ext cx="8172409" cy="247649"/>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795" y="3138762"/>
            <a:ext cx="8172409" cy="247649"/>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5794" y="3906006"/>
            <a:ext cx="8172409" cy="247649"/>
          </a:xfrm>
          <a:prstGeom prst="rect">
            <a:avLst/>
          </a:prstGeom>
        </p:spPr>
      </p:pic>
    </p:spTree>
    <p:extLst>
      <p:ext uri="{BB962C8B-B14F-4D97-AF65-F5344CB8AC3E}">
        <p14:creationId xmlns:p14="http://schemas.microsoft.com/office/powerpoint/2010/main" val="5461096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note on gamut reduction</a:t>
            </a:r>
          </a:p>
        </p:txBody>
      </p:sp>
      <p:sp>
        <p:nvSpPr>
          <p:cNvPr id="7"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2</a:t>
            </a:r>
          </a:p>
        </p:txBody>
      </p:sp>
      <p:sp>
        <p:nvSpPr>
          <p:cNvPr id="4" name="Content Placeholder 2"/>
          <p:cNvSpPr txBox="1">
            <a:spLocks/>
          </p:cNvSpPr>
          <p:nvPr/>
        </p:nvSpPr>
        <p:spPr>
          <a:xfrm>
            <a:off x="457200" y="1200150"/>
            <a:ext cx="8229600" cy="3540016"/>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000" kern="1200">
                <a:solidFill>
                  <a:schemeClr val="bg1"/>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Font typeface="Arial" pitchFamily="34" charset="0"/>
              <a:buChar char="–"/>
              <a:defRPr sz="1800" kern="1200">
                <a:solidFill>
                  <a:schemeClr val="bg1"/>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Font typeface="Arial" pitchFamily="34" charset="0"/>
              <a:buChar char="•"/>
              <a:defRPr sz="1600" kern="1200">
                <a:solidFill>
                  <a:schemeClr val="bg1"/>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Gamut expansion is trivial</a:t>
            </a:r>
          </a:p>
          <a:p>
            <a:pPr lvl="1"/>
            <a:r>
              <a:rPr lang="en-US" dirty="0"/>
              <a:t>3x3 matrix multiply in linear space</a:t>
            </a:r>
          </a:p>
          <a:p>
            <a:r>
              <a:rPr lang="en-US" dirty="0"/>
              <a:t>Gamut reduction can produce out-of-gamut colors</a:t>
            </a:r>
          </a:p>
          <a:p>
            <a:pPr lvl="1"/>
            <a:r>
              <a:rPr lang="en-US" dirty="0"/>
              <a:t>Negative numbers when clipped to 0 cause hue shifts</a:t>
            </a:r>
          </a:p>
          <a:p>
            <a:pPr lvl="1"/>
            <a:r>
              <a:rPr lang="en-US" dirty="0"/>
              <a:t>Must map colors to target gamut before 3x3 matrix multiply</a:t>
            </a:r>
          </a:p>
          <a:p>
            <a:r>
              <a:rPr lang="en-US" dirty="0"/>
              <a:t>Suggest investigating </a:t>
            </a:r>
            <a:r>
              <a:rPr lang="en-US" dirty="0" err="1"/>
              <a:t>ICtCp</a:t>
            </a:r>
            <a:r>
              <a:rPr lang="en-US" dirty="0"/>
              <a:t> as a working space</a:t>
            </a:r>
          </a:p>
          <a:p>
            <a:pPr lvl="1"/>
            <a:r>
              <a:rPr lang="en-US" dirty="0"/>
              <a:t>Chroma scaling is perceptually hue linear</a:t>
            </a:r>
          </a:p>
          <a:p>
            <a:pPr lvl="1"/>
            <a:r>
              <a:rPr lang="en-US" dirty="0"/>
              <a:t>Adjust saturation to fit target </a:t>
            </a:r>
            <a:r>
              <a:rPr lang="en-US" dirty="0" smtClean="0"/>
              <a:t>gamut</a:t>
            </a:r>
            <a:endParaRPr lang="en-US" dirty="0"/>
          </a:p>
        </p:txBody>
      </p:sp>
    </p:spTree>
    <p:extLst>
      <p:ext uri="{BB962C8B-B14F-4D97-AF65-F5344CB8AC3E}">
        <p14:creationId xmlns:p14="http://schemas.microsoft.com/office/powerpoint/2010/main" val="20410104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Tonemapping</a:t>
            </a:r>
            <a:r>
              <a:rPr lang="en-US" dirty="0"/>
              <a:t> (bonus slide)</a:t>
            </a:r>
          </a:p>
        </p:txBody>
      </p:sp>
      <p:sp>
        <p:nvSpPr>
          <p:cNvPr id="5"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1</a:t>
            </a:r>
          </a:p>
        </p:txBody>
      </p:sp>
      <p:sp>
        <p:nvSpPr>
          <p:cNvPr id="6" name="Content Placeholder 5"/>
          <p:cNvSpPr>
            <a:spLocks noGrp="1"/>
          </p:cNvSpPr>
          <p:nvPr>
            <p:ph idx="1"/>
          </p:nvPr>
        </p:nvSpPr>
        <p:spPr/>
        <p:txBody>
          <a:bodyPr>
            <a:normAutofit/>
          </a:bodyPr>
          <a:lstStyle/>
          <a:p>
            <a:r>
              <a:rPr lang="en-GB" dirty="0"/>
              <a:t>Hejl/Burgess-Dawson</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899" y="1716187"/>
            <a:ext cx="4768992" cy="2682558"/>
          </a:xfrm>
          <a:prstGeom prst="rect">
            <a:avLst/>
          </a:prstGeom>
        </p:spPr>
      </p:pic>
      <p:graphicFrame>
        <p:nvGraphicFramePr>
          <p:cNvPr id="4" name="Object 3"/>
          <p:cNvGraphicFramePr>
            <a:graphicFrameLocks noChangeAspect="1"/>
          </p:cNvGraphicFramePr>
          <p:nvPr>
            <p:extLst>
              <p:ext uri="{D42A27DB-BD31-4B8C-83A1-F6EECF244321}">
                <p14:modId xmlns:p14="http://schemas.microsoft.com/office/powerpoint/2010/main" val="810211305"/>
              </p:ext>
            </p:extLst>
          </p:nvPr>
        </p:nvGraphicFramePr>
        <p:xfrm>
          <a:off x="5974412" y="1716187"/>
          <a:ext cx="2382867" cy="2682559"/>
        </p:xfrm>
        <a:graphic>
          <a:graphicData uri="http://schemas.openxmlformats.org/presentationml/2006/ole">
            <mc:AlternateContent xmlns:mc="http://schemas.openxmlformats.org/markup-compatibility/2006">
              <mc:Choice xmlns:v="urn:schemas-microsoft-com:vml" Requires="v">
                <p:oleObj spid="_x0000_s6303" name="Image" r:id="rId5" imgW="7479360" imgH="8418960" progId="Photoshop.Image.13">
                  <p:embed/>
                </p:oleObj>
              </mc:Choice>
              <mc:Fallback>
                <p:oleObj name="Image" r:id="rId5" imgW="7479360" imgH="8418960" progId="Photoshop.Image.13">
                  <p:embed/>
                  <p:pic>
                    <p:nvPicPr>
                      <p:cNvPr id="0" name=""/>
                      <p:cNvPicPr/>
                      <p:nvPr/>
                    </p:nvPicPr>
                    <p:blipFill>
                      <a:blip r:embed="rId6"/>
                      <a:stretch>
                        <a:fillRect/>
                      </a:stretch>
                    </p:blipFill>
                    <p:spPr>
                      <a:xfrm>
                        <a:off x="5974412" y="1716187"/>
                        <a:ext cx="2382867" cy="2682559"/>
                      </a:xfrm>
                      <a:prstGeom prst="rect">
                        <a:avLst/>
                      </a:prstGeom>
                    </p:spPr>
                  </p:pic>
                </p:oleObj>
              </mc:Fallback>
            </mc:AlternateContent>
          </a:graphicData>
        </a:graphic>
      </p:graphicFrame>
    </p:spTree>
    <p:extLst>
      <p:ext uri="{BB962C8B-B14F-4D97-AF65-F5344CB8AC3E}">
        <p14:creationId xmlns:p14="http://schemas.microsoft.com/office/powerpoint/2010/main" val="358730322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Wrap up</a:t>
            </a:r>
          </a:p>
        </p:txBody>
      </p:sp>
      <p:sp>
        <p:nvSpPr>
          <p:cNvPr id="3" name="Content Placeholder 2"/>
          <p:cNvSpPr>
            <a:spLocks noGrp="1"/>
          </p:cNvSpPr>
          <p:nvPr>
            <p:ph idx="1"/>
          </p:nvPr>
        </p:nvSpPr>
        <p:spPr/>
        <p:txBody>
          <a:bodyPr/>
          <a:lstStyle/>
          <a:p>
            <a:r>
              <a:rPr lang="en-US" dirty="0"/>
              <a:t>Ensure your colors are in the assets</a:t>
            </a:r>
          </a:p>
          <a:p>
            <a:pPr lvl="1"/>
            <a:r>
              <a:rPr lang="en-US" dirty="0"/>
              <a:t>Don’t rely on </a:t>
            </a:r>
            <a:r>
              <a:rPr lang="en-US" dirty="0" err="1"/>
              <a:t>tonemaps</a:t>
            </a:r>
            <a:r>
              <a:rPr lang="en-US" dirty="0"/>
              <a:t> or clip points to change hue</a:t>
            </a:r>
          </a:p>
          <a:p>
            <a:r>
              <a:rPr lang="en-US" dirty="0"/>
              <a:t>Master your game in HDR</a:t>
            </a:r>
          </a:p>
          <a:p>
            <a:pPr lvl="1"/>
            <a:r>
              <a:rPr lang="en-US" dirty="0"/>
              <a:t>Move your </a:t>
            </a:r>
            <a:r>
              <a:rPr lang="en-US" dirty="0" err="1"/>
              <a:t>tonemap</a:t>
            </a:r>
            <a:r>
              <a:rPr lang="en-US" dirty="0"/>
              <a:t> as late in the pipeline as possible</a:t>
            </a:r>
          </a:p>
          <a:p>
            <a:pPr lvl="1"/>
            <a:r>
              <a:rPr lang="en-US" dirty="0"/>
              <a:t>Vary the </a:t>
            </a:r>
            <a:r>
              <a:rPr lang="en-US" dirty="0" err="1"/>
              <a:t>tonemap</a:t>
            </a:r>
            <a:r>
              <a:rPr lang="en-US" dirty="0"/>
              <a:t> for each display</a:t>
            </a:r>
          </a:p>
          <a:p>
            <a:r>
              <a:rPr lang="en-US" dirty="0"/>
              <a:t>Consider </a:t>
            </a:r>
            <a:r>
              <a:rPr lang="en-US" dirty="0" err="1"/>
              <a:t>decorrelated</a:t>
            </a:r>
            <a:r>
              <a:rPr lang="en-US" dirty="0"/>
              <a:t> spaces</a:t>
            </a:r>
          </a:p>
          <a:p>
            <a:pPr lvl="1"/>
            <a:r>
              <a:rPr lang="en-US" dirty="0"/>
              <a:t>RGB isn’t the only way to do things</a:t>
            </a:r>
          </a:p>
          <a:p>
            <a:r>
              <a:rPr lang="en-US" dirty="0"/>
              <a:t>Aim to support all standards</a:t>
            </a:r>
          </a:p>
          <a:p>
            <a:pPr lvl="1"/>
            <a:r>
              <a:rPr lang="en-US" dirty="0"/>
              <a:t>Please don’t forget about SDR </a:t>
            </a:r>
            <a:r>
              <a:rPr lang="en-US" dirty="0">
                <a:sym typeface="Wingdings" panose="05000000000000000000" pitchFamily="2" charset="2"/>
              </a:rPr>
              <a:t></a:t>
            </a:r>
          </a:p>
        </p:txBody>
      </p:sp>
      <p:sp>
        <p:nvSpPr>
          <p:cNvPr id="5"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1</a:t>
            </a:r>
          </a:p>
        </p:txBody>
      </p:sp>
    </p:spTree>
    <p:extLst>
      <p:ext uri="{BB962C8B-B14F-4D97-AF65-F5344CB8AC3E}">
        <p14:creationId xmlns:p14="http://schemas.microsoft.com/office/powerpoint/2010/main" val="35883707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8227"/>
            <a:ext cx="8229600" cy="857250"/>
          </a:xfrm>
        </p:spPr>
        <p:txBody>
          <a:bodyPr/>
          <a:lstStyle/>
          <a:p>
            <a:r>
              <a:rPr lang="en-US" dirty="0"/>
              <a:t>Thanks to</a:t>
            </a:r>
          </a:p>
        </p:txBody>
      </p:sp>
      <p:sp>
        <p:nvSpPr>
          <p:cNvPr id="3" name="Content Placeholder 2"/>
          <p:cNvSpPr>
            <a:spLocks noGrp="1"/>
          </p:cNvSpPr>
          <p:nvPr>
            <p:ph idx="1"/>
          </p:nvPr>
        </p:nvSpPr>
        <p:spPr/>
        <p:txBody>
          <a:bodyPr/>
          <a:lstStyle/>
          <a:p>
            <a:r>
              <a:rPr lang="en-US" dirty="0"/>
              <a:t>Thanks to</a:t>
            </a:r>
          </a:p>
          <a:p>
            <a:pPr lvl="1"/>
            <a:r>
              <a:rPr lang="en-US" dirty="0"/>
              <a:t>Tomasz </a:t>
            </a:r>
            <a:r>
              <a:rPr lang="en-US" dirty="0" err="1" smtClean="0"/>
              <a:t>Stachowiak</a:t>
            </a:r>
            <a:r>
              <a:rPr lang="en-US" dirty="0" smtClean="0"/>
              <a:t> </a:t>
            </a:r>
            <a:r>
              <a:rPr lang="en-GB" dirty="0" smtClean="0">
                <a:hlinkClick r:id="rId3"/>
              </a:rPr>
              <a:t>@h3r2tic</a:t>
            </a:r>
            <a:endParaRPr lang="en-US" dirty="0"/>
          </a:p>
          <a:p>
            <a:pPr lvl="1"/>
            <a:r>
              <a:rPr lang="en-US" dirty="0"/>
              <a:t>Ben Gannon, Bill Hofmann, Spencer Hooks &amp; </a:t>
            </a:r>
            <a:r>
              <a:rPr lang="en-US" dirty="0" err="1"/>
              <a:t>Thadeus</a:t>
            </a:r>
            <a:r>
              <a:rPr lang="en-US" dirty="0"/>
              <a:t> Beyer at Dolby</a:t>
            </a:r>
          </a:p>
          <a:p>
            <a:pPr lvl="1"/>
            <a:r>
              <a:rPr lang="en-US" dirty="0"/>
              <a:t>Unnamed early adopter game teams </a:t>
            </a:r>
            <a:r>
              <a:rPr lang="en-US" dirty="0">
                <a:sym typeface="Wingdings" panose="05000000000000000000" pitchFamily="2" charset="2"/>
              </a:rPr>
              <a:t></a:t>
            </a:r>
            <a:endParaRPr lang="en-US" dirty="0"/>
          </a:p>
          <a:p>
            <a:pPr lvl="1"/>
            <a:r>
              <a:rPr lang="en-US" dirty="0"/>
              <a:t>The DICE VFX team</a:t>
            </a:r>
          </a:p>
          <a:p>
            <a:pPr lvl="1"/>
            <a:r>
              <a:rPr lang="en-US" dirty="0"/>
              <a:t>The EA rendering community</a:t>
            </a:r>
          </a:p>
          <a:p>
            <a:pPr lvl="1"/>
            <a:r>
              <a:rPr lang="en-US" dirty="0"/>
              <a:t>Mark Cerny</a:t>
            </a:r>
          </a:p>
        </p:txBody>
      </p:sp>
      <p:sp>
        <p:nvSpPr>
          <p:cNvPr id="5"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1</a:t>
            </a:r>
          </a:p>
        </p:txBody>
      </p:sp>
    </p:spTree>
    <p:extLst>
      <p:ext uri="{BB962C8B-B14F-4D97-AF65-F5344CB8AC3E}">
        <p14:creationId xmlns:p14="http://schemas.microsoft.com/office/powerpoint/2010/main" val="11295888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p:txBody>
          <a:bodyPr/>
          <a:lstStyle/>
          <a:p>
            <a:r>
              <a:rPr lang="en-US" dirty="0" smtClean="0">
                <a:hlinkClick r:id="rId3"/>
              </a:rPr>
              <a:t>afry@europe.ea.com</a:t>
            </a:r>
            <a:endParaRPr lang="en-US" dirty="0" smtClean="0"/>
          </a:p>
          <a:p>
            <a:r>
              <a:rPr lang="en-GB" dirty="0" smtClean="0">
                <a:hlinkClick r:id="rId4"/>
              </a:rPr>
              <a:t>@</a:t>
            </a:r>
            <a:r>
              <a:rPr lang="en-GB" u="sng" dirty="0" err="1">
                <a:hlinkClick r:id="rId4"/>
              </a:rPr>
              <a:t>TheFryster</a:t>
            </a:r>
            <a:endParaRPr lang="en-US" dirty="0"/>
          </a:p>
        </p:txBody>
      </p:sp>
      <p:sp>
        <p:nvSpPr>
          <p:cNvPr id="5"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1</a:t>
            </a:r>
          </a:p>
        </p:txBody>
      </p:sp>
    </p:spTree>
    <p:extLst>
      <p:ext uri="{BB962C8B-B14F-4D97-AF65-F5344CB8AC3E}">
        <p14:creationId xmlns:p14="http://schemas.microsoft.com/office/powerpoint/2010/main" val="34128035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Code: display mapper</a:t>
            </a:r>
            <a:endParaRPr lang="en-US" dirty="0"/>
          </a:p>
        </p:txBody>
      </p:sp>
      <p:sp>
        <p:nvSpPr>
          <p:cNvPr id="7"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2</a:t>
            </a:r>
          </a:p>
        </p:txBody>
      </p:sp>
      <p:sp>
        <p:nvSpPr>
          <p:cNvPr id="13" name="Content Placeholder 2"/>
          <p:cNvSpPr txBox="1">
            <a:spLocks/>
          </p:cNvSpPr>
          <p:nvPr/>
        </p:nvSpPr>
        <p:spPr>
          <a:xfrm>
            <a:off x="457200" y="1200150"/>
            <a:ext cx="8229600" cy="332105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2000" kern="1200">
                <a:solidFill>
                  <a:schemeClr val="bg1"/>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Font typeface="Arial" pitchFamily="34" charset="0"/>
              <a:buChar char="–"/>
              <a:defRPr sz="1800" kern="1200">
                <a:solidFill>
                  <a:schemeClr val="bg1"/>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Font typeface="Arial" pitchFamily="34" charset="0"/>
              <a:buChar char="•"/>
              <a:defRPr sz="1600" kern="1200">
                <a:solidFill>
                  <a:schemeClr val="bg1"/>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500" dirty="0">
                <a:latin typeface="Courier New" panose="02070309020205020404" pitchFamily="49" charset="0"/>
                <a:cs typeface="Courier New" panose="02070309020205020404" pitchFamily="49" charset="0"/>
              </a:rPr>
              <a:t>float3 </a:t>
            </a:r>
            <a:r>
              <a:rPr lang="en-GB" sz="500" dirty="0" err="1" smtClean="0">
                <a:latin typeface="Courier New" panose="02070309020205020404" pitchFamily="49" charset="0"/>
                <a:cs typeface="Courier New" panose="02070309020205020404" pitchFamily="49" charset="0"/>
              </a:rPr>
              <a:t>applyHuePreservingShoulder</a:t>
            </a:r>
            <a:r>
              <a:rPr lang="en-GB" sz="500" dirty="0" smtClean="0">
                <a:latin typeface="Courier New" panose="02070309020205020404" pitchFamily="49" charset="0"/>
                <a:cs typeface="Courier New" panose="02070309020205020404" pitchFamily="49" charset="0"/>
              </a:rPr>
              <a:t>(float3 </a:t>
            </a:r>
            <a:r>
              <a:rPr lang="en-GB" sz="500" dirty="0">
                <a:latin typeface="Courier New" panose="02070309020205020404" pitchFamily="49" charset="0"/>
                <a:cs typeface="Courier New" panose="02070309020205020404" pitchFamily="49" charset="0"/>
              </a:rPr>
              <a:t>col)</a:t>
            </a:r>
          </a:p>
          <a:p>
            <a:pPr marL="0" indent="0">
              <a:buNone/>
            </a:pPr>
            <a:r>
              <a:rPr lang="en-GB" sz="500" dirty="0">
                <a:latin typeface="Courier New" panose="02070309020205020404" pitchFamily="49" charset="0"/>
                <a:cs typeface="Courier New" panose="02070309020205020404" pitchFamily="49" charset="0"/>
              </a:rPr>
              <a:t>{</a:t>
            </a:r>
          </a:p>
          <a:p>
            <a:pPr marL="0" indent="0">
              <a:buNone/>
            </a:pPr>
            <a:r>
              <a:rPr lang="en-GB" sz="500" dirty="0">
                <a:latin typeface="Courier New" panose="02070309020205020404" pitchFamily="49" charset="0"/>
                <a:cs typeface="Courier New" panose="02070309020205020404" pitchFamily="49" charset="0"/>
              </a:rPr>
              <a:t>    float3 </a:t>
            </a:r>
            <a:r>
              <a:rPr lang="en-GB" sz="500" dirty="0" err="1">
                <a:latin typeface="Courier New" panose="02070309020205020404" pitchFamily="49" charset="0"/>
                <a:cs typeface="Courier New" panose="02070309020205020404" pitchFamily="49" charset="0"/>
              </a:rPr>
              <a:t>ictcp</a:t>
            </a:r>
            <a:r>
              <a:rPr lang="en-GB" sz="500" dirty="0">
                <a:latin typeface="Courier New" panose="02070309020205020404" pitchFamily="49" charset="0"/>
                <a:cs typeface="Courier New" panose="02070309020205020404" pitchFamily="49" charset="0"/>
              </a:rPr>
              <a:t> = </a:t>
            </a:r>
            <a:r>
              <a:rPr lang="en-GB" sz="500" dirty="0" err="1">
                <a:latin typeface="Courier New" panose="02070309020205020404" pitchFamily="49" charset="0"/>
                <a:cs typeface="Courier New" panose="02070309020205020404" pitchFamily="49" charset="0"/>
              </a:rPr>
              <a:t>RGBToICtCp</a:t>
            </a:r>
            <a:r>
              <a:rPr lang="en-GB" sz="500" dirty="0">
                <a:latin typeface="Courier New" panose="02070309020205020404" pitchFamily="49" charset="0"/>
                <a:cs typeface="Courier New" panose="02070309020205020404" pitchFamily="49" charset="0"/>
              </a:rPr>
              <a:t>(col);</a:t>
            </a:r>
          </a:p>
          <a:p>
            <a:pPr marL="0" indent="0">
              <a:buNone/>
            </a:pPr>
            <a:endParaRPr lang="en-GB" sz="500" dirty="0">
              <a:latin typeface="Courier New" panose="02070309020205020404" pitchFamily="49" charset="0"/>
              <a:cs typeface="Courier New" panose="02070309020205020404" pitchFamily="49" charset="0"/>
            </a:endParaRPr>
          </a:p>
          <a:p>
            <a:pPr marL="0" indent="0">
              <a:buNone/>
            </a:pPr>
            <a:r>
              <a:rPr lang="en-GB" sz="500" dirty="0">
                <a:solidFill>
                  <a:srgbClr val="00B050"/>
                </a:solidFill>
                <a:latin typeface="Courier New" panose="02070309020205020404" pitchFamily="49" charset="0"/>
                <a:cs typeface="Courier New" panose="02070309020205020404" pitchFamily="49" charset="0"/>
              </a:rPr>
              <a:t>    // Hue-preserving range compression requires desaturation in order to achieve a natural look. We adaptively desaturate the input based on its luminance.</a:t>
            </a:r>
          </a:p>
          <a:p>
            <a:pPr marL="0" indent="0">
              <a:buNone/>
            </a:pPr>
            <a:r>
              <a:rPr lang="en-GB" sz="500" dirty="0">
                <a:latin typeface="Courier New" panose="02070309020205020404" pitchFamily="49" charset="0"/>
                <a:cs typeface="Courier New" panose="02070309020205020404" pitchFamily="49" charset="0"/>
              </a:rPr>
              <a:t>    float </a:t>
            </a:r>
            <a:r>
              <a:rPr lang="en-GB" sz="500" dirty="0" err="1">
                <a:latin typeface="Courier New" panose="02070309020205020404" pitchFamily="49" charset="0"/>
                <a:cs typeface="Courier New" panose="02070309020205020404" pitchFamily="49" charset="0"/>
              </a:rPr>
              <a:t>saturationAmount</a:t>
            </a:r>
            <a:r>
              <a:rPr lang="en-GB" sz="500" dirty="0">
                <a:latin typeface="Courier New" panose="02070309020205020404" pitchFamily="49" charset="0"/>
                <a:cs typeface="Courier New" panose="02070309020205020404" pitchFamily="49" charset="0"/>
              </a:rPr>
              <a:t> = pow(</a:t>
            </a:r>
            <a:r>
              <a:rPr lang="en-GB" sz="500" dirty="0" err="1">
                <a:latin typeface="Courier New" panose="02070309020205020404" pitchFamily="49" charset="0"/>
                <a:cs typeface="Courier New" panose="02070309020205020404" pitchFamily="49" charset="0"/>
              </a:rPr>
              <a:t>smoothstep</a:t>
            </a:r>
            <a:r>
              <a:rPr lang="en-GB" sz="500" dirty="0">
                <a:latin typeface="Courier New" panose="02070309020205020404" pitchFamily="49" charset="0"/>
                <a:cs typeface="Courier New" panose="02070309020205020404" pitchFamily="49" charset="0"/>
              </a:rPr>
              <a:t>(1.0, 0.3, </a:t>
            </a:r>
            <a:r>
              <a:rPr lang="en-GB" sz="500" dirty="0" err="1">
                <a:latin typeface="Courier New" panose="02070309020205020404" pitchFamily="49" charset="0"/>
                <a:cs typeface="Courier New" panose="02070309020205020404" pitchFamily="49" charset="0"/>
              </a:rPr>
              <a:t>ictcp.x</a:t>
            </a:r>
            <a:r>
              <a:rPr lang="en-GB" sz="500" dirty="0">
                <a:latin typeface="Courier New" panose="02070309020205020404" pitchFamily="49" charset="0"/>
                <a:cs typeface="Courier New" panose="02070309020205020404" pitchFamily="49" charset="0"/>
              </a:rPr>
              <a:t>), 1.3);</a:t>
            </a:r>
          </a:p>
          <a:p>
            <a:pPr marL="0" indent="0">
              <a:buNone/>
            </a:pPr>
            <a:r>
              <a:rPr lang="en-GB" sz="500" dirty="0">
                <a:latin typeface="Courier New" panose="02070309020205020404" pitchFamily="49" charset="0"/>
                <a:cs typeface="Courier New" panose="02070309020205020404" pitchFamily="49" charset="0"/>
              </a:rPr>
              <a:t>    col = </a:t>
            </a:r>
            <a:r>
              <a:rPr lang="en-GB" sz="500" dirty="0" err="1">
                <a:latin typeface="Courier New" panose="02070309020205020404" pitchFamily="49" charset="0"/>
                <a:cs typeface="Courier New" panose="02070309020205020404" pitchFamily="49" charset="0"/>
              </a:rPr>
              <a:t>ICtCpToRGB</a:t>
            </a:r>
            <a:r>
              <a:rPr lang="en-GB" sz="500" dirty="0">
                <a:latin typeface="Courier New" panose="02070309020205020404" pitchFamily="49" charset="0"/>
                <a:cs typeface="Courier New" panose="02070309020205020404" pitchFamily="49" charset="0"/>
              </a:rPr>
              <a:t>(</a:t>
            </a:r>
            <a:r>
              <a:rPr lang="en-GB" sz="500" dirty="0" err="1">
                <a:latin typeface="Courier New" panose="02070309020205020404" pitchFamily="49" charset="0"/>
                <a:cs typeface="Courier New" panose="02070309020205020404" pitchFamily="49" charset="0"/>
              </a:rPr>
              <a:t>ictcp</a:t>
            </a:r>
            <a:r>
              <a:rPr lang="en-GB" sz="500" dirty="0">
                <a:latin typeface="Courier New" panose="02070309020205020404" pitchFamily="49" charset="0"/>
                <a:cs typeface="Courier New" panose="02070309020205020404" pitchFamily="49" charset="0"/>
              </a:rPr>
              <a:t> * float3(1, </a:t>
            </a:r>
            <a:r>
              <a:rPr lang="en-GB" sz="500" dirty="0" err="1">
                <a:latin typeface="Courier New" panose="02070309020205020404" pitchFamily="49" charset="0"/>
                <a:cs typeface="Courier New" panose="02070309020205020404" pitchFamily="49" charset="0"/>
              </a:rPr>
              <a:t>saturationAmount.xx</a:t>
            </a:r>
            <a:r>
              <a:rPr lang="en-GB" sz="500" dirty="0">
                <a:latin typeface="Courier New" panose="02070309020205020404" pitchFamily="49" charset="0"/>
                <a:cs typeface="Courier New" panose="02070309020205020404" pitchFamily="49" charset="0"/>
              </a:rPr>
              <a:t>));</a:t>
            </a:r>
          </a:p>
          <a:p>
            <a:pPr marL="0" indent="0">
              <a:buNone/>
            </a:pPr>
            <a:endParaRPr lang="en-GB" sz="500" dirty="0">
              <a:latin typeface="Courier New" panose="02070309020205020404" pitchFamily="49" charset="0"/>
              <a:cs typeface="Courier New" panose="02070309020205020404" pitchFamily="49" charset="0"/>
            </a:endParaRPr>
          </a:p>
          <a:p>
            <a:pPr marL="0" indent="0">
              <a:buNone/>
            </a:pPr>
            <a:r>
              <a:rPr lang="en-GB" sz="500" dirty="0">
                <a:solidFill>
                  <a:srgbClr val="00B050"/>
                </a:solidFill>
                <a:latin typeface="Courier New" panose="02070309020205020404" pitchFamily="49" charset="0"/>
                <a:cs typeface="Courier New" panose="02070309020205020404" pitchFamily="49" charset="0"/>
              </a:rPr>
              <a:t>    // Only compress luminance starting at a certain point. Dimmer inputs are passed through without modification.</a:t>
            </a:r>
          </a:p>
          <a:p>
            <a:pPr marL="0" indent="0">
              <a:buNone/>
            </a:pPr>
            <a:r>
              <a:rPr lang="en-GB" sz="500" dirty="0">
                <a:latin typeface="Courier New" panose="02070309020205020404" pitchFamily="49" charset="0"/>
                <a:cs typeface="Courier New" panose="02070309020205020404" pitchFamily="49" charset="0"/>
              </a:rPr>
              <a:t>    float </a:t>
            </a:r>
            <a:r>
              <a:rPr lang="en-GB" sz="500" dirty="0" err="1">
                <a:latin typeface="Courier New" panose="02070309020205020404" pitchFamily="49" charset="0"/>
                <a:cs typeface="Courier New" panose="02070309020205020404" pitchFamily="49" charset="0"/>
              </a:rPr>
              <a:t>linearSegmentEnd</a:t>
            </a:r>
            <a:r>
              <a:rPr lang="en-GB" sz="500" dirty="0">
                <a:latin typeface="Courier New" panose="02070309020205020404" pitchFamily="49" charset="0"/>
                <a:cs typeface="Courier New" panose="02070309020205020404" pitchFamily="49" charset="0"/>
              </a:rPr>
              <a:t> = 0.25;</a:t>
            </a:r>
          </a:p>
          <a:p>
            <a:pPr marL="0" indent="0">
              <a:buNone/>
            </a:pPr>
            <a:endParaRPr lang="en-GB" sz="500" dirty="0">
              <a:latin typeface="Courier New" panose="02070309020205020404" pitchFamily="49" charset="0"/>
              <a:cs typeface="Courier New" panose="02070309020205020404" pitchFamily="49" charset="0"/>
            </a:endParaRPr>
          </a:p>
          <a:p>
            <a:pPr marL="0" indent="0">
              <a:buNone/>
            </a:pPr>
            <a:r>
              <a:rPr lang="en-GB" sz="500" dirty="0">
                <a:solidFill>
                  <a:srgbClr val="00B050"/>
                </a:solidFill>
                <a:latin typeface="Courier New" panose="02070309020205020404" pitchFamily="49" charset="0"/>
                <a:cs typeface="Courier New" panose="02070309020205020404" pitchFamily="49" charset="0"/>
              </a:rPr>
              <a:t>    // Hue-preserving mapping</a:t>
            </a:r>
          </a:p>
          <a:p>
            <a:pPr marL="0" indent="0">
              <a:buNone/>
            </a:pPr>
            <a:r>
              <a:rPr lang="en-GB" sz="500" dirty="0">
                <a:latin typeface="Courier New" panose="02070309020205020404" pitchFamily="49" charset="0"/>
                <a:cs typeface="Courier New" panose="02070309020205020404" pitchFamily="49" charset="0"/>
              </a:rPr>
              <a:t>    float </a:t>
            </a:r>
            <a:r>
              <a:rPr lang="en-GB" sz="500" dirty="0" err="1">
                <a:latin typeface="Courier New" panose="02070309020205020404" pitchFamily="49" charset="0"/>
                <a:cs typeface="Courier New" panose="02070309020205020404" pitchFamily="49" charset="0"/>
              </a:rPr>
              <a:t>maxCol</a:t>
            </a:r>
            <a:r>
              <a:rPr lang="en-GB" sz="500" dirty="0">
                <a:latin typeface="Courier New" panose="02070309020205020404" pitchFamily="49" charset="0"/>
                <a:cs typeface="Courier New" panose="02070309020205020404" pitchFamily="49" charset="0"/>
              </a:rPr>
              <a:t> = max(</a:t>
            </a:r>
            <a:r>
              <a:rPr lang="en-GB" sz="500" dirty="0" err="1">
                <a:latin typeface="Courier New" panose="02070309020205020404" pitchFamily="49" charset="0"/>
                <a:cs typeface="Courier New" panose="02070309020205020404" pitchFamily="49" charset="0"/>
              </a:rPr>
              <a:t>col.x</a:t>
            </a:r>
            <a:r>
              <a:rPr lang="en-GB" sz="500" dirty="0">
                <a:latin typeface="Courier New" panose="02070309020205020404" pitchFamily="49" charset="0"/>
                <a:cs typeface="Courier New" panose="02070309020205020404" pitchFamily="49" charset="0"/>
              </a:rPr>
              <a:t>, max(</a:t>
            </a:r>
            <a:r>
              <a:rPr lang="en-GB" sz="500" dirty="0" err="1">
                <a:latin typeface="Courier New" panose="02070309020205020404" pitchFamily="49" charset="0"/>
                <a:cs typeface="Courier New" panose="02070309020205020404" pitchFamily="49" charset="0"/>
              </a:rPr>
              <a:t>col.y</a:t>
            </a:r>
            <a:r>
              <a:rPr lang="en-GB" sz="500" dirty="0">
                <a:latin typeface="Courier New" panose="02070309020205020404" pitchFamily="49" charset="0"/>
                <a:cs typeface="Courier New" panose="02070309020205020404" pitchFamily="49" charset="0"/>
              </a:rPr>
              <a:t>, </a:t>
            </a:r>
            <a:r>
              <a:rPr lang="en-GB" sz="500" dirty="0" err="1">
                <a:latin typeface="Courier New" panose="02070309020205020404" pitchFamily="49" charset="0"/>
                <a:cs typeface="Courier New" panose="02070309020205020404" pitchFamily="49" charset="0"/>
              </a:rPr>
              <a:t>col.z</a:t>
            </a:r>
            <a:r>
              <a:rPr lang="en-GB" sz="500" dirty="0">
                <a:latin typeface="Courier New" panose="02070309020205020404" pitchFamily="49" charset="0"/>
                <a:cs typeface="Courier New" panose="02070309020205020404" pitchFamily="49" charset="0"/>
              </a:rPr>
              <a:t>));</a:t>
            </a:r>
          </a:p>
          <a:p>
            <a:pPr marL="0" indent="0">
              <a:buNone/>
            </a:pPr>
            <a:r>
              <a:rPr lang="en-GB" sz="500" dirty="0">
                <a:latin typeface="Courier New" panose="02070309020205020404" pitchFamily="49" charset="0"/>
                <a:cs typeface="Courier New" panose="02070309020205020404" pitchFamily="49" charset="0"/>
              </a:rPr>
              <a:t>    float </a:t>
            </a:r>
            <a:r>
              <a:rPr lang="en-GB" sz="500" dirty="0" err="1">
                <a:latin typeface="Courier New" panose="02070309020205020404" pitchFamily="49" charset="0"/>
                <a:cs typeface="Courier New" panose="02070309020205020404" pitchFamily="49" charset="0"/>
              </a:rPr>
              <a:t>mappedMax</a:t>
            </a:r>
            <a:r>
              <a:rPr lang="en-GB" sz="500" dirty="0">
                <a:latin typeface="Courier New" panose="02070309020205020404" pitchFamily="49" charset="0"/>
                <a:cs typeface="Courier New" panose="02070309020205020404" pitchFamily="49" charset="0"/>
              </a:rPr>
              <a:t> = </a:t>
            </a:r>
            <a:r>
              <a:rPr lang="en-GB" sz="500" dirty="0" err="1">
                <a:latin typeface="Courier New" panose="02070309020205020404" pitchFamily="49" charset="0"/>
                <a:cs typeface="Courier New" panose="02070309020205020404" pitchFamily="49" charset="0"/>
              </a:rPr>
              <a:t>rangeCompress</a:t>
            </a:r>
            <a:r>
              <a:rPr lang="en-GB" sz="500" dirty="0">
                <a:latin typeface="Courier New" panose="02070309020205020404" pitchFamily="49" charset="0"/>
                <a:cs typeface="Courier New" panose="02070309020205020404" pitchFamily="49" charset="0"/>
              </a:rPr>
              <a:t>(</a:t>
            </a:r>
            <a:r>
              <a:rPr lang="en-GB" sz="500" dirty="0" err="1">
                <a:latin typeface="Courier New" panose="02070309020205020404" pitchFamily="49" charset="0"/>
                <a:cs typeface="Courier New" panose="02070309020205020404" pitchFamily="49" charset="0"/>
              </a:rPr>
              <a:t>maxCol</a:t>
            </a:r>
            <a:r>
              <a:rPr lang="en-GB" sz="500" dirty="0">
                <a:latin typeface="Courier New" panose="02070309020205020404" pitchFamily="49" charset="0"/>
                <a:cs typeface="Courier New" panose="02070309020205020404" pitchFamily="49" charset="0"/>
              </a:rPr>
              <a:t>, </a:t>
            </a:r>
            <a:r>
              <a:rPr lang="en-GB" sz="500" dirty="0" err="1">
                <a:latin typeface="Courier New" panose="02070309020205020404" pitchFamily="49" charset="0"/>
                <a:cs typeface="Courier New" panose="02070309020205020404" pitchFamily="49" charset="0"/>
              </a:rPr>
              <a:t>linearSegmentEnd</a:t>
            </a:r>
            <a:r>
              <a:rPr lang="en-GB" sz="500" dirty="0">
                <a:latin typeface="Courier New" panose="02070309020205020404" pitchFamily="49" charset="0"/>
                <a:cs typeface="Courier New" panose="02070309020205020404" pitchFamily="49" charset="0"/>
              </a:rPr>
              <a:t>);</a:t>
            </a:r>
          </a:p>
          <a:p>
            <a:pPr marL="0" indent="0">
              <a:buNone/>
            </a:pPr>
            <a:r>
              <a:rPr lang="en-GB" sz="500" dirty="0">
                <a:latin typeface="Courier New" panose="02070309020205020404" pitchFamily="49" charset="0"/>
                <a:cs typeface="Courier New" panose="02070309020205020404" pitchFamily="49" charset="0"/>
              </a:rPr>
              <a:t>    float3 </a:t>
            </a:r>
            <a:r>
              <a:rPr lang="en-GB" sz="500" dirty="0" err="1">
                <a:latin typeface="Courier New" panose="02070309020205020404" pitchFamily="49" charset="0"/>
                <a:cs typeface="Courier New" panose="02070309020205020404" pitchFamily="49" charset="0"/>
              </a:rPr>
              <a:t>compressedHuePreserving</a:t>
            </a:r>
            <a:r>
              <a:rPr lang="en-GB" sz="500" dirty="0">
                <a:latin typeface="Courier New" panose="02070309020205020404" pitchFamily="49" charset="0"/>
                <a:cs typeface="Courier New" panose="02070309020205020404" pitchFamily="49" charset="0"/>
              </a:rPr>
              <a:t> = col * </a:t>
            </a:r>
            <a:r>
              <a:rPr lang="en-GB" sz="500" dirty="0" err="1">
                <a:latin typeface="Courier New" panose="02070309020205020404" pitchFamily="49" charset="0"/>
                <a:cs typeface="Courier New" panose="02070309020205020404" pitchFamily="49" charset="0"/>
              </a:rPr>
              <a:t>mappedMax</a:t>
            </a:r>
            <a:r>
              <a:rPr lang="en-GB" sz="500" dirty="0">
                <a:latin typeface="Courier New" panose="02070309020205020404" pitchFamily="49" charset="0"/>
                <a:cs typeface="Courier New" panose="02070309020205020404" pitchFamily="49" charset="0"/>
              </a:rPr>
              <a:t> / </a:t>
            </a:r>
            <a:r>
              <a:rPr lang="en-GB" sz="500" dirty="0" err="1">
                <a:latin typeface="Courier New" panose="02070309020205020404" pitchFamily="49" charset="0"/>
                <a:cs typeface="Courier New" panose="02070309020205020404" pitchFamily="49" charset="0"/>
              </a:rPr>
              <a:t>maxCol</a:t>
            </a:r>
            <a:r>
              <a:rPr lang="en-GB" sz="500" dirty="0">
                <a:latin typeface="Courier New" panose="02070309020205020404" pitchFamily="49" charset="0"/>
                <a:cs typeface="Courier New" panose="02070309020205020404" pitchFamily="49" charset="0"/>
              </a:rPr>
              <a:t>;</a:t>
            </a:r>
          </a:p>
          <a:p>
            <a:pPr marL="0" indent="0">
              <a:buNone/>
            </a:pPr>
            <a:endParaRPr lang="en-GB" sz="500" dirty="0">
              <a:latin typeface="Courier New" panose="02070309020205020404" pitchFamily="49" charset="0"/>
              <a:cs typeface="Courier New" panose="02070309020205020404" pitchFamily="49" charset="0"/>
            </a:endParaRPr>
          </a:p>
          <a:p>
            <a:pPr marL="0" indent="0">
              <a:buNone/>
            </a:pPr>
            <a:r>
              <a:rPr lang="en-GB" sz="500" dirty="0">
                <a:solidFill>
                  <a:srgbClr val="00B050"/>
                </a:solidFill>
                <a:latin typeface="Courier New" panose="02070309020205020404" pitchFamily="49" charset="0"/>
                <a:cs typeface="Courier New" panose="02070309020205020404" pitchFamily="49" charset="0"/>
              </a:rPr>
              <a:t>    // Non-hue preserving mapping</a:t>
            </a:r>
          </a:p>
          <a:p>
            <a:pPr marL="0" indent="0">
              <a:buNone/>
            </a:pPr>
            <a:r>
              <a:rPr lang="en-GB" sz="500" dirty="0">
                <a:latin typeface="Courier New" panose="02070309020205020404" pitchFamily="49" charset="0"/>
                <a:cs typeface="Courier New" panose="02070309020205020404" pitchFamily="49" charset="0"/>
              </a:rPr>
              <a:t>    float3 </a:t>
            </a:r>
            <a:r>
              <a:rPr lang="en-GB" sz="500" dirty="0" err="1">
                <a:latin typeface="Courier New" panose="02070309020205020404" pitchFamily="49" charset="0"/>
                <a:cs typeface="Courier New" panose="02070309020205020404" pitchFamily="49" charset="0"/>
              </a:rPr>
              <a:t>perChannelCompressed</a:t>
            </a:r>
            <a:r>
              <a:rPr lang="en-GB" sz="500" dirty="0">
                <a:latin typeface="Courier New" panose="02070309020205020404" pitchFamily="49" charset="0"/>
                <a:cs typeface="Courier New" panose="02070309020205020404" pitchFamily="49" charset="0"/>
              </a:rPr>
              <a:t> = </a:t>
            </a:r>
            <a:r>
              <a:rPr lang="en-GB" sz="500" dirty="0" err="1">
                <a:latin typeface="Courier New" panose="02070309020205020404" pitchFamily="49" charset="0"/>
                <a:cs typeface="Courier New" panose="02070309020205020404" pitchFamily="49" charset="0"/>
              </a:rPr>
              <a:t>rangeCompress</a:t>
            </a:r>
            <a:r>
              <a:rPr lang="en-GB" sz="500" dirty="0">
                <a:latin typeface="Courier New" panose="02070309020205020404" pitchFamily="49" charset="0"/>
                <a:cs typeface="Courier New" panose="02070309020205020404" pitchFamily="49" charset="0"/>
              </a:rPr>
              <a:t>(col, </a:t>
            </a:r>
            <a:r>
              <a:rPr lang="en-GB" sz="500" dirty="0" err="1">
                <a:latin typeface="Courier New" panose="02070309020205020404" pitchFamily="49" charset="0"/>
                <a:cs typeface="Courier New" panose="02070309020205020404" pitchFamily="49" charset="0"/>
              </a:rPr>
              <a:t>linearSegmentEnd</a:t>
            </a:r>
            <a:r>
              <a:rPr lang="en-GB" sz="500" dirty="0">
                <a:latin typeface="Courier New" panose="02070309020205020404" pitchFamily="49" charset="0"/>
                <a:cs typeface="Courier New" panose="02070309020205020404" pitchFamily="49" charset="0"/>
              </a:rPr>
              <a:t>);</a:t>
            </a:r>
          </a:p>
          <a:p>
            <a:pPr marL="0" indent="0">
              <a:buNone/>
            </a:pPr>
            <a:endParaRPr lang="en-GB" sz="500" dirty="0">
              <a:latin typeface="Courier New" panose="02070309020205020404" pitchFamily="49" charset="0"/>
              <a:cs typeface="Courier New" panose="02070309020205020404" pitchFamily="49" charset="0"/>
            </a:endParaRPr>
          </a:p>
          <a:p>
            <a:pPr marL="0" indent="0">
              <a:buNone/>
            </a:pPr>
            <a:r>
              <a:rPr lang="en-GB" sz="500" dirty="0">
                <a:solidFill>
                  <a:srgbClr val="00B050"/>
                </a:solidFill>
                <a:latin typeface="Courier New" panose="02070309020205020404" pitchFamily="49" charset="0"/>
                <a:cs typeface="Courier New" panose="02070309020205020404" pitchFamily="49" charset="0"/>
              </a:rPr>
              <a:t>    // Combine hue-preserving and non-hue-preserving </a:t>
            </a:r>
            <a:r>
              <a:rPr lang="en-GB" sz="500" dirty="0" err="1">
                <a:solidFill>
                  <a:srgbClr val="00B050"/>
                </a:solidFill>
                <a:latin typeface="Courier New" panose="02070309020205020404" pitchFamily="49" charset="0"/>
                <a:cs typeface="Courier New" panose="02070309020205020404" pitchFamily="49" charset="0"/>
              </a:rPr>
              <a:t>colors</a:t>
            </a:r>
            <a:r>
              <a:rPr lang="en-GB" sz="500" dirty="0">
                <a:solidFill>
                  <a:srgbClr val="00B050"/>
                </a:solidFill>
                <a:latin typeface="Courier New" panose="02070309020205020404" pitchFamily="49" charset="0"/>
                <a:cs typeface="Courier New" panose="02070309020205020404" pitchFamily="49" charset="0"/>
              </a:rPr>
              <a:t>. Absolute hue preservation looks unnatural, as bright </a:t>
            </a:r>
            <a:r>
              <a:rPr lang="en-GB" sz="500" dirty="0" err="1">
                <a:solidFill>
                  <a:srgbClr val="00B050"/>
                </a:solidFill>
                <a:latin typeface="Courier New" panose="02070309020205020404" pitchFamily="49" charset="0"/>
                <a:cs typeface="Courier New" panose="02070309020205020404" pitchFamily="49" charset="0"/>
              </a:rPr>
              <a:t>colors</a:t>
            </a:r>
            <a:r>
              <a:rPr lang="en-GB" sz="500" dirty="0">
                <a:solidFill>
                  <a:srgbClr val="00B050"/>
                </a:solidFill>
                <a:latin typeface="Courier New" panose="02070309020205020404" pitchFamily="49" charset="0"/>
                <a:cs typeface="Courier New" panose="02070309020205020404" pitchFamily="49" charset="0"/>
              </a:rPr>
              <a:t> *appear* to have been hue shifted.</a:t>
            </a:r>
          </a:p>
          <a:p>
            <a:pPr marL="0" indent="0">
              <a:buNone/>
            </a:pPr>
            <a:r>
              <a:rPr lang="en-GB" sz="500" dirty="0">
                <a:solidFill>
                  <a:srgbClr val="00B050"/>
                </a:solidFill>
                <a:latin typeface="Courier New" panose="02070309020205020404" pitchFamily="49" charset="0"/>
                <a:cs typeface="Courier New" panose="02070309020205020404" pitchFamily="49" charset="0"/>
              </a:rPr>
              <a:t>    // Actually doing some amount of hue shifting looks more </a:t>
            </a:r>
            <a:r>
              <a:rPr lang="en-GB" sz="500" dirty="0" smtClean="0">
                <a:solidFill>
                  <a:srgbClr val="00B050"/>
                </a:solidFill>
                <a:latin typeface="Courier New" panose="02070309020205020404" pitchFamily="49" charset="0"/>
                <a:cs typeface="Courier New" panose="02070309020205020404" pitchFamily="49" charset="0"/>
              </a:rPr>
              <a:t>pleasing</a:t>
            </a:r>
          </a:p>
          <a:p>
            <a:pPr marL="0" indent="0">
              <a:buNone/>
            </a:pPr>
            <a:r>
              <a:rPr lang="en-GB" sz="500" dirty="0" smtClean="0">
                <a:latin typeface="Courier New" panose="02070309020205020404" pitchFamily="49" charset="0"/>
                <a:cs typeface="Courier New" panose="02070309020205020404" pitchFamily="49" charset="0"/>
              </a:rPr>
              <a:t>    col = lerp(</a:t>
            </a:r>
            <a:r>
              <a:rPr lang="en-GB" sz="500" dirty="0" err="1" smtClean="0">
                <a:latin typeface="Courier New" panose="02070309020205020404" pitchFamily="49" charset="0"/>
                <a:cs typeface="Courier New" panose="02070309020205020404" pitchFamily="49" charset="0"/>
              </a:rPr>
              <a:t>perChannelCompressed</a:t>
            </a:r>
            <a:r>
              <a:rPr lang="en-GB" sz="500" dirty="0" smtClean="0">
                <a:latin typeface="Courier New" panose="02070309020205020404" pitchFamily="49" charset="0"/>
                <a:cs typeface="Courier New" panose="02070309020205020404" pitchFamily="49" charset="0"/>
              </a:rPr>
              <a:t>, </a:t>
            </a:r>
            <a:r>
              <a:rPr lang="en-GB" sz="500" dirty="0" err="1" smtClean="0">
                <a:latin typeface="Courier New" panose="02070309020205020404" pitchFamily="49" charset="0"/>
                <a:cs typeface="Courier New" panose="02070309020205020404" pitchFamily="49" charset="0"/>
              </a:rPr>
              <a:t>compressedHuePreserving</a:t>
            </a:r>
            <a:r>
              <a:rPr lang="en-GB" sz="500" dirty="0" smtClean="0">
                <a:latin typeface="Courier New" panose="02070309020205020404" pitchFamily="49" charset="0"/>
                <a:cs typeface="Courier New" panose="02070309020205020404" pitchFamily="49" charset="0"/>
              </a:rPr>
              <a:t>, 0.6);</a:t>
            </a:r>
          </a:p>
          <a:p>
            <a:pPr marL="0" indent="0">
              <a:buNone/>
            </a:pPr>
            <a:endParaRPr lang="en-GB" sz="500" dirty="0">
              <a:latin typeface="Courier New" panose="02070309020205020404" pitchFamily="49" charset="0"/>
              <a:cs typeface="Courier New" panose="02070309020205020404" pitchFamily="49" charset="0"/>
            </a:endParaRPr>
          </a:p>
          <a:p>
            <a:pPr marL="0" indent="0">
              <a:buNone/>
            </a:pPr>
            <a:r>
              <a:rPr lang="en-GB" sz="500" dirty="0">
                <a:latin typeface="Courier New" panose="02070309020205020404" pitchFamily="49" charset="0"/>
                <a:cs typeface="Courier New" panose="02070309020205020404" pitchFamily="49" charset="0"/>
              </a:rPr>
              <a:t>    float3 </a:t>
            </a:r>
            <a:r>
              <a:rPr lang="en-GB" sz="500" dirty="0" err="1">
                <a:latin typeface="Courier New" panose="02070309020205020404" pitchFamily="49" charset="0"/>
                <a:cs typeface="Courier New" panose="02070309020205020404" pitchFamily="49" charset="0"/>
              </a:rPr>
              <a:t>ictcpMapped</a:t>
            </a:r>
            <a:r>
              <a:rPr lang="en-GB" sz="500" dirty="0">
                <a:latin typeface="Courier New" panose="02070309020205020404" pitchFamily="49" charset="0"/>
                <a:cs typeface="Courier New" panose="02070309020205020404" pitchFamily="49" charset="0"/>
              </a:rPr>
              <a:t> = </a:t>
            </a:r>
            <a:r>
              <a:rPr lang="en-GB" sz="500" dirty="0" err="1">
                <a:latin typeface="Courier New" panose="02070309020205020404" pitchFamily="49" charset="0"/>
                <a:cs typeface="Courier New" panose="02070309020205020404" pitchFamily="49" charset="0"/>
              </a:rPr>
              <a:t>RGBToICtCp</a:t>
            </a:r>
            <a:r>
              <a:rPr lang="en-GB" sz="500" dirty="0">
                <a:latin typeface="Courier New" panose="02070309020205020404" pitchFamily="49" charset="0"/>
                <a:cs typeface="Courier New" panose="02070309020205020404" pitchFamily="49" charset="0"/>
              </a:rPr>
              <a:t>(col);</a:t>
            </a:r>
          </a:p>
          <a:p>
            <a:pPr marL="0" indent="0">
              <a:buNone/>
            </a:pPr>
            <a:endParaRPr lang="en-GB" sz="500" dirty="0">
              <a:latin typeface="Courier New" panose="02070309020205020404" pitchFamily="49" charset="0"/>
              <a:cs typeface="Courier New" panose="02070309020205020404" pitchFamily="49" charset="0"/>
            </a:endParaRPr>
          </a:p>
          <a:p>
            <a:pPr marL="0" indent="0">
              <a:buNone/>
            </a:pPr>
            <a:r>
              <a:rPr lang="en-GB" sz="500" dirty="0">
                <a:solidFill>
                  <a:srgbClr val="00B050"/>
                </a:solidFill>
                <a:latin typeface="Courier New" panose="02070309020205020404" pitchFamily="49" charset="0"/>
                <a:cs typeface="Courier New" panose="02070309020205020404" pitchFamily="49" charset="0"/>
              </a:rPr>
              <a:t>    // Smoothly ramp off saturation as brightness increases, but keep some even for very bright input</a:t>
            </a:r>
          </a:p>
          <a:p>
            <a:pPr marL="0" indent="0">
              <a:buNone/>
            </a:pPr>
            <a:r>
              <a:rPr lang="en-GB" sz="500" dirty="0">
                <a:latin typeface="Courier New" panose="02070309020205020404" pitchFamily="49" charset="0"/>
                <a:cs typeface="Courier New" panose="02070309020205020404" pitchFamily="49" charset="0"/>
              </a:rPr>
              <a:t>    float </a:t>
            </a:r>
            <a:r>
              <a:rPr lang="en-GB" sz="500" dirty="0" err="1">
                <a:latin typeface="Courier New" panose="02070309020205020404" pitchFamily="49" charset="0"/>
                <a:cs typeface="Courier New" panose="02070309020205020404" pitchFamily="49" charset="0"/>
              </a:rPr>
              <a:t>postCompressionSaturationBoost</a:t>
            </a:r>
            <a:r>
              <a:rPr lang="en-GB" sz="500" dirty="0">
                <a:latin typeface="Courier New" panose="02070309020205020404" pitchFamily="49" charset="0"/>
                <a:cs typeface="Courier New" panose="02070309020205020404" pitchFamily="49" charset="0"/>
              </a:rPr>
              <a:t> = 0.3 * </a:t>
            </a:r>
            <a:r>
              <a:rPr lang="en-GB" sz="500" dirty="0" err="1">
                <a:latin typeface="Courier New" panose="02070309020205020404" pitchFamily="49" charset="0"/>
                <a:cs typeface="Courier New" panose="02070309020205020404" pitchFamily="49" charset="0"/>
              </a:rPr>
              <a:t>smoothstep</a:t>
            </a:r>
            <a:r>
              <a:rPr lang="en-GB" sz="500" dirty="0">
                <a:latin typeface="Courier New" panose="02070309020205020404" pitchFamily="49" charset="0"/>
                <a:cs typeface="Courier New" panose="02070309020205020404" pitchFamily="49" charset="0"/>
              </a:rPr>
              <a:t>(1.0, 0.5, </a:t>
            </a:r>
            <a:r>
              <a:rPr lang="en-GB" sz="500" dirty="0" err="1">
                <a:latin typeface="Courier New" panose="02070309020205020404" pitchFamily="49" charset="0"/>
                <a:cs typeface="Courier New" panose="02070309020205020404" pitchFamily="49" charset="0"/>
              </a:rPr>
              <a:t>ictcp.x</a:t>
            </a:r>
            <a:r>
              <a:rPr lang="en-GB" sz="500" dirty="0">
                <a:latin typeface="Courier New" panose="02070309020205020404" pitchFamily="49" charset="0"/>
                <a:cs typeface="Courier New" panose="02070309020205020404" pitchFamily="49" charset="0"/>
              </a:rPr>
              <a:t>);</a:t>
            </a:r>
          </a:p>
          <a:p>
            <a:pPr marL="0" indent="0">
              <a:buNone/>
            </a:pPr>
            <a:endParaRPr lang="en-GB" sz="500" dirty="0">
              <a:latin typeface="Courier New" panose="02070309020205020404" pitchFamily="49" charset="0"/>
              <a:cs typeface="Courier New" panose="02070309020205020404" pitchFamily="49" charset="0"/>
            </a:endParaRPr>
          </a:p>
          <a:p>
            <a:pPr marL="0" indent="0">
              <a:buNone/>
            </a:pPr>
            <a:r>
              <a:rPr lang="en-GB" sz="500" dirty="0">
                <a:solidFill>
                  <a:srgbClr val="00B050"/>
                </a:solidFill>
                <a:latin typeface="Courier New" panose="02070309020205020404" pitchFamily="49" charset="0"/>
                <a:cs typeface="Courier New" panose="02070309020205020404" pitchFamily="49" charset="0"/>
              </a:rPr>
              <a:t>    // Re-introduce some hue from the pre-compression </a:t>
            </a:r>
            <a:r>
              <a:rPr lang="en-GB" sz="500" dirty="0" err="1">
                <a:solidFill>
                  <a:srgbClr val="00B050"/>
                </a:solidFill>
                <a:latin typeface="Courier New" panose="02070309020205020404" pitchFamily="49" charset="0"/>
                <a:cs typeface="Courier New" panose="02070309020205020404" pitchFamily="49" charset="0"/>
              </a:rPr>
              <a:t>color</a:t>
            </a:r>
            <a:r>
              <a:rPr lang="en-GB" sz="500" dirty="0">
                <a:solidFill>
                  <a:srgbClr val="00B050"/>
                </a:solidFill>
                <a:latin typeface="Courier New" panose="02070309020205020404" pitchFamily="49" charset="0"/>
                <a:cs typeface="Courier New" panose="02070309020205020404" pitchFamily="49" charset="0"/>
              </a:rPr>
              <a:t>. Something similar could be accomplished by delaying the </a:t>
            </a:r>
            <a:r>
              <a:rPr lang="en-GB" sz="500" dirty="0" err="1">
                <a:solidFill>
                  <a:srgbClr val="00B050"/>
                </a:solidFill>
                <a:latin typeface="Courier New" panose="02070309020205020404" pitchFamily="49" charset="0"/>
                <a:cs typeface="Courier New" panose="02070309020205020404" pitchFamily="49" charset="0"/>
              </a:rPr>
              <a:t>luma</a:t>
            </a:r>
            <a:r>
              <a:rPr lang="en-GB" sz="500" dirty="0">
                <a:solidFill>
                  <a:srgbClr val="00B050"/>
                </a:solidFill>
                <a:latin typeface="Courier New" panose="02070309020205020404" pitchFamily="49" charset="0"/>
                <a:cs typeface="Courier New" panose="02070309020205020404" pitchFamily="49" charset="0"/>
              </a:rPr>
              <a:t>-dependent desaturation before range compression.</a:t>
            </a:r>
          </a:p>
          <a:p>
            <a:pPr marL="0" indent="0">
              <a:buNone/>
            </a:pPr>
            <a:r>
              <a:rPr lang="en-GB" sz="500" dirty="0">
                <a:solidFill>
                  <a:srgbClr val="00B050"/>
                </a:solidFill>
                <a:latin typeface="Courier New" panose="02070309020205020404" pitchFamily="49" charset="0"/>
                <a:cs typeface="Courier New" panose="02070309020205020404" pitchFamily="49" charset="0"/>
              </a:rPr>
              <a:t>    // Doing it here however does a better job of preserving perceptual luminance of highly saturated </a:t>
            </a:r>
            <a:r>
              <a:rPr lang="en-GB" sz="500" dirty="0" err="1">
                <a:solidFill>
                  <a:srgbClr val="00B050"/>
                </a:solidFill>
                <a:latin typeface="Courier New" panose="02070309020205020404" pitchFamily="49" charset="0"/>
                <a:cs typeface="Courier New" panose="02070309020205020404" pitchFamily="49" charset="0"/>
              </a:rPr>
              <a:t>colors</a:t>
            </a:r>
            <a:r>
              <a:rPr lang="en-GB" sz="500" dirty="0">
                <a:solidFill>
                  <a:srgbClr val="00B050"/>
                </a:solidFill>
                <a:latin typeface="Courier New" panose="02070309020205020404" pitchFamily="49" charset="0"/>
                <a:cs typeface="Courier New" panose="02070309020205020404" pitchFamily="49" charset="0"/>
              </a:rPr>
              <a:t>. Because in the hue-preserving path we only range-compress the max channel,</a:t>
            </a:r>
          </a:p>
          <a:p>
            <a:pPr marL="0" indent="0">
              <a:buNone/>
            </a:pPr>
            <a:r>
              <a:rPr lang="en-GB" sz="500" dirty="0">
                <a:solidFill>
                  <a:srgbClr val="00B050"/>
                </a:solidFill>
                <a:latin typeface="Courier New" panose="02070309020205020404" pitchFamily="49" charset="0"/>
                <a:cs typeface="Courier New" panose="02070309020205020404" pitchFamily="49" charset="0"/>
              </a:rPr>
              <a:t>    // saturated </a:t>
            </a:r>
            <a:r>
              <a:rPr lang="en-GB" sz="500" dirty="0" err="1">
                <a:solidFill>
                  <a:srgbClr val="00B050"/>
                </a:solidFill>
                <a:latin typeface="Courier New" panose="02070309020205020404" pitchFamily="49" charset="0"/>
                <a:cs typeface="Courier New" panose="02070309020205020404" pitchFamily="49" charset="0"/>
              </a:rPr>
              <a:t>colors</a:t>
            </a:r>
            <a:r>
              <a:rPr lang="en-GB" sz="500" dirty="0">
                <a:solidFill>
                  <a:srgbClr val="00B050"/>
                </a:solidFill>
                <a:latin typeface="Courier New" panose="02070309020205020404" pitchFamily="49" charset="0"/>
                <a:cs typeface="Courier New" panose="02070309020205020404" pitchFamily="49" charset="0"/>
              </a:rPr>
              <a:t> lose luminance. By desaturating them more aggressively first, compressing, and then re-adding some saturation, we can preserve their brightness to a greater extent.</a:t>
            </a:r>
          </a:p>
          <a:p>
            <a:pPr marL="0" indent="0">
              <a:buNone/>
            </a:pPr>
            <a:r>
              <a:rPr lang="en-GB" sz="500" dirty="0">
                <a:latin typeface="Courier New" panose="02070309020205020404" pitchFamily="49" charset="0"/>
                <a:cs typeface="Courier New" panose="02070309020205020404" pitchFamily="49" charset="0"/>
              </a:rPr>
              <a:t>    </a:t>
            </a:r>
            <a:r>
              <a:rPr lang="en-GB" sz="500" dirty="0" err="1">
                <a:latin typeface="Courier New" panose="02070309020205020404" pitchFamily="49" charset="0"/>
                <a:cs typeface="Courier New" panose="02070309020205020404" pitchFamily="49" charset="0"/>
              </a:rPr>
              <a:t>ictcpMapped.yz</a:t>
            </a:r>
            <a:r>
              <a:rPr lang="en-GB" sz="500" dirty="0">
                <a:latin typeface="Courier New" panose="02070309020205020404" pitchFamily="49" charset="0"/>
                <a:cs typeface="Courier New" panose="02070309020205020404" pitchFamily="49" charset="0"/>
              </a:rPr>
              <a:t> = lerp(</a:t>
            </a:r>
            <a:r>
              <a:rPr lang="en-GB" sz="500" dirty="0" err="1">
                <a:latin typeface="Courier New" panose="02070309020205020404" pitchFamily="49" charset="0"/>
                <a:cs typeface="Courier New" panose="02070309020205020404" pitchFamily="49" charset="0"/>
              </a:rPr>
              <a:t>ictcpMapped.yz</a:t>
            </a:r>
            <a:r>
              <a:rPr lang="en-GB" sz="500" dirty="0">
                <a:latin typeface="Courier New" panose="02070309020205020404" pitchFamily="49" charset="0"/>
                <a:cs typeface="Courier New" panose="02070309020205020404" pitchFamily="49" charset="0"/>
              </a:rPr>
              <a:t>, </a:t>
            </a:r>
            <a:r>
              <a:rPr lang="en-GB" sz="500" dirty="0" err="1">
                <a:latin typeface="Courier New" panose="02070309020205020404" pitchFamily="49" charset="0"/>
                <a:cs typeface="Courier New" panose="02070309020205020404" pitchFamily="49" charset="0"/>
              </a:rPr>
              <a:t>ictcp.yz</a:t>
            </a:r>
            <a:r>
              <a:rPr lang="en-GB" sz="500" dirty="0">
                <a:latin typeface="Courier New" panose="02070309020205020404" pitchFamily="49" charset="0"/>
                <a:cs typeface="Courier New" panose="02070309020205020404" pitchFamily="49" charset="0"/>
              </a:rPr>
              <a:t> * </a:t>
            </a:r>
            <a:r>
              <a:rPr lang="en-GB" sz="500" dirty="0" err="1">
                <a:latin typeface="Courier New" panose="02070309020205020404" pitchFamily="49" charset="0"/>
                <a:cs typeface="Courier New" panose="02070309020205020404" pitchFamily="49" charset="0"/>
              </a:rPr>
              <a:t>ictcpMapped.x</a:t>
            </a:r>
            <a:r>
              <a:rPr lang="en-GB" sz="500" dirty="0">
                <a:latin typeface="Courier New" panose="02070309020205020404" pitchFamily="49" charset="0"/>
                <a:cs typeface="Courier New" panose="02070309020205020404" pitchFamily="49" charset="0"/>
              </a:rPr>
              <a:t> / max(1e-3, </a:t>
            </a:r>
            <a:r>
              <a:rPr lang="en-GB" sz="500" dirty="0" err="1">
                <a:latin typeface="Courier New" panose="02070309020205020404" pitchFamily="49" charset="0"/>
                <a:cs typeface="Courier New" panose="02070309020205020404" pitchFamily="49" charset="0"/>
              </a:rPr>
              <a:t>ictcp.x</a:t>
            </a:r>
            <a:r>
              <a:rPr lang="en-GB" sz="500" dirty="0">
                <a:latin typeface="Courier New" panose="02070309020205020404" pitchFamily="49" charset="0"/>
                <a:cs typeface="Courier New" panose="02070309020205020404" pitchFamily="49" charset="0"/>
              </a:rPr>
              <a:t>), </a:t>
            </a:r>
            <a:r>
              <a:rPr lang="en-GB" sz="500" dirty="0" err="1">
                <a:latin typeface="Courier New" panose="02070309020205020404" pitchFamily="49" charset="0"/>
                <a:cs typeface="Courier New" panose="02070309020205020404" pitchFamily="49" charset="0"/>
              </a:rPr>
              <a:t>postCompressionSaturationBoost</a:t>
            </a:r>
            <a:r>
              <a:rPr lang="en-GB" sz="500" dirty="0">
                <a:latin typeface="Courier New" panose="02070309020205020404" pitchFamily="49" charset="0"/>
                <a:cs typeface="Courier New" panose="02070309020205020404" pitchFamily="49" charset="0"/>
              </a:rPr>
              <a:t>);</a:t>
            </a:r>
          </a:p>
          <a:p>
            <a:pPr marL="0" indent="0">
              <a:buNone/>
            </a:pPr>
            <a:endParaRPr lang="en-GB" sz="500" dirty="0">
              <a:latin typeface="Courier New" panose="02070309020205020404" pitchFamily="49" charset="0"/>
              <a:cs typeface="Courier New" panose="02070309020205020404" pitchFamily="49" charset="0"/>
            </a:endParaRPr>
          </a:p>
          <a:p>
            <a:pPr marL="0" indent="0">
              <a:buNone/>
            </a:pPr>
            <a:r>
              <a:rPr lang="en-GB" sz="500" dirty="0">
                <a:latin typeface="Courier New" panose="02070309020205020404" pitchFamily="49" charset="0"/>
                <a:cs typeface="Courier New" panose="02070309020205020404" pitchFamily="49" charset="0"/>
              </a:rPr>
              <a:t>    col = </a:t>
            </a:r>
            <a:r>
              <a:rPr lang="en-GB" sz="500" dirty="0" err="1">
                <a:latin typeface="Courier New" panose="02070309020205020404" pitchFamily="49" charset="0"/>
                <a:cs typeface="Courier New" panose="02070309020205020404" pitchFamily="49" charset="0"/>
              </a:rPr>
              <a:t>ICtCpToRGB</a:t>
            </a:r>
            <a:r>
              <a:rPr lang="en-GB" sz="500" dirty="0">
                <a:latin typeface="Courier New" panose="02070309020205020404" pitchFamily="49" charset="0"/>
                <a:cs typeface="Courier New" panose="02070309020205020404" pitchFamily="49" charset="0"/>
              </a:rPr>
              <a:t>(</a:t>
            </a:r>
            <a:r>
              <a:rPr lang="en-GB" sz="500" dirty="0" err="1">
                <a:latin typeface="Courier New" panose="02070309020205020404" pitchFamily="49" charset="0"/>
                <a:cs typeface="Courier New" panose="02070309020205020404" pitchFamily="49" charset="0"/>
              </a:rPr>
              <a:t>ictcpMapped</a:t>
            </a:r>
            <a:r>
              <a:rPr lang="en-GB" sz="500" dirty="0">
                <a:latin typeface="Courier New" panose="02070309020205020404" pitchFamily="49" charset="0"/>
                <a:cs typeface="Courier New" panose="02070309020205020404" pitchFamily="49" charset="0"/>
              </a:rPr>
              <a:t>);</a:t>
            </a:r>
          </a:p>
          <a:p>
            <a:pPr marL="0" indent="0">
              <a:buNone/>
            </a:pPr>
            <a:endParaRPr lang="en-GB" sz="500" dirty="0">
              <a:latin typeface="Courier New" panose="02070309020205020404" pitchFamily="49" charset="0"/>
              <a:cs typeface="Courier New" panose="02070309020205020404" pitchFamily="49" charset="0"/>
            </a:endParaRPr>
          </a:p>
          <a:p>
            <a:pPr marL="0" indent="0">
              <a:buNone/>
            </a:pPr>
            <a:r>
              <a:rPr lang="en-GB" sz="500" dirty="0">
                <a:latin typeface="Courier New" panose="02070309020205020404" pitchFamily="49" charset="0"/>
                <a:cs typeface="Courier New" panose="02070309020205020404" pitchFamily="49" charset="0"/>
              </a:rPr>
              <a:t>    return col;</a:t>
            </a:r>
          </a:p>
          <a:p>
            <a:pPr marL="0" indent="0">
              <a:buNone/>
            </a:pPr>
            <a:r>
              <a:rPr lang="en-GB" sz="500" dirty="0">
                <a:latin typeface="Courier New" panose="02070309020205020404" pitchFamily="49" charset="0"/>
                <a:cs typeface="Courier New" panose="02070309020205020404" pitchFamily="49" charset="0"/>
              </a:rPr>
              <a:t>}</a:t>
            </a:r>
            <a:endParaRPr lang="en-US" sz="5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6225569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Code: supporting functions</a:t>
            </a:r>
            <a:endParaRPr lang="en-US" dirty="0"/>
          </a:p>
        </p:txBody>
      </p:sp>
      <p:sp>
        <p:nvSpPr>
          <p:cNvPr id="7"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2</a:t>
            </a:r>
          </a:p>
        </p:txBody>
      </p:sp>
      <p:sp>
        <p:nvSpPr>
          <p:cNvPr id="13" name="Content Placeholder 2"/>
          <p:cNvSpPr txBox="1">
            <a:spLocks/>
          </p:cNvSpPr>
          <p:nvPr/>
        </p:nvSpPr>
        <p:spPr>
          <a:xfrm>
            <a:off x="457200" y="1200150"/>
            <a:ext cx="8229600" cy="332105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2000" kern="1200">
                <a:solidFill>
                  <a:schemeClr val="bg1"/>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Font typeface="Arial" pitchFamily="34" charset="0"/>
              <a:buChar char="–"/>
              <a:defRPr sz="1800" kern="1200">
                <a:solidFill>
                  <a:schemeClr val="bg1"/>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Font typeface="Arial" pitchFamily="34" charset="0"/>
              <a:buChar char="•"/>
              <a:defRPr sz="1600" kern="1200">
                <a:solidFill>
                  <a:schemeClr val="bg1"/>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500" dirty="0">
                <a:solidFill>
                  <a:srgbClr val="00B050"/>
                </a:solidFill>
                <a:latin typeface="Courier New" panose="02070309020205020404" pitchFamily="49" charset="0"/>
                <a:cs typeface="Courier New" panose="02070309020205020404" pitchFamily="49" charset="0"/>
              </a:rPr>
              <a:t>// RGB with </a:t>
            </a:r>
            <a:r>
              <a:rPr lang="en-GB" sz="500" dirty="0" err="1" smtClean="0">
                <a:solidFill>
                  <a:srgbClr val="00B050"/>
                </a:solidFill>
                <a:latin typeface="Courier New" panose="02070309020205020404" pitchFamily="49" charset="0"/>
                <a:cs typeface="Courier New" panose="02070309020205020404" pitchFamily="49" charset="0"/>
              </a:rPr>
              <a:t>sRGB</a:t>
            </a:r>
            <a:r>
              <a:rPr lang="en-GB" sz="500" dirty="0" smtClean="0">
                <a:solidFill>
                  <a:srgbClr val="00B050"/>
                </a:solidFill>
                <a:latin typeface="Courier New" panose="02070309020205020404" pitchFamily="49" charset="0"/>
                <a:cs typeface="Courier New" panose="02070309020205020404" pitchFamily="49" charset="0"/>
              </a:rPr>
              <a:t>/Rec.709 </a:t>
            </a:r>
            <a:r>
              <a:rPr lang="en-GB" sz="500" dirty="0">
                <a:solidFill>
                  <a:srgbClr val="00B050"/>
                </a:solidFill>
                <a:latin typeface="Courier New" panose="02070309020205020404" pitchFamily="49" charset="0"/>
                <a:cs typeface="Courier New" panose="02070309020205020404" pitchFamily="49" charset="0"/>
              </a:rPr>
              <a:t>primaries to </a:t>
            </a:r>
            <a:r>
              <a:rPr lang="en-GB" sz="500" dirty="0" err="1">
                <a:solidFill>
                  <a:srgbClr val="00B050"/>
                </a:solidFill>
                <a:latin typeface="Courier New" panose="02070309020205020404" pitchFamily="49" charset="0"/>
                <a:cs typeface="Courier New" panose="02070309020205020404" pitchFamily="49" charset="0"/>
              </a:rPr>
              <a:t>ICtCp</a:t>
            </a:r>
            <a:endParaRPr lang="en-GB" sz="500" dirty="0">
              <a:solidFill>
                <a:srgbClr val="00B050"/>
              </a:solidFill>
              <a:latin typeface="Courier New" panose="02070309020205020404" pitchFamily="49" charset="0"/>
              <a:cs typeface="Courier New" panose="02070309020205020404" pitchFamily="49" charset="0"/>
            </a:endParaRPr>
          </a:p>
          <a:p>
            <a:pPr marL="0" indent="0">
              <a:buNone/>
            </a:pPr>
            <a:r>
              <a:rPr lang="en-GB" sz="500" dirty="0">
                <a:latin typeface="Courier New" panose="02070309020205020404" pitchFamily="49" charset="0"/>
                <a:cs typeface="Courier New" panose="02070309020205020404" pitchFamily="49" charset="0"/>
              </a:rPr>
              <a:t>float3 </a:t>
            </a:r>
            <a:r>
              <a:rPr lang="en-GB" sz="500" dirty="0" err="1">
                <a:latin typeface="Courier New" panose="02070309020205020404" pitchFamily="49" charset="0"/>
                <a:cs typeface="Courier New" panose="02070309020205020404" pitchFamily="49" charset="0"/>
              </a:rPr>
              <a:t>RGBToICtCp</a:t>
            </a:r>
            <a:r>
              <a:rPr lang="en-GB" sz="500" dirty="0">
                <a:latin typeface="Courier New" panose="02070309020205020404" pitchFamily="49" charset="0"/>
                <a:cs typeface="Courier New" panose="02070309020205020404" pitchFamily="49" charset="0"/>
              </a:rPr>
              <a:t>(float3 col)</a:t>
            </a:r>
          </a:p>
          <a:p>
            <a:pPr marL="0" indent="0">
              <a:buNone/>
            </a:pPr>
            <a:r>
              <a:rPr lang="en-GB" sz="500" dirty="0">
                <a:latin typeface="Courier New" panose="02070309020205020404" pitchFamily="49" charset="0"/>
                <a:cs typeface="Courier New" panose="02070309020205020404" pitchFamily="49" charset="0"/>
              </a:rPr>
              <a:t>{</a:t>
            </a:r>
          </a:p>
          <a:p>
            <a:pPr marL="0" indent="0">
              <a:buNone/>
            </a:pPr>
            <a:r>
              <a:rPr lang="en-GB" sz="500" dirty="0">
                <a:latin typeface="Courier New" panose="02070309020205020404" pitchFamily="49" charset="0"/>
                <a:cs typeface="Courier New" panose="02070309020205020404" pitchFamily="49" charset="0"/>
              </a:rPr>
              <a:t>    col = </a:t>
            </a:r>
            <a:r>
              <a:rPr lang="en-GB" sz="500" dirty="0" err="1">
                <a:latin typeface="Courier New" panose="02070309020205020404" pitchFamily="49" charset="0"/>
                <a:cs typeface="Courier New" panose="02070309020205020404" pitchFamily="49" charset="0"/>
              </a:rPr>
              <a:t>RGBToXYZ</a:t>
            </a:r>
            <a:r>
              <a:rPr lang="en-GB" sz="500" dirty="0">
                <a:latin typeface="Courier New" panose="02070309020205020404" pitchFamily="49" charset="0"/>
                <a:cs typeface="Courier New" panose="02070309020205020404" pitchFamily="49" charset="0"/>
              </a:rPr>
              <a:t>(col);</a:t>
            </a:r>
          </a:p>
          <a:p>
            <a:pPr marL="0" indent="0">
              <a:buNone/>
            </a:pPr>
            <a:r>
              <a:rPr lang="en-GB" sz="500" dirty="0">
                <a:latin typeface="Courier New" panose="02070309020205020404" pitchFamily="49" charset="0"/>
                <a:cs typeface="Courier New" panose="02070309020205020404" pitchFamily="49" charset="0"/>
              </a:rPr>
              <a:t>    col = </a:t>
            </a:r>
            <a:r>
              <a:rPr lang="en-GB" sz="500" dirty="0" err="1">
                <a:latin typeface="Courier New" panose="02070309020205020404" pitchFamily="49" charset="0"/>
                <a:cs typeface="Courier New" panose="02070309020205020404" pitchFamily="49" charset="0"/>
              </a:rPr>
              <a:t>XYZToLMS</a:t>
            </a:r>
            <a:r>
              <a:rPr lang="en-GB" sz="500" dirty="0">
                <a:latin typeface="Courier New" panose="02070309020205020404" pitchFamily="49" charset="0"/>
                <a:cs typeface="Courier New" panose="02070309020205020404" pitchFamily="49" charset="0"/>
              </a:rPr>
              <a:t>(col);</a:t>
            </a:r>
          </a:p>
          <a:p>
            <a:pPr marL="0" indent="0">
              <a:buNone/>
            </a:pPr>
            <a:r>
              <a:rPr lang="en-GB" sz="500" dirty="0" smtClean="0">
                <a:solidFill>
                  <a:srgbClr val="00B050"/>
                </a:solidFill>
                <a:latin typeface="Courier New" panose="02070309020205020404" pitchFamily="49" charset="0"/>
                <a:cs typeface="Courier New" panose="02070309020205020404" pitchFamily="49" charset="0"/>
              </a:rPr>
              <a:t>    // 1.0f = 100 nits, 100.0f = 10k nits</a:t>
            </a:r>
            <a:endParaRPr lang="en-GB" sz="500" dirty="0" smtClean="0">
              <a:latin typeface="Courier New" panose="02070309020205020404" pitchFamily="49" charset="0"/>
              <a:cs typeface="Courier New" panose="02070309020205020404" pitchFamily="49" charset="0"/>
            </a:endParaRPr>
          </a:p>
          <a:p>
            <a:pPr marL="0" indent="0">
              <a:buNone/>
            </a:pPr>
            <a:r>
              <a:rPr lang="en-GB" sz="500" dirty="0" smtClean="0">
                <a:latin typeface="Courier New" panose="02070309020205020404" pitchFamily="49" charset="0"/>
                <a:cs typeface="Courier New" panose="02070309020205020404" pitchFamily="49" charset="0"/>
              </a:rPr>
              <a:t>    </a:t>
            </a:r>
            <a:r>
              <a:rPr lang="en-GB" sz="500" dirty="0">
                <a:latin typeface="Courier New" panose="02070309020205020404" pitchFamily="49" charset="0"/>
                <a:cs typeface="Courier New" panose="02070309020205020404" pitchFamily="49" charset="0"/>
              </a:rPr>
              <a:t>col = </a:t>
            </a:r>
            <a:r>
              <a:rPr lang="en-GB" sz="500" dirty="0" err="1">
                <a:latin typeface="Courier New" panose="02070309020205020404" pitchFamily="49" charset="0"/>
                <a:cs typeface="Courier New" panose="02070309020205020404" pitchFamily="49" charset="0"/>
              </a:rPr>
              <a:t>linearToPQ</a:t>
            </a:r>
            <a:r>
              <a:rPr lang="en-GB" sz="500" dirty="0">
                <a:latin typeface="Courier New" panose="02070309020205020404" pitchFamily="49" charset="0"/>
                <a:cs typeface="Courier New" panose="02070309020205020404" pitchFamily="49" charset="0"/>
              </a:rPr>
              <a:t>(max(0.0.xxx, col), </a:t>
            </a:r>
            <a:r>
              <a:rPr lang="en-GB" sz="500" dirty="0" smtClean="0">
                <a:latin typeface="Courier New" panose="02070309020205020404" pitchFamily="49" charset="0"/>
                <a:cs typeface="Courier New" panose="02070309020205020404" pitchFamily="49" charset="0"/>
              </a:rPr>
              <a:t>100.0);</a:t>
            </a:r>
            <a:endParaRPr lang="en-GB" sz="500" dirty="0">
              <a:latin typeface="Courier New" panose="02070309020205020404" pitchFamily="49" charset="0"/>
              <a:cs typeface="Courier New" panose="02070309020205020404" pitchFamily="49" charset="0"/>
            </a:endParaRPr>
          </a:p>
          <a:p>
            <a:pPr marL="0" indent="0">
              <a:buNone/>
            </a:pPr>
            <a:endParaRPr lang="en-GB" sz="500" dirty="0">
              <a:latin typeface="Courier New" panose="02070309020205020404" pitchFamily="49" charset="0"/>
              <a:cs typeface="Courier New" panose="02070309020205020404" pitchFamily="49" charset="0"/>
            </a:endParaRPr>
          </a:p>
          <a:p>
            <a:pPr marL="0" indent="0">
              <a:buNone/>
            </a:pPr>
            <a:r>
              <a:rPr lang="en-GB" sz="500" dirty="0">
                <a:latin typeface="Courier New" panose="02070309020205020404" pitchFamily="49" charset="0"/>
                <a:cs typeface="Courier New" panose="02070309020205020404" pitchFamily="49" charset="0"/>
              </a:rPr>
              <a:t>    </a:t>
            </a:r>
            <a:r>
              <a:rPr lang="en-GB" sz="500" dirty="0">
                <a:solidFill>
                  <a:srgbClr val="00B050"/>
                </a:solidFill>
                <a:latin typeface="Courier New" panose="02070309020205020404" pitchFamily="49" charset="0"/>
                <a:cs typeface="Courier New" panose="02070309020205020404" pitchFamily="49" charset="0"/>
              </a:rPr>
              <a:t>// Convert PQ-LMS into </a:t>
            </a:r>
            <a:r>
              <a:rPr lang="en-GB" sz="500" dirty="0" err="1">
                <a:solidFill>
                  <a:srgbClr val="00B050"/>
                </a:solidFill>
                <a:latin typeface="Courier New" panose="02070309020205020404" pitchFamily="49" charset="0"/>
                <a:cs typeface="Courier New" panose="02070309020205020404" pitchFamily="49" charset="0"/>
              </a:rPr>
              <a:t>ICtCp</a:t>
            </a:r>
            <a:r>
              <a:rPr lang="en-GB" sz="500" dirty="0">
                <a:solidFill>
                  <a:srgbClr val="00B050"/>
                </a:solidFill>
                <a:latin typeface="Courier New" panose="02070309020205020404" pitchFamily="49" charset="0"/>
                <a:cs typeface="Courier New" panose="02070309020205020404" pitchFamily="49" charset="0"/>
              </a:rPr>
              <a:t>. Note that the "S" channel is not used,</a:t>
            </a:r>
          </a:p>
          <a:p>
            <a:pPr marL="0" indent="0">
              <a:buNone/>
            </a:pPr>
            <a:r>
              <a:rPr lang="en-GB" sz="500" dirty="0">
                <a:solidFill>
                  <a:srgbClr val="00B050"/>
                </a:solidFill>
                <a:latin typeface="Courier New" panose="02070309020205020404" pitchFamily="49" charset="0"/>
                <a:cs typeface="Courier New" panose="02070309020205020404" pitchFamily="49" charset="0"/>
              </a:rPr>
              <a:t>    // but overlap between the cone responses for long, medium, and short wavelengths</a:t>
            </a:r>
          </a:p>
          <a:p>
            <a:pPr marL="0" indent="0">
              <a:buNone/>
            </a:pPr>
            <a:r>
              <a:rPr lang="en-GB" sz="500" dirty="0">
                <a:solidFill>
                  <a:srgbClr val="00B050"/>
                </a:solidFill>
                <a:latin typeface="Courier New" panose="02070309020205020404" pitchFamily="49" charset="0"/>
                <a:cs typeface="Courier New" panose="02070309020205020404" pitchFamily="49" charset="0"/>
              </a:rPr>
              <a:t>    // ensures that the corresponding part of the spectrum contributes to luminance.</a:t>
            </a:r>
          </a:p>
          <a:p>
            <a:pPr marL="0" indent="0">
              <a:buNone/>
            </a:pPr>
            <a:endParaRPr lang="en-GB" sz="500" dirty="0">
              <a:latin typeface="Courier New" panose="02070309020205020404" pitchFamily="49" charset="0"/>
              <a:cs typeface="Courier New" panose="02070309020205020404" pitchFamily="49" charset="0"/>
            </a:endParaRPr>
          </a:p>
          <a:p>
            <a:pPr marL="0" indent="0">
              <a:buNone/>
            </a:pPr>
            <a:r>
              <a:rPr lang="en-GB" sz="500" dirty="0">
                <a:latin typeface="Courier New" panose="02070309020205020404" pitchFamily="49" charset="0"/>
                <a:cs typeface="Courier New" panose="02070309020205020404" pitchFamily="49" charset="0"/>
              </a:rPr>
              <a:t>    float3x3 mat = float3x3(</a:t>
            </a:r>
          </a:p>
          <a:p>
            <a:pPr marL="0" indent="0">
              <a:buNone/>
            </a:pPr>
            <a:r>
              <a:rPr lang="en-GB" sz="500" dirty="0">
                <a:latin typeface="Courier New" panose="02070309020205020404" pitchFamily="49" charset="0"/>
                <a:cs typeface="Courier New" panose="02070309020205020404" pitchFamily="49" charset="0"/>
              </a:rPr>
              <a:t>        0.5000,  0.5000,  0.0000,</a:t>
            </a:r>
          </a:p>
          <a:p>
            <a:pPr marL="0" indent="0">
              <a:buNone/>
            </a:pPr>
            <a:r>
              <a:rPr lang="en-GB" sz="500" dirty="0">
                <a:latin typeface="Courier New" panose="02070309020205020404" pitchFamily="49" charset="0"/>
                <a:cs typeface="Courier New" panose="02070309020205020404" pitchFamily="49" charset="0"/>
              </a:rPr>
              <a:t>        1.6137, -3.3234,  1.7097,</a:t>
            </a:r>
          </a:p>
          <a:p>
            <a:pPr marL="0" indent="0">
              <a:buNone/>
            </a:pPr>
            <a:r>
              <a:rPr lang="en-GB" sz="500" dirty="0">
                <a:latin typeface="Courier New" panose="02070309020205020404" pitchFamily="49" charset="0"/>
                <a:cs typeface="Courier New" panose="02070309020205020404" pitchFamily="49" charset="0"/>
              </a:rPr>
              <a:t>        4.3780, -4.2455, -0.1325</a:t>
            </a:r>
          </a:p>
          <a:p>
            <a:pPr marL="0" indent="0">
              <a:buNone/>
            </a:pPr>
            <a:r>
              <a:rPr lang="en-GB" sz="500" dirty="0">
                <a:latin typeface="Courier New" panose="02070309020205020404" pitchFamily="49" charset="0"/>
                <a:cs typeface="Courier New" panose="02070309020205020404" pitchFamily="49" charset="0"/>
              </a:rPr>
              <a:t>    );</a:t>
            </a:r>
          </a:p>
          <a:p>
            <a:pPr marL="0" indent="0">
              <a:buNone/>
            </a:pPr>
            <a:endParaRPr lang="en-GB" sz="500" dirty="0">
              <a:latin typeface="Courier New" panose="02070309020205020404" pitchFamily="49" charset="0"/>
              <a:cs typeface="Courier New" panose="02070309020205020404" pitchFamily="49" charset="0"/>
            </a:endParaRPr>
          </a:p>
          <a:p>
            <a:pPr marL="0" indent="0">
              <a:buNone/>
            </a:pPr>
            <a:r>
              <a:rPr lang="en-GB" sz="500" dirty="0">
                <a:latin typeface="Courier New" panose="02070309020205020404" pitchFamily="49" charset="0"/>
                <a:cs typeface="Courier New" panose="02070309020205020404" pitchFamily="49" charset="0"/>
              </a:rPr>
              <a:t>    return </a:t>
            </a:r>
            <a:r>
              <a:rPr lang="en-GB" sz="500" dirty="0" err="1">
                <a:latin typeface="Courier New" panose="02070309020205020404" pitchFamily="49" charset="0"/>
                <a:cs typeface="Courier New" panose="02070309020205020404" pitchFamily="49" charset="0"/>
              </a:rPr>
              <a:t>mul</a:t>
            </a:r>
            <a:r>
              <a:rPr lang="en-GB" sz="500" dirty="0">
                <a:latin typeface="Courier New" panose="02070309020205020404" pitchFamily="49" charset="0"/>
                <a:cs typeface="Courier New" panose="02070309020205020404" pitchFamily="49" charset="0"/>
              </a:rPr>
              <a:t>(mat, col);</a:t>
            </a:r>
          </a:p>
          <a:p>
            <a:pPr marL="0" indent="0">
              <a:buNone/>
            </a:pPr>
            <a:r>
              <a:rPr lang="en-GB" sz="500" dirty="0">
                <a:latin typeface="Courier New" panose="02070309020205020404" pitchFamily="49" charset="0"/>
                <a:cs typeface="Courier New" panose="02070309020205020404" pitchFamily="49" charset="0"/>
              </a:rPr>
              <a:t>}</a:t>
            </a:r>
          </a:p>
          <a:p>
            <a:pPr marL="0" indent="0">
              <a:buNone/>
            </a:pPr>
            <a:endParaRPr lang="en-GB" sz="500" dirty="0" smtClean="0">
              <a:latin typeface="Courier New" panose="02070309020205020404" pitchFamily="49" charset="0"/>
              <a:cs typeface="Courier New" panose="02070309020205020404" pitchFamily="49" charset="0"/>
            </a:endParaRPr>
          </a:p>
          <a:p>
            <a:pPr marL="0" indent="0">
              <a:buNone/>
            </a:pPr>
            <a:r>
              <a:rPr lang="en-GB" sz="500" dirty="0" smtClean="0">
                <a:latin typeface="Courier New" panose="02070309020205020404" pitchFamily="49" charset="0"/>
                <a:cs typeface="Courier New" panose="02070309020205020404" pitchFamily="49" charset="0"/>
              </a:rPr>
              <a:t>float3 </a:t>
            </a:r>
            <a:r>
              <a:rPr lang="en-GB" sz="500" dirty="0" err="1">
                <a:latin typeface="Courier New" panose="02070309020205020404" pitchFamily="49" charset="0"/>
                <a:cs typeface="Courier New" panose="02070309020205020404" pitchFamily="49" charset="0"/>
              </a:rPr>
              <a:t>ICtCpToRGB</a:t>
            </a:r>
            <a:r>
              <a:rPr lang="en-GB" sz="500" dirty="0">
                <a:latin typeface="Courier New" panose="02070309020205020404" pitchFamily="49" charset="0"/>
                <a:cs typeface="Courier New" panose="02070309020205020404" pitchFamily="49" charset="0"/>
              </a:rPr>
              <a:t>(float3 col)</a:t>
            </a:r>
          </a:p>
          <a:p>
            <a:pPr marL="0" indent="0">
              <a:buNone/>
            </a:pPr>
            <a:r>
              <a:rPr lang="en-GB" sz="500" dirty="0" smtClean="0">
                <a:latin typeface="Courier New" panose="02070309020205020404" pitchFamily="49" charset="0"/>
                <a:cs typeface="Courier New" panose="02070309020205020404" pitchFamily="49" charset="0"/>
              </a:rPr>
              <a:t>{</a:t>
            </a:r>
          </a:p>
          <a:p>
            <a:pPr marL="0" indent="0">
              <a:buNone/>
            </a:pPr>
            <a:r>
              <a:rPr lang="en-GB" sz="500" dirty="0" smtClean="0">
                <a:latin typeface="Courier New" panose="02070309020205020404" pitchFamily="49" charset="0"/>
                <a:cs typeface="Courier New" panose="02070309020205020404" pitchFamily="49" charset="0"/>
              </a:rPr>
              <a:t>    float3x3 mat = float3x3(</a:t>
            </a:r>
          </a:p>
          <a:p>
            <a:pPr marL="0" indent="0">
              <a:buNone/>
            </a:pPr>
            <a:r>
              <a:rPr lang="en-GB" sz="500" dirty="0" smtClean="0">
                <a:latin typeface="Courier New" panose="02070309020205020404" pitchFamily="49" charset="0"/>
                <a:cs typeface="Courier New" panose="02070309020205020404" pitchFamily="49" charset="0"/>
              </a:rPr>
              <a:t>        </a:t>
            </a:r>
            <a:r>
              <a:rPr lang="en-GB" sz="500" dirty="0">
                <a:latin typeface="Courier New" panose="02070309020205020404" pitchFamily="49" charset="0"/>
                <a:cs typeface="Courier New" panose="02070309020205020404" pitchFamily="49" charset="0"/>
              </a:rPr>
              <a:t>1.0,  0.00860514569398152,  0.11103560447547328,</a:t>
            </a:r>
          </a:p>
          <a:p>
            <a:pPr marL="0" indent="0">
              <a:buNone/>
            </a:pPr>
            <a:r>
              <a:rPr lang="en-GB" sz="500" dirty="0">
                <a:latin typeface="Courier New" panose="02070309020205020404" pitchFamily="49" charset="0"/>
                <a:cs typeface="Courier New" panose="02070309020205020404" pitchFamily="49" charset="0"/>
              </a:rPr>
              <a:t>        1.0, -0.00860514569398152, -0.11103560447547328,</a:t>
            </a:r>
          </a:p>
          <a:p>
            <a:pPr marL="0" indent="0">
              <a:buNone/>
            </a:pPr>
            <a:r>
              <a:rPr lang="en-GB" sz="500" dirty="0">
                <a:latin typeface="Courier New" panose="02070309020205020404" pitchFamily="49" charset="0"/>
                <a:cs typeface="Courier New" panose="02070309020205020404" pitchFamily="49" charset="0"/>
              </a:rPr>
              <a:t>        1.0,  0.56004885956263900, -0.32063747023212210</a:t>
            </a:r>
          </a:p>
          <a:p>
            <a:pPr marL="0" indent="0">
              <a:buNone/>
            </a:pPr>
            <a:r>
              <a:rPr lang="en-GB" sz="500" dirty="0">
                <a:latin typeface="Courier New" panose="02070309020205020404" pitchFamily="49" charset="0"/>
                <a:cs typeface="Courier New" panose="02070309020205020404" pitchFamily="49" charset="0"/>
              </a:rPr>
              <a:t>    );</a:t>
            </a:r>
          </a:p>
          <a:p>
            <a:pPr marL="0" indent="0">
              <a:buNone/>
            </a:pPr>
            <a:r>
              <a:rPr lang="en-GB" sz="500" dirty="0">
                <a:latin typeface="Courier New" panose="02070309020205020404" pitchFamily="49" charset="0"/>
                <a:cs typeface="Courier New" panose="02070309020205020404" pitchFamily="49" charset="0"/>
              </a:rPr>
              <a:t>    col = </a:t>
            </a:r>
            <a:r>
              <a:rPr lang="en-GB" sz="500" dirty="0" err="1">
                <a:latin typeface="Courier New" panose="02070309020205020404" pitchFamily="49" charset="0"/>
                <a:cs typeface="Courier New" panose="02070309020205020404" pitchFamily="49" charset="0"/>
              </a:rPr>
              <a:t>mul</a:t>
            </a:r>
            <a:r>
              <a:rPr lang="en-GB" sz="500" dirty="0">
                <a:latin typeface="Courier New" panose="02070309020205020404" pitchFamily="49" charset="0"/>
                <a:cs typeface="Courier New" panose="02070309020205020404" pitchFamily="49" charset="0"/>
              </a:rPr>
              <a:t>(mat, col);</a:t>
            </a:r>
          </a:p>
          <a:p>
            <a:pPr marL="0" indent="0">
              <a:buNone/>
            </a:pPr>
            <a:endParaRPr lang="en-GB" sz="500" dirty="0">
              <a:latin typeface="Courier New" panose="02070309020205020404" pitchFamily="49" charset="0"/>
              <a:cs typeface="Courier New" panose="02070309020205020404" pitchFamily="49" charset="0"/>
            </a:endParaRPr>
          </a:p>
          <a:p>
            <a:pPr marL="0" indent="0">
              <a:buNone/>
            </a:pPr>
            <a:r>
              <a:rPr lang="en-GB" sz="500" dirty="0" smtClean="0">
                <a:solidFill>
                  <a:srgbClr val="00B050"/>
                </a:solidFill>
                <a:latin typeface="Courier New" panose="02070309020205020404" pitchFamily="49" charset="0"/>
                <a:cs typeface="Courier New" panose="02070309020205020404" pitchFamily="49" charset="0"/>
              </a:rPr>
              <a:t>    // </a:t>
            </a:r>
            <a:r>
              <a:rPr lang="en-GB" sz="500" dirty="0">
                <a:solidFill>
                  <a:srgbClr val="00B050"/>
                </a:solidFill>
                <a:latin typeface="Courier New" panose="02070309020205020404" pitchFamily="49" charset="0"/>
                <a:cs typeface="Courier New" panose="02070309020205020404" pitchFamily="49" charset="0"/>
              </a:rPr>
              <a:t>1.0f = 100 nits, 100.0f = 10k </a:t>
            </a:r>
            <a:r>
              <a:rPr lang="en-GB" sz="500" dirty="0" smtClean="0">
                <a:solidFill>
                  <a:srgbClr val="00B050"/>
                </a:solidFill>
                <a:latin typeface="Courier New" panose="02070309020205020404" pitchFamily="49" charset="0"/>
                <a:cs typeface="Courier New" panose="02070309020205020404" pitchFamily="49" charset="0"/>
              </a:rPr>
              <a:t>nits</a:t>
            </a:r>
          </a:p>
          <a:p>
            <a:pPr marL="0" indent="0">
              <a:buNone/>
            </a:pPr>
            <a:r>
              <a:rPr lang="en-GB" sz="500" dirty="0" smtClean="0">
                <a:latin typeface="Courier New" panose="02070309020205020404" pitchFamily="49" charset="0"/>
                <a:cs typeface="Courier New" panose="02070309020205020404" pitchFamily="49" charset="0"/>
              </a:rPr>
              <a:t>    </a:t>
            </a:r>
            <a:r>
              <a:rPr lang="en-GB" sz="500" dirty="0">
                <a:latin typeface="Courier New" panose="02070309020205020404" pitchFamily="49" charset="0"/>
                <a:cs typeface="Courier New" panose="02070309020205020404" pitchFamily="49" charset="0"/>
              </a:rPr>
              <a:t>col = </a:t>
            </a:r>
            <a:r>
              <a:rPr lang="en-GB" sz="500" dirty="0" err="1">
                <a:latin typeface="Courier New" panose="02070309020205020404" pitchFamily="49" charset="0"/>
                <a:cs typeface="Courier New" panose="02070309020205020404" pitchFamily="49" charset="0"/>
              </a:rPr>
              <a:t>PQtoLinear</a:t>
            </a:r>
            <a:r>
              <a:rPr lang="en-GB" sz="500" dirty="0">
                <a:latin typeface="Courier New" panose="02070309020205020404" pitchFamily="49" charset="0"/>
                <a:cs typeface="Courier New" panose="02070309020205020404" pitchFamily="49" charset="0"/>
              </a:rPr>
              <a:t>(col, </a:t>
            </a:r>
            <a:r>
              <a:rPr lang="en-GB" sz="500" dirty="0" smtClean="0">
                <a:latin typeface="Courier New" panose="02070309020205020404" pitchFamily="49" charset="0"/>
                <a:cs typeface="Courier New" panose="02070309020205020404" pitchFamily="49" charset="0"/>
              </a:rPr>
              <a:t>100.0);</a:t>
            </a:r>
            <a:endParaRPr lang="en-GB" sz="500" dirty="0">
              <a:latin typeface="Courier New" panose="02070309020205020404" pitchFamily="49" charset="0"/>
              <a:cs typeface="Courier New" panose="02070309020205020404" pitchFamily="49" charset="0"/>
            </a:endParaRPr>
          </a:p>
          <a:p>
            <a:pPr marL="0" indent="0">
              <a:buNone/>
            </a:pPr>
            <a:r>
              <a:rPr lang="en-GB" sz="500" dirty="0">
                <a:latin typeface="Courier New" panose="02070309020205020404" pitchFamily="49" charset="0"/>
                <a:cs typeface="Courier New" panose="02070309020205020404" pitchFamily="49" charset="0"/>
              </a:rPr>
              <a:t>    col = </a:t>
            </a:r>
            <a:r>
              <a:rPr lang="en-GB" sz="500" dirty="0" err="1">
                <a:latin typeface="Courier New" panose="02070309020205020404" pitchFamily="49" charset="0"/>
                <a:cs typeface="Courier New" panose="02070309020205020404" pitchFamily="49" charset="0"/>
              </a:rPr>
              <a:t>LMSToXYZ</a:t>
            </a:r>
            <a:r>
              <a:rPr lang="en-GB" sz="500" dirty="0">
                <a:latin typeface="Courier New" panose="02070309020205020404" pitchFamily="49" charset="0"/>
                <a:cs typeface="Courier New" panose="02070309020205020404" pitchFamily="49" charset="0"/>
              </a:rPr>
              <a:t>(col);</a:t>
            </a:r>
          </a:p>
          <a:p>
            <a:pPr marL="0" indent="0">
              <a:buNone/>
            </a:pPr>
            <a:r>
              <a:rPr lang="en-GB" sz="500" dirty="0">
                <a:latin typeface="Courier New" panose="02070309020205020404" pitchFamily="49" charset="0"/>
                <a:cs typeface="Courier New" panose="02070309020205020404" pitchFamily="49" charset="0"/>
              </a:rPr>
              <a:t>    return </a:t>
            </a:r>
            <a:r>
              <a:rPr lang="en-GB" sz="500" dirty="0" err="1">
                <a:latin typeface="Courier New" panose="02070309020205020404" pitchFamily="49" charset="0"/>
                <a:cs typeface="Courier New" panose="02070309020205020404" pitchFamily="49" charset="0"/>
              </a:rPr>
              <a:t>XYZToRGB</a:t>
            </a:r>
            <a:r>
              <a:rPr lang="en-GB" sz="500" dirty="0">
                <a:latin typeface="Courier New" panose="02070309020205020404" pitchFamily="49" charset="0"/>
                <a:cs typeface="Courier New" panose="02070309020205020404" pitchFamily="49" charset="0"/>
              </a:rPr>
              <a:t>(col);</a:t>
            </a:r>
          </a:p>
          <a:p>
            <a:pPr marL="0" indent="0">
              <a:buNone/>
            </a:pPr>
            <a:r>
              <a:rPr lang="en-GB" sz="500" dirty="0">
                <a:latin typeface="Courier New" panose="02070309020205020404" pitchFamily="49" charset="0"/>
                <a:cs typeface="Courier New" panose="02070309020205020404" pitchFamily="49" charset="0"/>
              </a:rPr>
              <a:t>}</a:t>
            </a:r>
            <a:endParaRPr lang="en-US" sz="5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7779116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Code: supporting functions</a:t>
            </a:r>
            <a:endParaRPr lang="en-US" dirty="0"/>
          </a:p>
        </p:txBody>
      </p:sp>
      <p:sp>
        <p:nvSpPr>
          <p:cNvPr id="7"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2</a:t>
            </a:r>
          </a:p>
        </p:txBody>
      </p:sp>
      <p:sp>
        <p:nvSpPr>
          <p:cNvPr id="13" name="Content Placeholder 2"/>
          <p:cNvSpPr txBox="1">
            <a:spLocks/>
          </p:cNvSpPr>
          <p:nvPr/>
        </p:nvSpPr>
        <p:spPr>
          <a:xfrm>
            <a:off x="457200" y="1200150"/>
            <a:ext cx="8229600" cy="332105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2000" kern="1200">
                <a:solidFill>
                  <a:schemeClr val="bg1"/>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Font typeface="Arial" pitchFamily="34" charset="0"/>
              <a:buChar char="–"/>
              <a:defRPr sz="1800" kern="1200">
                <a:solidFill>
                  <a:schemeClr val="bg1"/>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Font typeface="Arial" pitchFamily="34" charset="0"/>
              <a:buChar char="•"/>
              <a:defRPr sz="1600" kern="1200">
                <a:solidFill>
                  <a:schemeClr val="bg1"/>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500" dirty="0">
                <a:solidFill>
                  <a:srgbClr val="00B050"/>
                </a:solidFill>
                <a:latin typeface="Courier New" panose="02070309020205020404" pitchFamily="49" charset="0"/>
                <a:cs typeface="Courier New" panose="02070309020205020404" pitchFamily="49" charset="0"/>
              </a:rPr>
              <a:t>// RGB with </a:t>
            </a:r>
            <a:r>
              <a:rPr lang="en-GB" sz="500" dirty="0" err="1">
                <a:solidFill>
                  <a:srgbClr val="00B050"/>
                </a:solidFill>
                <a:latin typeface="Courier New" panose="02070309020205020404" pitchFamily="49" charset="0"/>
                <a:cs typeface="Courier New" panose="02070309020205020404" pitchFamily="49" charset="0"/>
              </a:rPr>
              <a:t>sRGB</a:t>
            </a:r>
            <a:r>
              <a:rPr lang="en-GB" sz="500" dirty="0">
                <a:solidFill>
                  <a:srgbClr val="00B050"/>
                </a:solidFill>
                <a:latin typeface="Courier New" panose="02070309020205020404" pitchFamily="49" charset="0"/>
                <a:cs typeface="Courier New" panose="02070309020205020404" pitchFamily="49" charset="0"/>
              </a:rPr>
              <a:t>/Rec.709 primaries to CIE XYZ</a:t>
            </a:r>
          </a:p>
          <a:p>
            <a:pPr marL="0" indent="0">
              <a:buNone/>
            </a:pPr>
            <a:r>
              <a:rPr lang="en-GB" sz="500" dirty="0">
                <a:latin typeface="Courier New" panose="02070309020205020404" pitchFamily="49" charset="0"/>
                <a:cs typeface="Courier New" panose="02070309020205020404" pitchFamily="49" charset="0"/>
              </a:rPr>
              <a:t>float3 </a:t>
            </a:r>
            <a:r>
              <a:rPr lang="en-GB" sz="500" dirty="0" err="1">
                <a:latin typeface="Courier New" panose="02070309020205020404" pitchFamily="49" charset="0"/>
                <a:cs typeface="Courier New" panose="02070309020205020404" pitchFamily="49" charset="0"/>
              </a:rPr>
              <a:t>RGBToXYZ</a:t>
            </a:r>
            <a:r>
              <a:rPr lang="en-GB" sz="500" dirty="0">
                <a:latin typeface="Courier New" panose="02070309020205020404" pitchFamily="49" charset="0"/>
                <a:cs typeface="Courier New" panose="02070309020205020404" pitchFamily="49" charset="0"/>
              </a:rPr>
              <a:t>(float3 c)</a:t>
            </a:r>
          </a:p>
          <a:p>
            <a:pPr marL="0" indent="0">
              <a:buNone/>
            </a:pPr>
            <a:r>
              <a:rPr lang="en-GB" sz="500" dirty="0">
                <a:latin typeface="Courier New" panose="02070309020205020404" pitchFamily="49" charset="0"/>
                <a:cs typeface="Courier New" panose="02070309020205020404" pitchFamily="49" charset="0"/>
              </a:rPr>
              <a:t>{</a:t>
            </a:r>
          </a:p>
          <a:p>
            <a:pPr marL="0" indent="0">
              <a:buNone/>
            </a:pPr>
            <a:r>
              <a:rPr lang="en-GB" sz="500" dirty="0">
                <a:latin typeface="Courier New" panose="02070309020205020404" pitchFamily="49" charset="0"/>
                <a:cs typeface="Courier New" panose="02070309020205020404" pitchFamily="49" charset="0"/>
              </a:rPr>
              <a:t>    float3x3 mat = float3x3(</a:t>
            </a:r>
          </a:p>
          <a:p>
            <a:pPr marL="0" indent="0">
              <a:buNone/>
            </a:pPr>
            <a:r>
              <a:rPr lang="en-GB" sz="500" dirty="0">
                <a:latin typeface="Courier New" panose="02070309020205020404" pitchFamily="49" charset="0"/>
                <a:cs typeface="Courier New" panose="02070309020205020404" pitchFamily="49" charset="0"/>
              </a:rPr>
              <a:t>        0.4124564,  0.3575761,  0.1804375,</a:t>
            </a:r>
          </a:p>
          <a:p>
            <a:pPr marL="0" indent="0">
              <a:buNone/>
            </a:pPr>
            <a:r>
              <a:rPr lang="en-GB" sz="500" dirty="0">
                <a:latin typeface="Courier New" panose="02070309020205020404" pitchFamily="49" charset="0"/>
                <a:cs typeface="Courier New" panose="02070309020205020404" pitchFamily="49" charset="0"/>
              </a:rPr>
              <a:t>        0.2126729,  0.7151522,  0.0721750,</a:t>
            </a:r>
          </a:p>
          <a:p>
            <a:pPr marL="0" indent="0">
              <a:buNone/>
            </a:pPr>
            <a:r>
              <a:rPr lang="en-GB" sz="500" dirty="0">
                <a:latin typeface="Courier New" panose="02070309020205020404" pitchFamily="49" charset="0"/>
                <a:cs typeface="Courier New" panose="02070309020205020404" pitchFamily="49" charset="0"/>
              </a:rPr>
              <a:t>        0.0193339,  0.1191920,  0.9503041</a:t>
            </a:r>
          </a:p>
          <a:p>
            <a:pPr marL="0" indent="0">
              <a:buNone/>
            </a:pPr>
            <a:r>
              <a:rPr lang="en-GB" sz="500" dirty="0">
                <a:latin typeface="Courier New" panose="02070309020205020404" pitchFamily="49" charset="0"/>
                <a:cs typeface="Courier New" panose="02070309020205020404" pitchFamily="49" charset="0"/>
              </a:rPr>
              <a:t>    );</a:t>
            </a:r>
          </a:p>
          <a:p>
            <a:pPr marL="0" indent="0">
              <a:buNone/>
            </a:pPr>
            <a:r>
              <a:rPr lang="en-GB" sz="500" dirty="0" smtClean="0">
                <a:latin typeface="Courier New" panose="02070309020205020404" pitchFamily="49" charset="0"/>
                <a:cs typeface="Courier New" panose="02070309020205020404" pitchFamily="49" charset="0"/>
              </a:rPr>
              <a:t>    </a:t>
            </a:r>
            <a:r>
              <a:rPr lang="en-GB" sz="500" dirty="0">
                <a:latin typeface="Courier New" panose="02070309020205020404" pitchFamily="49" charset="0"/>
                <a:cs typeface="Courier New" panose="02070309020205020404" pitchFamily="49" charset="0"/>
              </a:rPr>
              <a:t>return </a:t>
            </a:r>
            <a:r>
              <a:rPr lang="en-GB" sz="500" dirty="0" err="1">
                <a:latin typeface="Courier New" panose="02070309020205020404" pitchFamily="49" charset="0"/>
                <a:cs typeface="Courier New" panose="02070309020205020404" pitchFamily="49" charset="0"/>
              </a:rPr>
              <a:t>mul</a:t>
            </a:r>
            <a:r>
              <a:rPr lang="en-GB" sz="500" dirty="0">
                <a:latin typeface="Courier New" panose="02070309020205020404" pitchFamily="49" charset="0"/>
                <a:cs typeface="Courier New" panose="02070309020205020404" pitchFamily="49" charset="0"/>
              </a:rPr>
              <a:t>(mat, c);</a:t>
            </a:r>
          </a:p>
          <a:p>
            <a:pPr marL="0" indent="0">
              <a:buNone/>
            </a:pPr>
            <a:r>
              <a:rPr lang="en-GB" sz="500" dirty="0">
                <a:latin typeface="Courier New" panose="02070309020205020404" pitchFamily="49" charset="0"/>
                <a:cs typeface="Courier New" panose="02070309020205020404" pitchFamily="49" charset="0"/>
              </a:rPr>
              <a:t>}</a:t>
            </a:r>
          </a:p>
          <a:p>
            <a:pPr marL="0" indent="0">
              <a:buNone/>
            </a:pPr>
            <a:r>
              <a:rPr lang="en-GB" sz="500" dirty="0">
                <a:latin typeface="Courier New" panose="02070309020205020404" pitchFamily="49" charset="0"/>
                <a:cs typeface="Courier New" panose="02070309020205020404" pitchFamily="49" charset="0"/>
              </a:rPr>
              <a:t>float3 </a:t>
            </a:r>
            <a:r>
              <a:rPr lang="en-GB" sz="500" dirty="0" err="1">
                <a:latin typeface="Courier New" panose="02070309020205020404" pitchFamily="49" charset="0"/>
                <a:cs typeface="Courier New" panose="02070309020205020404" pitchFamily="49" charset="0"/>
              </a:rPr>
              <a:t>XYZToRGB</a:t>
            </a:r>
            <a:r>
              <a:rPr lang="en-GB" sz="500" dirty="0">
                <a:latin typeface="Courier New" panose="02070309020205020404" pitchFamily="49" charset="0"/>
                <a:cs typeface="Courier New" panose="02070309020205020404" pitchFamily="49" charset="0"/>
              </a:rPr>
              <a:t>(float3 c)</a:t>
            </a:r>
          </a:p>
          <a:p>
            <a:pPr marL="0" indent="0">
              <a:buNone/>
            </a:pPr>
            <a:r>
              <a:rPr lang="en-GB" sz="500" dirty="0">
                <a:latin typeface="Courier New" panose="02070309020205020404" pitchFamily="49" charset="0"/>
                <a:cs typeface="Courier New" panose="02070309020205020404" pitchFamily="49" charset="0"/>
              </a:rPr>
              <a:t>{</a:t>
            </a:r>
          </a:p>
          <a:p>
            <a:pPr marL="0" indent="0">
              <a:buNone/>
            </a:pPr>
            <a:r>
              <a:rPr lang="en-GB" sz="500" dirty="0">
                <a:latin typeface="Courier New" panose="02070309020205020404" pitchFamily="49" charset="0"/>
                <a:cs typeface="Courier New" panose="02070309020205020404" pitchFamily="49" charset="0"/>
              </a:rPr>
              <a:t>    float3x3 mat = float3x3(</a:t>
            </a:r>
          </a:p>
          <a:p>
            <a:pPr marL="0" indent="0">
              <a:buNone/>
            </a:pPr>
            <a:r>
              <a:rPr lang="en-GB" sz="500" dirty="0">
                <a:latin typeface="Courier New" panose="02070309020205020404" pitchFamily="49" charset="0"/>
                <a:cs typeface="Courier New" panose="02070309020205020404" pitchFamily="49" charset="0"/>
              </a:rPr>
              <a:t>         3.24045483602140870, -1.53713885010257510, -0.49853154686848090,</a:t>
            </a:r>
          </a:p>
          <a:p>
            <a:pPr marL="0" indent="0">
              <a:buNone/>
            </a:pPr>
            <a:r>
              <a:rPr lang="en-GB" sz="500" dirty="0">
                <a:latin typeface="Courier New" panose="02070309020205020404" pitchFamily="49" charset="0"/>
                <a:cs typeface="Courier New" panose="02070309020205020404" pitchFamily="49" charset="0"/>
              </a:rPr>
              <a:t>        -0.96926638987565370,  1.87601092884249100,  0.04155608234667354,</a:t>
            </a:r>
          </a:p>
          <a:p>
            <a:pPr marL="0" indent="0">
              <a:buNone/>
            </a:pPr>
            <a:r>
              <a:rPr lang="en-GB" sz="500" dirty="0">
                <a:latin typeface="Courier New" panose="02070309020205020404" pitchFamily="49" charset="0"/>
                <a:cs typeface="Courier New" panose="02070309020205020404" pitchFamily="49" charset="0"/>
              </a:rPr>
              <a:t>         0.05564341960421366, -0.20402585426769815,  1.05722516245792870</a:t>
            </a:r>
          </a:p>
          <a:p>
            <a:pPr marL="0" indent="0">
              <a:buNone/>
            </a:pPr>
            <a:r>
              <a:rPr lang="en-GB" sz="500" dirty="0">
                <a:latin typeface="Courier New" panose="02070309020205020404" pitchFamily="49" charset="0"/>
                <a:cs typeface="Courier New" panose="02070309020205020404" pitchFamily="49" charset="0"/>
              </a:rPr>
              <a:t>    );</a:t>
            </a:r>
          </a:p>
          <a:p>
            <a:pPr marL="0" indent="0">
              <a:buNone/>
            </a:pPr>
            <a:r>
              <a:rPr lang="en-GB" sz="500" dirty="0" smtClean="0">
                <a:latin typeface="Courier New" panose="02070309020205020404" pitchFamily="49" charset="0"/>
                <a:cs typeface="Courier New" panose="02070309020205020404" pitchFamily="49" charset="0"/>
              </a:rPr>
              <a:t>    </a:t>
            </a:r>
            <a:r>
              <a:rPr lang="en-GB" sz="500" dirty="0">
                <a:latin typeface="Courier New" panose="02070309020205020404" pitchFamily="49" charset="0"/>
                <a:cs typeface="Courier New" panose="02070309020205020404" pitchFamily="49" charset="0"/>
              </a:rPr>
              <a:t>return </a:t>
            </a:r>
            <a:r>
              <a:rPr lang="en-GB" sz="500" dirty="0" err="1">
                <a:latin typeface="Courier New" panose="02070309020205020404" pitchFamily="49" charset="0"/>
                <a:cs typeface="Courier New" panose="02070309020205020404" pitchFamily="49" charset="0"/>
              </a:rPr>
              <a:t>mul</a:t>
            </a:r>
            <a:r>
              <a:rPr lang="en-GB" sz="500" dirty="0">
                <a:latin typeface="Courier New" panose="02070309020205020404" pitchFamily="49" charset="0"/>
                <a:cs typeface="Courier New" panose="02070309020205020404" pitchFamily="49" charset="0"/>
              </a:rPr>
              <a:t>(mat, c);</a:t>
            </a:r>
          </a:p>
          <a:p>
            <a:pPr marL="0" indent="0">
              <a:buNone/>
            </a:pPr>
            <a:r>
              <a:rPr lang="en-GB" sz="500" dirty="0">
                <a:latin typeface="Courier New" panose="02070309020205020404" pitchFamily="49" charset="0"/>
                <a:cs typeface="Courier New" panose="02070309020205020404" pitchFamily="49" charset="0"/>
              </a:rPr>
              <a:t>}</a:t>
            </a:r>
          </a:p>
          <a:p>
            <a:pPr marL="0" indent="0">
              <a:buNone/>
            </a:pPr>
            <a:r>
              <a:rPr lang="en-GB" sz="500" dirty="0" smtClean="0">
                <a:solidFill>
                  <a:srgbClr val="00B050"/>
                </a:solidFill>
                <a:latin typeface="Courier New" panose="02070309020205020404" pitchFamily="49" charset="0"/>
                <a:cs typeface="Courier New" panose="02070309020205020404" pitchFamily="49" charset="0"/>
              </a:rPr>
              <a:t>// </a:t>
            </a:r>
            <a:r>
              <a:rPr lang="en-GB" sz="500" dirty="0">
                <a:solidFill>
                  <a:srgbClr val="00B050"/>
                </a:solidFill>
                <a:latin typeface="Courier New" panose="02070309020205020404" pitchFamily="49" charset="0"/>
                <a:cs typeface="Courier New" panose="02070309020205020404" pitchFamily="49" charset="0"/>
              </a:rPr>
              <a:t>Converts XYZ </a:t>
            </a:r>
            <a:r>
              <a:rPr lang="en-GB" sz="500" dirty="0" err="1">
                <a:solidFill>
                  <a:srgbClr val="00B050"/>
                </a:solidFill>
                <a:latin typeface="Courier New" panose="02070309020205020404" pitchFamily="49" charset="0"/>
                <a:cs typeface="Courier New" panose="02070309020205020404" pitchFamily="49" charset="0"/>
              </a:rPr>
              <a:t>tristimulus</a:t>
            </a:r>
            <a:r>
              <a:rPr lang="en-GB" sz="500" dirty="0">
                <a:solidFill>
                  <a:srgbClr val="00B050"/>
                </a:solidFill>
                <a:latin typeface="Courier New" panose="02070309020205020404" pitchFamily="49" charset="0"/>
                <a:cs typeface="Courier New" panose="02070309020205020404" pitchFamily="49" charset="0"/>
              </a:rPr>
              <a:t> values into cone responses for the three types of </a:t>
            </a:r>
            <a:r>
              <a:rPr lang="en-GB" sz="500" dirty="0" smtClean="0">
                <a:solidFill>
                  <a:srgbClr val="00B050"/>
                </a:solidFill>
                <a:latin typeface="Courier New" panose="02070309020205020404" pitchFamily="49" charset="0"/>
                <a:cs typeface="Courier New" panose="02070309020205020404" pitchFamily="49" charset="0"/>
              </a:rPr>
              <a:t>cones in </a:t>
            </a:r>
            <a:r>
              <a:rPr lang="en-GB" sz="500" dirty="0">
                <a:solidFill>
                  <a:srgbClr val="00B050"/>
                </a:solidFill>
                <a:latin typeface="Courier New" panose="02070309020205020404" pitchFamily="49" charset="0"/>
                <a:cs typeface="Courier New" panose="02070309020205020404" pitchFamily="49" charset="0"/>
              </a:rPr>
              <a:t>the human visual system, matching long, medium, and short wavelengths.</a:t>
            </a:r>
          </a:p>
          <a:p>
            <a:pPr marL="0" indent="0">
              <a:buNone/>
            </a:pPr>
            <a:r>
              <a:rPr lang="en-GB" sz="500" dirty="0">
                <a:solidFill>
                  <a:srgbClr val="00B050"/>
                </a:solidFill>
                <a:latin typeface="Courier New" panose="02070309020205020404" pitchFamily="49" charset="0"/>
                <a:cs typeface="Courier New" panose="02070309020205020404" pitchFamily="49" charset="0"/>
              </a:rPr>
              <a:t>// Note that there are many LMS </a:t>
            </a:r>
            <a:r>
              <a:rPr lang="en-GB" sz="500" dirty="0" err="1">
                <a:solidFill>
                  <a:srgbClr val="00B050"/>
                </a:solidFill>
                <a:latin typeface="Courier New" panose="02070309020205020404" pitchFamily="49" charset="0"/>
                <a:cs typeface="Courier New" panose="02070309020205020404" pitchFamily="49" charset="0"/>
              </a:rPr>
              <a:t>color</a:t>
            </a:r>
            <a:r>
              <a:rPr lang="en-GB" sz="500" dirty="0">
                <a:solidFill>
                  <a:srgbClr val="00B050"/>
                </a:solidFill>
                <a:latin typeface="Courier New" panose="02070309020205020404" pitchFamily="49" charset="0"/>
                <a:cs typeface="Courier New" panose="02070309020205020404" pitchFamily="49" charset="0"/>
              </a:rPr>
              <a:t> spaces; this one follows the </a:t>
            </a:r>
            <a:r>
              <a:rPr lang="en-GB" sz="500" dirty="0" err="1">
                <a:solidFill>
                  <a:srgbClr val="00B050"/>
                </a:solidFill>
                <a:latin typeface="Courier New" panose="02070309020205020404" pitchFamily="49" charset="0"/>
                <a:cs typeface="Courier New" panose="02070309020205020404" pitchFamily="49" charset="0"/>
              </a:rPr>
              <a:t>ICtCp</a:t>
            </a:r>
            <a:r>
              <a:rPr lang="en-GB" sz="500" dirty="0">
                <a:solidFill>
                  <a:srgbClr val="00B050"/>
                </a:solidFill>
                <a:latin typeface="Courier New" panose="02070309020205020404" pitchFamily="49" charset="0"/>
                <a:cs typeface="Courier New" panose="02070309020205020404" pitchFamily="49" charset="0"/>
              </a:rPr>
              <a:t> </a:t>
            </a:r>
            <a:r>
              <a:rPr lang="en-GB" sz="500" dirty="0" err="1">
                <a:solidFill>
                  <a:srgbClr val="00B050"/>
                </a:solidFill>
                <a:latin typeface="Courier New" panose="02070309020205020404" pitchFamily="49" charset="0"/>
                <a:cs typeface="Courier New" panose="02070309020205020404" pitchFamily="49" charset="0"/>
              </a:rPr>
              <a:t>color</a:t>
            </a:r>
            <a:r>
              <a:rPr lang="en-GB" sz="500" dirty="0">
                <a:solidFill>
                  <a:srgbClr val="00B050"/>
                </a:solidFill>
                <a:latin typeface="Courier New" panose="02070309020205020404" pitchFamily="49" charset="0"/>
                <a:cs typeface="Courier New" panose="02070309020205020404" pitchFamily="49" charset="0"/>
              </a:rPr>
              <a:t> space specification.</a:t>
            </a:r>
          </a:p>
          <a:p>
            <a:pPr marL="0" indent="0">
              <a:buNone/>
            </a:pPr>
            <a:r>
              <a:rPr lang="en-GB" sz="500" dirty="0">
                <a:latin typeface="Courier New" panose="02070309020205020404" pitchFamily="49" charset="0"/>
                <a:cs typeface="Courier New" panose="02070309020205020404" pitchFamily="49" charset="0"/>
              </a:rPr>
              <a:t>float3 </a:t>
            </a:r>
            <a:r>
              <a:rPr lang="en-GB" sz="500" dirty="0" err="1">
                <a:latin typeface="Courier New" panose="02070309020205020404" pitchFamily="49" charset="0"/>
                <a:cs typeface="Courier New" panose="02070309020205020404" pitchFamily="49" charset="0"/>
              </a:rPr>
              <a:t>XYZToLMS</a:t>
            </a:r>
            <a:r>
              <a:rPr lang="en-GB" sz="500" dirty="0">
                <a:latin typeface="Courier New" panose="02070309020205020404" pitchFamily="49" charset="0"/>
                <a:cs typeface="Courier New" panose="02070309020205020404" pitchFamily="49" charset="0"/>
              </a:rPr>
              <a:t>(float3 c)</a:t>
            </a:r>
          </a:p>
          <a:p>
            <a:pPr marL="0" indent="0">
              <a:buNone/>
            </a:pPr>
            <a:r>
              <a:rPr lang="en-GB" sz="500" dirty="0">
                <a:latin typeface="Courier New" panose="02070309020205020404" pitchFamily="49" charset="0"/>
                <a:cs typeface="Courier New" panose="02070309020205020404" pitchFamily="49" charset="0"/>
              </a:rPr>
              <a:t>{</a:t>
            </a:r>
          </a:p>
          <a:p>
            <a:pPr marL="0" indent="0">
              <a:buNone/>
            </a:pPr>
            <a:r>
              <a:rPr lang="en-GB" sz="500" dirty="0">
                <a:latin typeface="Courier New" panose="02070309020205020404" pitchFamily="49" charset="0"/>
                <a:cs typeface="Courier New" panose="02070309020205020404" pitchFamily="49" charset="0"/>
              </a:rPr>
              <a:t>    float3x3 mat = float3x3(</a:t>
            </a:r>
          </a:p>
          <a:p>
            <a:pPr marL="0" indent="0">
              <a:buNone/>
            </a:pPr>
            <a:r>
              <a:rPr lang="en-GB" sz="500" dirty="0">
                <a:latin typeface="Courier New" panose="02070309020205020404" pitchFamily="49" charset="0"/>
                <a:cs typeface="Courier New" panose="02070309020205020404" pitchFamily="49" charset="0"/>
              </a:rPr>
              <a:t>        0.3592,  0.6976, -0.0358,</a:t>
            </a:r>
          </a:p>
          <a:p>
            <a:pPr marL="0" indent="0">
              <a:buNone/>
            </a:pPr>
            <a:r>
              <a:rPr lang="en-GB" sz="500" dirty="0">
                <a:latin typeface="Courier New" panose="02070309020205020404" pitchFamily="49" charset="0"/>
                <a:cs typeface="Courier New" panose="02070309020205020404" pitchFamily="49" charset="0"/>
              </a:rPr>
              <a:t>        -0.1922, 1.1004,  0.0755,</a:t>
            </a:r>
          </a:p>
          <a:p>
            <a:pPr marL="0" indent="0">
              <a:buNone/>
            </a:pPr>
            <a:r>
              <a:rPr lang="en-GB" sz="500" dirty="0">
                <a:latin typeface="Courier New" panose="02070309020205020404" pitchFamily="49" charset="0"/>
                <a:cs typeface="Courier New" panose="02070309020205020404" pitchFamily="49" charset="0"/>
              </a:rPr>
              <a:t>        0.0070,  0.0749,  0.8434</a:t>
            </a:r>
          </a:p>
          <a:p>
            <a:pPr marL="0" indent="0">
              <a:buNone/>
            </a:pPr>
            <a:r>
              <a:rPr lang="en-GB" sz="500" dirty="0">
                <a:latin typeface="Courier New" panose="02070309020205020404" pitchFamily="49" charset="0"/>
                <a:cs typeface="Courier New" panose="02070309020205020404" pitchFamily="49" charset="0"/>
              </a:rPr>
              <a:t>    </a:t>
            </a:r>
            <a:r>
              <a:rPr lang="en-GB" sz="500" dirty="0" smtClean="0">
                <a:latin typeface="Courier New" panose="02070309020205020404" pitchFamily="49" charset="0"/>
                <a:cs typeface="Courier New" panose="02070309020205020404" pitchFamily="49" charset="0"/>
              </a:rPr>
              <a:t>); </a:t>
            </a:r>
            <a:endParaRPr lang="en-GB" sz="500" dirty="0">
              <a:latin typeface="Courier New" panose="02070309020205020404" pitchFamily="49" charset="0"/>
              <a:cs typeface="Courier New" panose="02070309020205020404" pitchFamily="49" charset="0"/>
            </a:endParaRPr>
          </a:p>
          <a:p>
            <a:pPr marL="0" indent="0">
              <a:buNone/>
            </a:pPr>
            <a:r>
              <a:rPr lang="en-GB" sz="500" dirty="0">
                <a:latin typeface="Courier New" panose="02070309020205020404" pitchFamily="49" charset="0"/>
                <a:cs typeface="Courier New" panose="02070309020205020404" pitchFamily="49" charset="0"/>
              </a:rPr>
              <a:t>    return </a:t>
            </a:r>
            <a:r>
              <a:rPr lang="en-GB" sz="500" dirty="0" err="1">
                <a:latin typeface="Courier New" panose="02070309020205020404" pitchFamily="49" charset="0"/>
                <a:cs typeface="Courier New" panose="02070309020205020404" pitchFamily="49" charset="0"/>
              </a:rPr>
              <a:t>mul</a:t>
            </a:r>
            <a:r>
              <a:rPr lang="en-GB" sz="500" dirty="0">
                <a:latin typeface="Courier New" panose="02070309020205020404" pitchFamily="49" charset="0"/>
                <a:cs typeface="Courier New" panose="02070309020205020404" pitchFamily="49" charset="0"/>
              </a:rPr>
              <a:t>(mat, c);</a:t>
            </a:r>
          </a:p>
          <a:p>
            <a:pPr marL="0" indent="0">
              <a:buNone/>
            </a:pPr>
            <a:r>
              <a:rPr lang="en-GB" sz="500" dirty="0">
                <a:latin typeface="Courier New" panose="02070309020205020404" pitchFamily="49" charset="0"/>
                <a:cs typeface="Courier New" panose="02070309020205020404" pitchFamily="49" charset="0"/>
              </a:rPr>
              <a:t>}</a:t>
            </a:r>
          </a:p>
          <a:p>
            <a:pPr marL="0" indent="0">
              <a:buNone/>
            </a:pPr>
            <a:r>
              <a:rPr lang="en-GB" sz="500" dirty="0">
                <a:latin typeface="Courier New" panose="02070309020205020404" pitchFamily="49" charset="0"/>
                <a:cs typeface="Courier New" panose="02070309020205020404" pitchFamily="49" charset="0"/>
              </a:rPr>
              <a:t>float3 </a:t>
            </a:r>
            <a:r>
              <a:rPr lang="en-GB" sz="500" dirty="0" err="1">
                <a:latin typeface="Courier New" panose="02070309020205020404" pitchFamily="49" charset="0"/>
                <a:cs typeface="Courier New" panose="02070309020205020404" pitchFamily="49" charset="0"/>
              </a:rPr>
              <a:t>LMSToXYZ</a:t>
            </a:r>
            <a:r>
              <a:rPr lang="en-GB" sz="500" dirty="0">
                <a:latin typeface="Courier New" panose="02070309020205020404" pitchFamily="49" charset="0"/>
                <a:cs typeface="Courier New" panose="02070309020205020404" pitchFamily="49" charset="0"/>
              </a:rPr>
              <a:t>(float3 c)</a:t>
            </a:r>
          </a:p>
          <a:p>
            <a:pPr marL="0" indent="0">
              <a:buNone/>
            </a:pPr>
            <a:r>
              <a:rPr lang="en-GB" sz="500" dirty="0">
                <a:latin typeface="Courier New" panose="02070309020205020404" pitchFamily="49" charset="0"/>
                <a:cs typeface="Courier New" panose="02070309020205020404" pitchFamily="49" charset="0"/>
              </a:rPr>
              <a:t>{</a:t>
            </a:r>
          </a:p>
          <a:p>
            <a:pPr marL="0" indent="0">
              <a:buNone/>
            </a:pPr>
            <a:r>
              <a:rPr lang="en-GB" sz="500" dirty="0">
                <a:latin typeface="Courier New" panose="02070309020205020404" pitchFamily="49" charset="0"/>
                <a:cs typeface="Courier New" panose="02070309020205020404" pitchFamily="49" charset="0"/>
              </a:rPr>
              <a:t>    float3x3 mat = float3x3(</a:t>
            </a:r>
          </a:p>
          <a:p>
            <a:pPr marL="0" indent="0">
              <a:buNone/>
            </a:pPr>
            <a:r>
              <a:rPr lang="en-GB" sz="500" dirty="0">
                <a:latin typeface="Courier New" panose="02070309020205020404" pitchFamily="49" charset="0"/>
                <a:cs typeface="Courier New" panose="02070309020205020404" pitchFamily="49" charset="0"/>
              </a:rPr>
              <a:t>         2.07018005669561320, -1.32645687610302100,  0.206616006847855170,</a:t>
            </a:r>
          </a:p>
          <a:p>
            <a:pPr marL="0" indent="0">
              <a:buNone/>
            </a:pPr>
            <a:r>
              <a:rPr lang="en-GB" sz="500" dirty="0">
                <a:latin typeface="Courier New" panose="02070309020205020404" pitchFamily="49" charset="0"/>
                <a:cs typeface="Courier New" panose="02070309020205020404" pitchFamily="49" charset="0"/>
              </a:rPr>
              <a:t>         0.36498825003265756,  0.68046736285223520, -0.045421753075853236,</a:t>
            </a:r>
          </a:p>
          <a:p>
            <a:pPr marL="0" indent="0">
              <a:buNone/>
            </a:pPr>
            <a:r>
              <a:rPr lang="en-GB" sz="500" dirty="0">
                <a:latin typeface="Courier New" panose="02070309020205020404" pitchFamily="49" charset="0"/>
                <a:cs typeface="Courier New" panose="02070309020205020404" pitchFamily="49" charset="0"/>
              </a:rPr>
              <a:t>        -0.04959554223893212, -0.04942116118675749,  1.187995941732803400</a:t>
            </a:r>
          </a:p>
          <a:p>
            <a:pPr marL="0" indent="0">
              <a:buNone/>
            </a:pPr>
            <a:r>
              <a:rPr lang="en-GB" sz="500" dirty="0">
                <a:latin typeface="Courier New" panose="02070309020205020404" pitchFamily="49" charset="0"/>
                <a:cs typeface="Courier New" panose="02070309020205020404" pitchFamily="49" charset="0"/>
              </a:rPr>
              <a:t>    </a:t>
            </a:r>
            <a:r>
              <a:rPr lang="en-GB" sz="500" dirty="0" smtClean="0">
                <a:latin typeface="Courier New" panose="02070309020205020404" pitchFamily="49" charset="0"/>
                <a:cs typeface="Courier New" panose="02070309020205020404" pitchFamily="49" charset="0"/>
              </a:rPr>
              <a:t>);</a:t>
            </a:r>
            <a:endParaRPr lang="en-GB" sz="500" dirty="0">
              <a:latin typeface="Courier New" panose="02070309020205020404" pitchFamily="49" charset="0"/>
              <a:cs typeface="Courier New" panose="02070309020205020404" pitchFamily="49" charset="0"/>
            </a:endParaRPr>
          </a:p>
          <a:p>
            <a:pPr marL="0" indent="0">
              <a:buNone/>
            </a:pPr>
            <a:r>
              <a:rPr lang="en-GB" sz="500" dirty="0">
                <a:latin typeface="Courier New" panose="02070309020205020404" pitchFamily="49" charset="0"/>
                <a:cs typeface="Courier New" panose="02070309020205020404" pitchFamily="49" charset="0"/>
              </a:rPr>
              <a:t>    return </a:t>
            </a:r>
            <a:r>
              <a:rPr lang="en-GB" sz="500" dirty="0" err="1">
                <a:latin typeface="Courier New" panose="02070309020205020404" pitchFamily="49" charset="0"/>
                <a:cs typeface="Courier New" panose="02070309020205020404" pitchFamily="49" charset="0"/>
              </a:rPr>
              <a:t>mul</a:t>
            </a:r>
            <a:r>
              <a:rPr lang="en-GB" sz="500" dirty="0">
                <a:latin typeface="Courier New" panose="02070309020205020404" pitchFamily="49" charset="0"/>
                <a:cs typeface="Courier New" panose="02070309020205020404" pitchFamily="49" charset="0"/>
              </a:rPr>
              <a:t>(mat, c);</a:t>
            </a:r>
          </a:p>
          <a:p>
            <a:pPr marL="0" indent="0">
              <a:buNone/>
            </a:pPr>
            <a:r>
              <a:rPr lang="en-GB" sz="500" dirty="0">
                <a:latin typeface="Courier New" panose="02070309020205020404" pitchFamily="49" charset="0"/>
                <a:cs typeface="Courier New" panose="02070309020205020404" pitchFamily="49" charset="0"/>
              </a:rPr>
              <a:t>}</a:t>
            </a:r>
            <a:endParaRPr lang="en-US" sz="5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4482574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Code: supporting functions</a:t>
            </a:r>
            <a:endParaRPr lang="en-US" dirty="0"/>
          </a:p>
        </p:txBody>
      </p:sp>
      <p:sp>
        <p:nvSpPr>
          <p:cNvPr id="7"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2</a:t>
            </a:r>
          </a:p>
        </p:txBody>
      </p:sp>
      <p:sp>
        <p:nvSpPr>
          <p:cNvPr id="13" name="Content Placeholder 2"/>
          <p:cNvSpPr txBox="1">
            <a:spLocks/>
          </p:cNvSpPr>
          <p:nvPr/>
        </p:nvSpPr>
        <p:spPr>
          <a:xfrm>
            <a:off x="457200" y="1200150"/>
            <a:ext cx="8229600" cy="332105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2000" kern="1200">
                <a:solidFill>
                  <a:schemeClr val="bg1"/>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Font typeface="Arial" pitchFamily="34" charset="0"/>
              <a:buChar char="–"/>
              <a:defRPr sz="1800" kern="1200">
                <a:solidFill>
                  <a:schemeClr val="bg1"/>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Font typeface="Arial" pitchFamily="34" charset="0"/>
              <a:buChar char="•"/>
              <a:defRPr sz="1600" kern="1200">
                <a:solidFill>
                  <a:schemeClr val="bg1"/>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500" dirty="0">
                <a:latin typeface="Courier New" panose="02070309020205020404" pitchFamily="49" charset="0"/>
                <a:cs typeface="Courier New" panose="02070309020205020404" pitchFamily="49" charset="0"/>
              </a:rPr>
              <a:t>static </a:t>
            </a:r>
            <a:r>
              <a:rPr lang="en-GB" sz="500" dirty="0" err="1">
                <a:latin typeface="Courier New" panose="02070309020205020404" pitchFamily="49" charset="0"/>
                <a:cs typeface="Courier New" panose="02070309020205020404" pitchFamily="49" charset="0"/>
              </a:rPr>
              <a:t>const</a:t>
            </a:r>
            <a:r>
              <a:rPr lang="en-GB" sz="500" dirty="0">
                <a:latin typeface="Courier New" panose="02070309020205020404" pitchFamily="49" charset="0"/>
                <a:cs typeface="Courier New" panose="02070309020205020404" pitchFamily="49" charset="0"/>
              </a:rPr>
              <a:t> float </a:t>
            </a:r>
            <a:r>
              <a:rPr lang="en-GB" sz="500" dirty="0" err="1">
                <a:latin typeface="Courier New" panose="02070309020205020404" pitchFamily="49" charset="0"/>
                <a:cs typeface="Courier New" panose="02070309020205020404" pitchFamily="49" charset="0"/>
              </a:rPr>
              <a:t>PQ_constant_N</a:t>
            </a:r>
            <a:r>
              <a:rPr lang="en-GB" sz="500" dirty="0">
                <a:latin typeface="Courier New" panose="02070309020205020404" pitchFamily="49" charset="0"/>
                <a:cs typeface="Courier New" panose="02070309020205020404" pitchFamily="49" charset="0"/>
              </a:rPr>
              <a:t> = (2610.0 / 4096.0 / 4.0);</a:t>
            </a:r>
          </a:p>
          <a:p>
            <a:pPr marL="0" indent="0">
              <a:buNone/>
            </a:pPr>
            <a:r>
              <a:rPr lang="en-GB" sz="500" dirty="0">
                <a:latin typeface="Courier New" panose="02070309020205020404" pitchFamily="49" charset="0"/>
                <a:cs typeface="Courier New" panose="02070309020205020404" pitchFamily="49" charset="0"/>
              </a:rPr>
              <a:t>static </a:t>
            </a:r>
            <a:r>
              <a:rPr lang="en-GB" sz="500" dirty="0" err="1">
                <a:latin typeface="Courier New" panose="02070309020205020404" pitchFamily="49" charset="0"/>
                <a:cs typeface="Courier New" panose="02070309020205020404" pitchFamily="49" charset="0"/>
              </a:rPr>
              <a:t>const</a:t>
            </a:r>
            <a:r>
              <a:rPr lang="en-GB" sz="500" dirty="0">
                <a:latin typeface="Courier New" panose="02070309020205020404" pitchFamily="49" charset="0"/>
                <a:cs typeface="Courier New" panose="02070309020205020404" pitchFamily="49" charset="0"/>
              </a:rPr>
              <a:t> float </a:t>
            </a:r>
            <a:r>
              <a:rPr lang="en-GB" sz="500" dirty="0" err="1">
                <a:latin typeface="Courier New" panose="02070309020205020404" pitchFamily="49" charset="0"/>
                <a:cs typeface="Courier New" panose="02070309020205020404" pitchFamily="49" charset="0"/>
              </a:rPr>
              <a:t>PQ_constant_M</a:t>
            </a:r>
            <a:r>
              <a:rPr lang="en-GB" sz="500" dirty="0">
                <a:latin typeface="Courier New" panose="02070309020205020404" pitchFamily="49" charset="0"/>
                <a:cs typeface="Courier New" panose="02070309020205020404" pitchFamily="49" charset="0"/>
              </a:rPr>
              <a:t> = (2523.0 / 4096.0 * 128.0);</a:t>
            </a:r>
          </a:p>
          <a:p>
            <a:pPr marL="0" indent="0">
              <a:buNone/>
            </a:pPr>
            <a:r>
              <a:rPr lang="en-GB" sz="500" dirty="0">
                <a:latin typeface="Courier New" panose="02070309020205020404" pitchFamily="49" charset="0"/>
                <a:cs typeface="Courier New" panose="02070309020205020404" pitchFamily="49" charset="0"/>
              </a:rPr>
              <a:t>static </a:t>
            </a:r>
            <a:r>
              <a:rPr lang="en-GB" sz="500" dirty="0" err="1">
                <a:latin typeface="Courier New" panose="02070309020205020404" pitchFamily="49" charset="0"/>
                <a:cs typeface="Courier New" panose="02070309020205020404" pitchFamily="49" charset="0"/>
              </a:rPr>
              <a:t>const</a:t>
            </a:r>
            <a:r>
              <a:rPr lang="en-GB" sz="500" dirty="0">
                <a:latin typeface="Courier New" panose="02070309020205020404" pitchFamily="49" charset="0"/>
                <a:cs typeface="Courier New" panose="02070309020205020404" pitchFamily="49" charset="0"/>
              </a:rPr>
              <a:t> float PQ_constant_C1 = (3424.0 / 4096.0);</a:t>
            </a:r>
          </a:p>
          <a:p>
            <a:pPr marL="0" indent="0">
              <a:buNone/>
            </a:pPr>
            <a:r>
              <a:rPr lang="en-GB" sz="500" dirty="0">
                <a:latin typeface="Courier New" panose="02070309020205020404" pitchFamily="49" charset="0"/>
                <a:cs typeface="Courier New" panose="02070309020205020404" pitchFamily="49" charset="0"/>
              </a:rPr>
              <a:t>static </a:t>
            </a:r>
            <a:r>
              <a:rPr lang="en-GB" sz="500" dirty="0" err="1">
                <a:latin typeface="Courier New" panose="02070309020205020404" pitchFamily="49" charset="0"/>
                <a:cs typeface="Courier New" panose="02070309020205020404" pitchFamily="49" charset="0"/>
              </a:rPr>
              <a:t>const</a:t>
            </a:r>
            <a:r>
              <a:rPr lang="en-GB" sz="500" dirty="0">
                <a:latin typeface="Courier New" panose="02070309020205020404" pitchFamily="49" charset="0"/>
                <a:cs typeface="Courier New" panose="02070309020205020404" pitchFamily="49" charset="0"/>
              </a:rPr>
              <a:t> float PQ_constant_C2 = (2413.0 / 4096.0 * 32.0);</a:t>
            </a:r>
          </a:p>
          <a:p>
            <a:pPr marL="0" indent="0">
              <a:buNone/>
            </a:pPr>
            <a:r>
              <a:rPr lang="en-GB" sz="500" dirty="0">
                <a:latin typeface="Courier New" panose="02070309020205020404" pitchFamily="49" charset="0"/>
                <a:cs typeface="Courier New" panose="02070309020205020404" pitchFamily="49" charset="0"/>
              </a:rPr>
              <a:t>static </a:t>
            </a:r>
            <a:r>
              <a:rPr lang="en-GB" sz="500" dirty="0" err="1">
                <a:latin typeface="Courier New" panose="02070309020205020404" pitchFamily="49" charset="0"/>
                <a:cs typeface="Courier New" panose="02070309020205020404" pitchFamily="49" charset="0"/>
              </a:rPr>
              <a:t>const</a:t>
            </a:r>
            <a:r>
              <a:rPr lang="en-GB" sz="500" dirty="0">
                <a:latin typeface="Courier New" panose="02070309020205020404" pitchFamily="49" charset="0"/>
                <a:cs typeface="Courier New" panose="02070309020205020404" pitchFamily="49" charset="0"/>
              </a:rPr>
              <a:t> float PQ_constant_C3 = (2392.0 / 4096.0 * 32.0);</a:t>
            </a:r>
          </a:p>
          <a:p>
            <a:pPr marL="0" indent="0">
              <a:buNone/>
            </a:pPr>
            <a:endParaRPr lang="en-GB" sz="500" dirty="0" smtClean="0">
              <a:solidFill>
                <a:srgbClr val="00B050"/>
              </a:solidFill>
              <a:latin typeface="Courier New" panose="02070309020205020404" pitchFamily="49" charset="0"/>
              <a:cs typeface="Courier New" panose="02070309020205020404" pitchFamily="49" charset="0"/>
            </a:endParaRPr>
          </a:p>
          <a:p>
            <a:pPr marL="0" indent="0">
              <a:buNone/>
            </a:pPr>
            <a:r>
              <a:rPr lang="en-GB" sz="500" dirty="0" smtClean="0">
                <a:solidFill>
                  <a:srgbClr val="00B050"/>
                </a:solidFill>
                <a:latin typeface="Courier New" panose="02070309020205020404" pitchFamily="49" charset="0"/>
                <a:cs typeface="Courier New" panose="02070309020205020404" pitchFamily="49" charset="0"/>
              </a:rPr>
              <a:t>// </a:t>
            </a:r>
            <a:r>
              <a:rPr lang="en-GB" sz="500" dirty="0">
                <a:solidFill>
                  <a:srgbClr val="00B050"/>
                </a:solidFill>
                <a:latin typeface="Courier New" panose="02070309020205020404" pitchFamily="49" charset="0"/>
                <a:cs typeface="Courier New" panose="02070309020205020404" pitchFamily="49" charset="0"/>
              </a:rPr>
              <a:t>PQ (Perceptual </a:t>
            </a:r>
            <a:r>
              <a:rPr lang="en-GB" sz="500" dirty="0" err="1">
                <a:solidFill>
                  <a:srgbClr val="00B050"/>
                </a:solidFill>
                <a:latin typeface="Courier New" panose="02070309020205020404" pitchFamily="49" charset="0"/>
                <a:cs typeface="Courier New" panose="02070309020205020404" pitchFamily="49" charset="0"/>
              </a:rPr>
              <a:t>Quantiser</a:t>
            </a:r>
            <a:r>
              <a:rPr lang="en-GB" sz="500" dirty="0">
                <a:solidFill>
                  <a:srgbClr val="00B050"/>
                </a:solidFill>
                <a:latin typeface="Courier New" panose="02070309020205020404" pitchFamily="49" charset="0"/>
                <a:cs typeface="Courier New" panose="02070309020205020404" pitchFamily="49" charset="0"/>
              </a:rPr>
              <a:t>; ST.2084) encode/decode used for HDR TV and grading</a:t>
            </a:r>
          </a:p>
          <a:p>
            <a:pPr marL="0" indent="0">
              <a:buNone/>
            </a:pPr>
            <a:r>
              <a:rPr lang="en-GB" sz="500" dirty="0">
                <a:latin typeface="Courier New" panose="02070309020205020404" pitchFamily="49" charset="0"/>
                <a:cs typeface="Courier New" panose="02070309020205020404" pitchFamily="49" charset="0"/>
              </a:rPr>
              <a:t>float3 </a:t>
            </a:r>
            <a:r>
              <a:rPr lang="en-GB" sz="500" dirty="0" err="1">
                <a:latin typeface="Courier New" panose="02070309020205020404" pitchFamily="49" charset="0"/>
                <a:cs typeface="Courier New" panose="02070309020205020404" pitchFamily="49" charset="0"/>
              </a:rPr>
              <a:t>linearToPQ</a:t>
            </a:r>
            <a:r>
              <a:rPr lang="en-GB" sz="500" dirty="0">
                <a:latin typeface="Courier New" panose="02070309020205020404" pitchFamily="49" charset="0"/>
                <a:cs typeface="Courier New" panose="02070309020205020404" pitchFamily="49" charset="0"/>
              </a:rPr>
              <a:t>(float3 </a:t>
            </a:r>
            <a:r>
              <a:rPr lang="en-GB" sz="500" dirty="0" err="1">
                <a:latin typeface="Courier New" panose="02070309020205020404" pitchFamily="49" charset="0"/>
                <a:cs typeface="Courier New" panose="02070309020205020404" pitchFamily="49" charset="0"/>
              </a:rPr>
              <a:t>linearCol</a:t>
            </a:r>
            <a:r>
              <a:rPr lang="en-GB" sz="500" dirty="0">
                <a:latin typeface="Courier New" panose="02070309020205020404" pitchFamily="49" charset="0"/>
                <a:cs typeface="Courier New" panose="02070309020205020404" pitchFamily="49" charset="0"/>
              </a:rPr>
              <a:t>, </a:t>
            </a:r>
            <a:r>
              <a:rPr lang="en-GB" sz="500" dirty="0" err="1">
                <a:latin typeface="Courier New" panose="02070309020205020404" pitchFamily="49" charset="0"/>
                <a:cs typeface="Courier New" panose="02070309020205020404" pitchFamily="49" charset="0"/>
              </a:rPr>
              <a:t>const</a:t>
            </a:r>
            <a:r>
              <a:rPr lang="en-GB" sz="500" dirty="0">
                <a:latin typeface="Courier New" panose="02070309020205020404" pitchFamily="49" charset="0"/>
                <a:cs typeface="Courier New" panose="02070309020205020404" pitchFamily="49" charset="0"/>
              </a:rPr>
              <a:t> float </a:t>
            </a:r>
            <a:r>
              <a:rPr lang="en-GB" sz="500" dirty="0" err="1">
                <a:latin typeface="Courier New" panose="02070309020205020404" pitchFamily="49" charset="0"/>
                <a:cs typeface="Courier New" panose="02070309020205020404" pitchFamily="49" charset="0"/>
              </a:rPr>
              <a:t>maxPqValue</a:t>
            </a:r>
            <a:r>
              <a:rPr lang="en-GB" sz="500" dirty="0">
                <a:latin typeface="Courier New" panose="02070309020205020404" pitchFamily="49" charset="0"/>
                <a:cs typeface="Courier New" panose="02070309020205020404" pitchFamily="49" charset="0"/>
              </a:rPr>
              <a:t>)</a:t>
            </a:r>
          </a:p>
          <a:p>
            <a:pPr marL="0" indent="0">
              <a:buNone/>
            </a:pPr>
            <a:r>
              <a:rPr lang="en-GB" sz="500" dirty="0">
                <a:latin typeface="Courier New" panose="02070309020205020404" pitchFamily="49" charset="0"/>
                <a:cs typeface="Courier New" panose="02070309020205020404" pitchFamily="49" charset="0"/>
              </a:rPr>
              <a:t>{</a:t>
            </a:r>
          </a:p>
          <a:p>
            <a:pPr marL="0" indent="0">
              <a:buNone/>
            </a:pPr>
            <a:r>
              <a:rPr lang="en-GB" sz="500" dirty="0">
                <a:latin typeface="Courier New" panose="02070309020205020404" pitchFamily="49" charset="0"/>
                <a:cs typeface="Courier New" panose="02070309020205020404" pitchFamily="49" charset="0"/>
              </a:rPr>
              <a:t>    </a:t>
            </a:r>
            <a:r>
              <a:rPr lang="en-GB" sz="500" dirty="0" err="1">
                <a:latin typeface="Courier New" panose="02070309020205020404" pitchFamily="49" charset="0"/>
                <a:cs typeface="Courier New" panose="02070309020205020404" pitchFamily="49" charset="0"/>
              </a:rPr>
              <a:t>linearCol</a:t>
            </a:r>
            <a:r>
              <a:rPr lang="en-GB" sz="500" dirty="0">
                <a:latin typeface="Courier New" panose="02070309020205020404" pitchFamily="49" charset="0"/>
                <a:cs typeface="Courier New" panose="02070309020205020404" pitchFamily="49" charset="0"/>
              </a:rPr>
              <a:t> /= </a:t>
            </a:r>
            <a:r>
              <a:rPr lang="en-GB" sz="500" dirty="0" err="1">
                <a:latin typeface="Courier New" panose="02070309020205020404" pitchFamily="49" charset="0"/>
                <a:cs typeface="Courier New" panose="02070309020205020404" pitchFamily="49" charset="0"/>
              </a:rPr>
              <a:t>maxPqValue</a:t>
            </a:r>
            <a:r>
              <a:rPr lang="en-GB" sz="500" dirty="0">
                <a:latin typeface="Courier New" panose="02070309020205020404" pitchFamily="49" charset="0"/>
                <a:cs typeface="Courier New" panose="02070309020205020404" pitchFamily="49" charset="0"/>
              </a:rPr>
              <a:t>;</a:t>
            </a:r>
          </a:p>
          <a:p>
            <a:pPr marL="0" indent="0">
              <a:buNone/>
            </a:pPr>
            <a:endParaRPr lang="en-GB" sz="500" dirty="0">
              <a:latin typeface="Courier New" panose="02070309020205020404" pitchFamily="49" charset="0"/>
              <a:cs typeface="Courier New" panose="02070309020205020404" pitchFamily="49" charset="0"/>
            </a:endParaRPr>
          </a:p>
          <a:p>
            <a:pPr marL="0" indent="0">
              <a:buNone/>
            </a:pPr>
            <a:r>
              <a:rPr lang="en-GB" sz="500" dirty="0">
                <a:latin typeface="Courier New" panose="02070309020205020404" pitchFamily="49" charset="0"/>
                <a:cs typeface="Courier New" panose="02070309020205020404" pitchFamily="49" charset="0"/>
              </a:rPr>
              <a:t>    float3 </a:t>
            </a:r>
            <a:r>
              <a:rPr lang="en-GB" sz="500" dirty="0" err="1">
                <a:latin typeface="Courier New" panose="02070309020205020404" pitchFamily="49" charset="0"/>
                <a:cs typeface="Courier New" panose="02070309020205020404" pitchFamily="49" charset="0"/>
              </a:rPr>
              <a:t>colToPow</a:t>
            </a:r>
            <a:r>
              <a:rPr lang="en-GB" sz="500" dirty="0">
                <a:latin typeface="Courier New" panose="02070309020205020404" pitchFamily="49" charset="0"/>
                <a:cs typeface="Courier New" panose="02070309020205020404" pitchFamily="49" charset="0"/>
              </a:rPr>
              <a:t> = pow(</a:t>
            </a:r>
            <a:r>
              <a:rPr lang="en-GB" sz="500" dirty="0" err="1">
                <a:latin typeface="Courier New" panose="02070309020205020404" pitchFamily="49" charset="0"/>
                <a:cs typeface="Courier New" panose="02070309020205020404" pitchFamily="49" charset="0"/>
              </a:rPr>
              <a:t>linearCol</a:t>
            </a:r>
            <a:r>
              <a:rPr lang="en-GB" sz="500" dirty="0">
                <a:latin typeface="Courier New" panose="02070309020205020404" pitchFamily="49" charset="0"/>
                <a:cs typeface="Courier New" panose="02070309020205020404" pitchFamily="49" charset="0"/>
              </a:rPr>
              <a:t>, </a:t>
            </a:r>
            <a:r>
              <a:rPr lang="en-GB" sz="500" dirty="0" err="1">
                <a:latin typeface="Courier New" panose="02070309020205020404" pitchFamily="49" charset="0"/>
                <a:cs typeface="Courier New" panose="02070309020205020404" pitchFamily="49" charset="0"/>
              </a:rPr>
              <a:t>PQ_constant_N</a:t>
            </a:r>
            <a:r>
              <a:rPr lang="en-GB" sz="500" dirty="0">
                <a:latin typeface="Courier New" panose="02070309020205020404" pitchFamily="49" charset="0"/>
                <a:cs typeface="Courier New" panose="02070309020205020404" pitchFamily="49" charset="0"/>
              </a:rPr>
              <a:t>);</a:t>
            </a:r>
          </a:p>
          <a:p>
            <a:pPr marL="0" indent="0">
              <a:buNone/>
            </a:pPr>
            <a:r>
              <a:rPr lang="en-GB" sz="500" dirty="0">
                <a:latin typeface="Courier New" panose="02070309020205020404" pitchFamily="49" charset="0"/>
                <a:cs typeface="Courier New" panose="02070309020205020404" pitchFamily="49" charset="0"/>
              </a:rPr>
              <a:t>    float3 numerator = PQ_constant_C1 + PQ_constant_C2*</a:t>
            </a:r>
            <a:r>
              <a:rPr lang="en-GB" sz="500" dirty="0" err="1">
                <a:latin typeface="Courier New" panose="02070309020205020404" pitchFamily="49" charset="0"/>
                <a:cs typeface="Courier New" panose="02070309020205020404" pitchFamily="49" charset="0"/>
              </a:rPr>
              <a:t>colToPow</a:t>
            </a:r>
            <a:r>
              <a:rPr lang="en-GB" sz="500" dirty="0">
                <a:latin typeface="Courier New" panose="02070309020205020404" pitchFamily="49" charset="0"/>
                <a:cs typeface="Courier New" panose="02070309020205020404" pitchFamily="49" charset="0"/>
              </a:rPr>
              <a:t>;</a:t>
            </a:r>
          </a:p>
          <a:p>
            <a:pPr marL="0" indent="0">
              <a:buNone/>
            </a:pPr>
            <a:r>
              <a:rPr lang="en-GB" sz="500" dirty="0">
                <a:latin typeface="Courier New" panose="02070309020205020404" pitchFamily="49" charset="0"/>
                <a:cs typeface="Courier New" panose="02070309020205020404" pitchFamily="49" charset="0"/>
              </a:rPr>
              <a:t>    float3 denominator = 1.0 + PQ_constant_C3*</a:t>
            </a:r>
            <a:r>
              <a:rPr lang="en-GB" sz="500" dirty="0" err="1">
                <a:latin typeface="Courier New" panose="02070309020205020404" pitchFamily="49" charset="0"/>
                <a:cs typeface="Courier New" panose="02070309020205020404" pitchFamily="49" charset="0"/>
              </a:rPr>
              <a:t>colToPow</a:t>
            </a:r>
            <a:r>
              <a:rPr lang="en-GB" sz="500" dirty="0">
                <a:latin typeface="Courier New" panose="02070309020205020404" pitchFamily="49" charset="0"/>
                <a:cs typeface="Courier New" panose="02070309020205020404" pitchFamily="49" charset="0"/>
              </a:rPr>
              <a:t>;</a:t>
            </a:r>
          </a:p>
          <a:p>
            <a:pPr marL="0" indent="0">
              <a:buNone/>
            </a:pPr>
            <a:r>
              <a:rPr lang="en-GB" sz="500" dirty="0">
                <a:latin typeface="Courier New" panose="02070309020205020404" pitchFamily="49" charset="0"/>
                <a:cs typeface="Courier New" panose="02070309020205020404" pitchFamily="49" charset="0"/>
              </a:rPr>
              <a:t>    float3 </a:t>
            </a:r>
            <a:r>
              <a:rPr lang="en-GB" sz="500" dirty="0" err="1">
                <a:latin typeface="Courier New" panose="02070309020205020404" pitchFamily="49" charset="0"/>
                <a:cs typeface="Courier New" panose="02070309020205020404" pitchFamily="49" charset="0"/>
              </a:rPr>
              <a:t>pq</a:t>
            </a:r>
            <a:r>
              <a:rPr lang="en-GB" sz="500" dirty="0">
                <a:latin typeface="Courier New" panose="02070309020205020404" pitchFamily="49" charset="0"/>
                <a:cs typeface="Courier New" panose="02070309020205020404" pitchFamily="49" charset="0"/>
              </a:rPr>
              <a:t> = pow(numerator / denominator, </a:t>
            </a:r>
            <a:r>
              <a:rPr lang="en-GB" sz="500" dirty="0" err="1">
                <a:latin typeface="Courier New" panose="02070309020205020404" pitchFamily="49" charset="0"/>
                <a:cs typeface="Courier New" panose="02070309020205020404" pitchFamily="49" charset="0"/>
              </a:rPr>
              <a:t>PQ_constant_M</a:t>
            </a:r>
            <a:r>
              <a:rPr lang="en-GB" sz="500" dirty="0">
                <a:latin typeface="Courier New" panose="02070309020205020404" pitchFamily="49" charset="0"/>
                <a:cs typeface="Courier New" panose="02070309020205020404" pitchFamily="49" charset="0"/>
              </a:rPr>
              <a:t>);</a:t>
            </a:r>
          </a:p>
          <a:p>
            <a:pPr marL="0" indent="0">
              <a:buNone/>
            </a:pPr>
            <a:endParaRPr lang="en-GB" sz="500" dirty="0">
              <a:latin typeface="Courier New" panose="02070309020205020404" pitchFamily="49" charset="0"/>
              <a:cs typeface="Courier New" panose="02070309020205020404" pitchFamily="49" charset="0"/>
            </a:endParaRPr>
          </a:p>
          <a:p>
            <a:pPr marL="0" indent="0">
              <a:buNone/>
            </a:pPr>
            <a:r>
              <a:rPr lang="en-GB" sz="500" dirty="0">
                <a:latin typeface="Courier New" panose="02070309020205020404" pitchFamily="49" charset="0"/>
                <a:cs typeface="Courier New" panose="02070309020205020404" pitchFamily="49" charset="0"/>
              </a:rPr>
              <a:t>    return </a:t>
            </a:r>
            <a:r>
              <a:rPr lang="en-GB" sz="500" dirty="0" err="1">
                <a:latin typeface="Courier New" panose="02070309020205020404" pitchFamily="49" charset="0"/>
                <a:cs typeface="Courier New" panose="02070309020205020404" pitchFamily="49" charset="0"/>
              </a:rPr>
              <a:t>pq</a:t>
            </a:r>
            <a:r>
              <a:rPr lang="en-GB" sz="500" dirty="0">
                <a:latin typeface="Courier New" panose="02070309020205020404" pitchFamily="49" charset="0"/>
                <a:cs typeface="Courier New" panose="02070309020205020404" pitchFamily="49" charset="0"/>
              </a:rPr>
              <a:t>;</a:t>
            </a:r>
          </a:p>
          <a:p>
            <a:pPr marL="0" indent="0">
              <a:buNone/>
            </a:pPr>
            <a:r>
              <a:rPr lang="en-GB" sz="500" dirty="0">
                <a:latin typeface="Courier New" panose="02070309020205020404" pitchFamily="49" charset="0"/>
                <a:cs typeface="Courier New" panose="02070309020205020404" pitchFamily="49" charset="0"/>
              </a:rPr>
              <a:t>}</a:t>
            </a:r>
          </a:p>
          <a:p>
            <a:pPr marL="0" indent="0">
              <a:buNone/>
            </a:pPr>
            <a:endParaRPr lang="en-GB" sz="500" dirty="0">
              <a:latin typeface="Courier New" panose="02070309020205020404" pitchFamily="49" charset="0"/>
              <a:cs typeface="Courier New" panose="02070309020205020404" pitchFamily="49" charset="0"/>
            </a:endParaRPr>
          </a:p>
          <a:p>
            <a:pPr marL="0" indent="0">
              <a:buNone/>
            </a:pPr>
            <a:r>
              <a:rPr lang="en-GB" sz="500" dirty="0">
                <a:latin typeface="Courier New" panose="02070309020205020404" pitchFamily="49" charset="0"/>
                <a:cs typeface="Courier New" panose="02070309020205020404" pitchFamily="49" charset="0"/>
              </a:rPr>
              <a:t>float3 </a:t>
            </a:r>
            <a:r>
              <a:rPr lang="en-GB" sz="500" dirty="0" err="1">
                <a:latin typeface="Courier New" panose="02070309020205020404" pitchFamily="49" charset="0"/>
                <a:cs typeface="Courier New" panose="02070309020205020404" pitchFamily="49" charset="0"/>
              </a:rPr>
              <a:t>PQtoLinear</a:t>
            </a:r>
            <a:r>
              <a:rPr lang="en-GB" sz="500" dirty="0">
                <a:latin typeface="Courier New" panose="02070309020205020404" pitchFamily="49" charset="0"/>
                <a:cs typeface="Courier New" panose="02070309020205020404" pitchFamily="49" charset="0"/>
              </a:rPr>
              <a:t>(float3 </a:t>
            </a:r>
            <a:r>
              <a:rPr lang="en-GB" sz="500" dirty="0" err="1">
                <a:latin typeface="Courier New" panose="02070309020205020404" pitchFamily="49" charset="0"/>
                <a:cs typeface="Courier New" panose="02070309020205020404" pitchFamily="49" charset="0"/>
              </a:rPr>
              <a:t>linearCol</a:t>
            </a:r>
            <a:r>
              <a:rPr lang="en-GB" sz="500" dirty="0">
                <a:latin typeface="Courier New" panose="02070309020205020404" pitchFamily="49" charset="0"/>
                <a:cs typeface="Courier New" panose="02070309020205020404" pitchFamily="49" charset="0"/>
              </a:rPr>
              <a:t>, </a:t>
            </a:r>
            <a:r>
              <a:rPr lang="en-GB" sz="500" dirty="0" err="1">
                <a:latin typeface="Courier New" panose="02070309020205020404" pitchFamily="49" charset="0"/>
                <a:cs typeface="Courier New" panose="02070309020205020404" pitchFamily="49" charset="0"/>
              </a:rPr>
              <a:t>const</a:t>
            </a:r>
            <a:r>
              <a:rPr lang="en-GB" sz="500" dirty="0">
                <a:latin typeface="Courier New" panose="02070309020205020404" pitchFamily="49" charset="0"/>
                <a:cs typeface="Courier New" panose="02070309020205020404" pitchFamily="49" charset="0"/>
              </a:rPr>
              <a:t> float </a:t>
            </a:r>
            <a:r>
              <a:rPr lang="en-GB" sz="500" dirty="0" err="1">
                <a:latin typeface="Courier New" panose="02070309020205020404" pitchFamily="49" charset="0"/>
                <a:cs typeface="Courier New" panose="02070309020205020404" pitchFamily="49" charset="0"/>
              </a:rPr>
              <a:t>maxPqValue</a:t>
            </a:r>
            <a:r>
              <a:rPr lang="en-GB" sz="500" dirty="0">
                <a:latin typeface="Courier New" panose="02070309020205020404" pitchFamily="49" charset="0"/>
                <a:cs typeface="Courier New" panose="02070309020205020404" pitchFamily="49" charset="0"/>
              </a:rPr>
              <a:t>)</a:t>
            </a:r>
          </a:p>
          <a:p>
            <a:pPr marL="0" indent="0">
              <a:buNone/>
            </a:pPr>
            <a:r>
              <a:rPr lang="en-GB" sz="500" dirty="0">
                <a:latin typeface="Courier New" panose="02070309020205020404" pitchFamily="49" charset="0"/>
                <a:cs typeface="Courier New" panose="02070309020205020404" pitchFamily="49" charset="0"/>
              </a:rPr>
              <a:t>{</a:t>
            </a:r>
          </a:p>
          <a:p>
            <a:pPr marL="0" indent="0">
              <a:buNone/>
            </a:pPr>
            <a:r>
              <a:rPr lang="en-GB" sz="500" dirty="0">
                <a:latin typeface="Courier New" panose="02070309020205020404" pitchFamily="49" charset="0"/>
                <a:cs typeface="Courier New" panose="02070309020205020404" pitchFamily="49" charset="0"/>
              </a:rPr>
              <a:t>    float3 </a:t>
            </a:r>
            <a:r>
              <a:rPr lang="en-GB" sz="500" dirty="0" err="1">
                <a:latin typeface="Courier New" panose="02070309020205020404" pitchFamily="49" charset="0"/>
                <a:cs typeface="Courier New" panose="02070309020205020404" pitchFamily="49" charset="0"/>
              </a:rPr>
              <a:t>colToPow</a:t>
            </a:r>
            <a:r>
              <a:rPr lang="en-GB" sz="500" dirty="0">
                <a:latin typeface="Courier New" panose="02070309020205020404" pitchFamily="49" charset="0"/>
                <a:cs typeface="Courier New" panose="02070309020205020404" pitchFamily="49" charset="0"/>
              </a:rPr>
              <a:t> = pow(</a:t>
            </a:r>
            <a:r>
              <a:rPr lang="en-GB" sz="500" dirty="0" err="1">
                <a:latin typeface="Courier New" panose="02070309020205020404" pitchFamily="49" charset="0"/>
                <a:cs typeface="Courier New" panose="02070309020205020404" pitchFamily="49" charset="0"/>
              </a:rPr>
              <a:t>linearCol</a:t>
            </a:r>
            <a:r>
              <a:rPr lang="en-GB" sz="500" dirty="0">
                <a:latin typeface="Courier New" panose="02070309020205020404" pitchFamily="49" charset="0"/>
                <a:cs typeface="Courier New" panose="02070309020205020404" pitchFamily="49" charset="0"/>
              </a:rPr>
              <a:t>, 1.0 / </a:t>
            </a:r>
            <a:r>
              <a:rPr lang="en-GB" sz="500" dirty="0" err="1">
                <a:latin typeface="Courier New" panose="02070309020205020404" pitchFamily="49" charset="0"/>
                <a:cs typeface="Courier New" panose="02070309020205020404" pitchFamily="49" charset="0"/>
              </a:rPr>
              <a:t>PQ_constant_M</a:t>
            </a:r>
            <a:r>
              <a:rPr lang="en-GB" sz="500" dirty="0">
                <a:latin typeface="Courier New" panose="02070309020205020404" pitchFamily="49" charset="0"/>
                <a:cs typeface="Courier New" panose="02070309020205020404" pitchFamily="49" charset="0"/>
              </a:rPr>
              <a:t>);</a:t>
            </a:r>
          </a:p>
          <a:p>
            <a:pPr marL="0" indent="0">
              <a:buNone/>
            </a:pPr>
            <a:r>
              <a:rPr lang="en-GB" sz="500" dirty="0">
                <a:latin typeface="Courier New" panose="02070309020205020404" pitchFamily="49" charset="0"/>
                <a:cs typeface="Courier New" panose="02070309020205020404" pitchFamily="49" charset="0"/>
              </a:rPr>
              <a:t>    float3 numerator = max(</a:t>
            </a:r>
            <a:r>
              <a:rPr lang="en-GB" sz="500" dirty="0" err="1">
                <a:latin typeface="Courier New" panose="02070309020205020404" pitchFamily="49" charset="0"/>
                <a:cs typeface="Courier New" panose="02070309020205020404" pitchFamily="49" charset="0"/>
              </a:rPr>
              <a:t>colToPow</a:t>
            </a:r>
            <a:r>
              <a:rPr lang="en-GB" sz="500" dirty="0">
                <a:latin typeface="Courier New" panose="02070309020205020404" pitchFamily="49" charset="0"/>
                <a:cs typeface="Courier New" panose="02070309020205020404" pitchFamily="49" charset="0"/>
              </a:rPr>
              <a:t> - PQ_constant_C1, 0.0);</a:t>
            </a:r>
          </a:p>
          <a:p>
            <a:pPr marL="0" indent="0">
              <a:buNone/>
            </a:pPr>
            <a:r>
              <a:rPr lang="en-GB" sz="500" dirty="0">
                <a:latin typeface="Courier New" panose="02070309020205020404" pitchFamily="49" charset="0"/>
                <a:cs typeface="Courier New" panose="02070309020205020404" pitchFamily="49" charset="0"/>
              </a:rPr>
              <a:t>    float3 denominator = PQ_constant_C2 - (PQ_constant_C3 * </a:t>
            </a:r>
            <a:r>
              <a:rPr lang="en-GB" sz="500" dirty="0" err="1">
                <a:latin typeface="Courier New" panose="02070309020205020404" pitchFamily="49" charset="0"/>
                <a:cs typeface="Courier New" panose="02070309020205020404" pitchFamily="49" charset="0"/>
              </a:rPr>
              <a:t>colToPow</a:t>
            </a:r>
            <a:r>
              <a:rPr lang="en-GB" sz="500" dirty="0">
                <a:latin typeface="Courier New" panose="02070309020205020404" pitchFamily="49" charset="0"/>
                <a:cs typeface="Courier New" panose="02070309020205020404" pitchFamily="49" charset="0"/>
              </a:rPr>
              <a:t>);</a:t>
            </a:r>
          </a:p>
          <a:p>
            <a:pPr marL="0" indent="0">
              <a:buNone/>
            </a:pPr>
            <a:r>
              <a:rPr lang="en-GB" sz="500" dirty="0">
                <a:latin typeface="Courier New" panose="02070309020205020404" pitchFamily="49" charset="0"/>
                <a:cs typeface="Courier New" panose="02070309020205020404" pitchFamily="49" charset="0"/>
              </a:rPr>
              <a:t>    float3 </a:t>
            </a:r>
            <a:r>
              <a:rPr lang="en-GB" sz="500" dirty="0" err="1">
                <a:latin typeface="Courier New" panose="02070309020205020404" pitchFamily="49" charset="0"/>
                <a:cs typeface="Courier New" panose="02070309020205020404" pitchFamily="49" charset="0"/>
              </a:rPr>
              <a:t>linearColor</a:t>
            </a:r>
            <a:r>
              <a:rPr lang="en-GB" sz="500" dirty="0">
                <a:latin typeface="Courier New" panose="02070309020205020404" pitchFamily="49" charset="0"/>
                <a:cs typeface="Courier New" panose="02070309020205020404" pitchFamily="49" charset="0"/>
              </a:rPr>
              <a:t> = pow(numerator / denominator, 1.0 / </a:t>
            </a:r>
            <a:r>
              <a:rPr lang="en-GB" sz="500" dirty="0" err="1">
                <a:latin typeface="Courier New" panose="02070309020205020404" pitchFamily="49" charset="0"/>
                <a:cs typeface="Courier New" panose="02070309020205020404" pitchFamily="49" charset="0"/>
              </a:rPr>
              <a:t>PQ_constant_N</a:t>
            </a:r>
            <a:r>
              <a:rPr lang="en-GB" sz="500" dirty="0">
                <a:latin typeface="Courier New" panose="02070309020205020404" pitchFamily="49" charset="0"/>
                <a:cs typeface="Courier New" panose="02070309020205020404" pitchFamily="49" charset="0"/>
              </a:rPr>
              <a:t>);</a:t>
            </a:r>
          </a:p>
          <a:p>
            <a:pPr marL="0" indent="0">
              <a:buNone/>
            </a:pPr>
            <a:endParaRPr lang="en-GB" sz="500" dirty="0">
              <a:latin typeface="Courier New" panose="02070309020205020404" pitchFamily="49" charset="0"/>
              <a:cs typeface="Courier New" panose="02070309020205020404" pitchFamily="49" charset="0"/>
            </a:endParaRPr>
          </a:p>
          <a:p>
            <a:pPr marL="0" indent="0">
              <a:buNone/>
            </a:pPr>
            <a:r>
              <a:rPr lang="en-GB" sz="500" dirty="0">
                <a:latin typeface="Courier New" panose="02070309020205020404" pitchFamily="49" charset="0"/>
                <a:cs typeface="Courier New" panose="02070309020205020404" pitchFamily="49" charset="0"/>
              </a:rPr>
              <a:t>    </a:t>
            </a:r>
            <a:r>
              <a:rPr lang="en-GB" sz="500" dirty="0" err="1">
                <a:latin typeface="Courier New" panose="02070309020205020404" pitchFamily="49" charset="0"/>
                <a:cs typeface="Courier New" panose="02070309020205020404" pitchFamily="49" charset="0"/>
              </a:rPr>
              <a:t>linearColor</a:t>
            </a:r>
            <a:r>
              <a:rPr lang="en-GB" sz="500" dirty="0">
                <a:latin typeface="Courier New" panose="02070309020205020404" pitchFamily="49" charset="0"/>
                <a:cs typeface="Courier New" panose="02070309020205020404" pitchFamily="49" charset="0"/>
              </a:rPr>
              <a:t> *= </a:t>
            </a:r>
            <a:r>
              <a:rPr lang="en-GB" sz="500" dirty="0" err="1">
                <a:latin typeface="Courier New" panose="02070309020205020404" pitchFamily="49" charset="0"/>
                <a:cs typeface="Courier New" panose="02070309020205020404" pitchFamily="49" charset="0"/>
              </a:rPr>
              <a:t>maxPqValue</a:t>
            </a:r>
            <a:r>
              <a:rPr lang="en-GB" sz="500" dirty="0">
                <a:latin typeface="Courier New" panose="02070309020205020404" pitchFamily="49" charset="0"/>
                <a:cs typeface="Courier New" panose="02070309020205020404" pitchFamily="49" charset="0"/>
              </a:rPr>
              <a:t>;</a:t>
            </a:r>
          </a:p>
          <a:p>
            <a:pPr marL="0" indent="0">
              <a:buNone/>
            </a:pPr>
            <a:endParaRPr lang="en-GB" sz="500" dirty="0">
              <a:latin typeface="Courier New" panose="02070309020205020404" pitchFamily="49" charset="0"/>
              <a:cs typeface="Courier New" panose="02070309020205020404" pitchFamily="49" charset="0"/>
            </a:endParaRPr>
          </a:p>
          <a:p>
            <a:pPr marL="0" indent="0">
              <a:buNone/>
            </a:pPr>
            <a:r>
              <a:rPr lang="en-GB" sz="500" dirty="0">
                <a:latin typeface="Courier New" panose="02070309020205020404" pitchFamily="49" charset="0"/>
                <a:cs typeface="Courier New" panose="02070309020205020404" pitchFamily="49" charset="0"/>
              </a:rPr>
              <a:t>    return </a:t>
            </a:r>
            <a:r>
              <a:rPr lang="en-GB" sz="500" dirty="0" err="1">
                <a:latin typeface="Courier New" panose="02070309020205020404" pitchFamily="49" charset="0"/>
                <a:cs typeface="Courier New" panose="02070309020205020404" pitchFamily="49" charset="0"/>
              </a:rPr>
              <a:t>linearColor</a:t>
            </a:r>
            <a:r>
              <a:rPr lang="en-GB" sz="500" dirty="0">
                <a:latin typeface="Courier New" panose="02070309020205020404" pitchFamily="49" charset="0"/>
                <a:cs typeface="Courier New" panose="02070309020205020404" pitchFamily="49" charset="0"/>
              </a:rPr>
              <a:t>;</a:t>
            </a:r>
          </a:p>
          <a:p>
            <a:pPr marL="0" indent="0">
              <a:buNone/>
            </a:pPr>
            <a:r>
              <a:rPr lang="en-GB" sz="500" dirty="0">
                <a:latin typeface="Courier New" panose="02070309020205020404" pitchFamily="49" charset="0"/>
                <a:cs typeface="Courier New" panose="02070309020205020404" pitchFamily="49" charset="0"/>
              </a:rPr>
              <a:t>}</a:t>
            </a:r>
            <a:endParaRPr lang="en-US" sz="5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4033912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Code: supporting functions</a:t>
            </a:r>
            <a:endParaRPr lang="en-US" dirty="0"/>
          </a:p>
        </p:txBody>
      </p:sp>
      <p:sp>
        <p:nvSpPr>
          <p:cNvPr id="7" name="Slide Number Placeholder 4"/>
          <p:cNvSpPr txBox="1">
            <a:spLocks/>
          </p:cNvSpPr>
          <p:nvPr/>
        </p:nvSpPr>
        <p:spPr>
          <a:xfrm>
            <a:off x="8305800" y="4850606"/>
            <a:ext cx="8382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2</a:t>
            </a:r>
          </a:p>
        </p:txBody>
      </p:sp>
      <p:sp>
        <p:nvSpPr>
          <p:cNvPr id="13" name="Content Placeholder 2"/>
          <p:cNvSpPr txBox="1">
            <a:spLocks/>
          </p:cNvSpPr>
          <p:nvPr/>
        </p:nvSpPr>
        <p:spPr>
          <a:xfrm>
            <a:off x="457200" y="1200150"/>
            <a:ext cx="8229600" cy="332105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2000" kern="1200">
                <a:solidFill>
                  <a:schemeClr val="bg1"/>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Font typeface="Arial" pitchFamily="34" charset="0"/>
              <a:buChar char="–"/>
              <a:defRPr sz="1800" kern="1200">
                <a:solidFill>
                  <a:schemeClr val="bg1"/>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Font typeface="Arial" pitchFamily="34" charset="0"/>
              <a:buChar char="•"/>
              <a:defRPr sz="1600" kern="1200">
                <a:solidFill>
                  <a:schemeClr val="bg1"/>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500" dirty="0">
                <a:solidFill>
                  <a:srgbClr val="00B050"/>
                </a:solidFill>
                <a:latin typeface="Courier New" panose="02070309020205020404" pitchFamily="49" charset="0"/>
                <a:cs typeface="Courier New" panose="02070309020205020404" pitchFamily="49" charset="0"/>
              </a:rPr>
              <a:t>// </a:t>
            </a:r>
            <a:r>
              <a:rPr lang="en-GB" sz="500" dirty="0" err="1">
                <a:solidFill>
                  <a:srgbClr val="00B050"/>
                </a:solidFill>
                <a:latin typeface="Courier New" panose="02070309020205020404" pitchFamily="49" charset="0"/>
                <a:cs typeface="Courier New" panose="02070309020205020404" pitchFamily="49" charset="0"/>
              </a:rPr>
              <a:t>Aplies</a:t>
            </a:r>
            <a:r>
              <a:rPr lang="en-GB" sz="500" dirty="0">
                <a:solidFill>
                  <a:srgbClr val="00B050"/>
                </a:solidFill>
                <a:latin typeface="Courier New" panose="02070309020205020404" pitchFamily="49" charset="0"/>
                <a:cs typeface="Courier New" panose="02070309020205020404" pitchFamily="49" charset="0"/>
              </a:rPr>
              <a:t> exponential ("Photographic") </a:t>
            </a:r>
            <a:r>
              <a:rPr lang="en-GB" sz="500" dirty="0" err="1">
                <a:solidFill>
                  <a:srgbClr val="00B050"/>
                </a:solidFill>
                <a:latin typeface="Courier New" panose="02070309020205020404" pitchFamily="49" charset="0"/>
                <a:cs typeface="Courier New" panose="02070309020205020404" pitchFamily="49" charset="0"/>
              </a:rPr>
              <a:t>luma</a:t>
            </a:r>
            <a:r>
              <a:rPr lang="en-GB" sz="500" dirty="0">
                <a:solidFill>
                  <a:srgbClr val="00B050"/>
                </a:solidFill>
                <a:latin typeface="Courier New" panose="02070309020205020404" pitchFamily="49" charset="0"/>
                <a:cs typeface="Courier New" panose="02070309020205020404" pitchFamily="49" charset="0"/>
              </a:rPr>
              <a:t> compression</a:t>
            </a:r>
          </a:p>
          <a:p>
            <a:pPr marL="0" indent="0">
              <a:buNone/>
            </a:pPr>
            <a:r>
              <a:rPr lang="en-GB" sz="500" dirty="0">
                <a:latin typeface="Courier New" panose="02070309020205020404" pitchFamily="49" charset="0"/>
                <a:cs typeface="Courier New" panose="02070309020205020404" pitchFamily="49" charset="0"/>
              </a:rPr>
              <a:t>float </a:t>
            </a:r>
            <a:r>
              <a:rPr lang="en-GB" sz="500" dirty="0" err="1">
                <a:latin typeface="Courier New" panose="02070309020205020404" pitchFamily="49" charset="0"/>
                <a:cs typeface="Courier New" panose="02070309020205020404" pitchFamily="49" charset="0"/>
              </a:rPr>
              <a:t>rangeCompress</a:t>
            </a:r>
            <a:r>
              <a:rPr lang="en-GB" sz="500" dirty="0">
                <a:latin typeface="Courier New" panose="02070309020205020404" pitchFamily="49" charset="0"/>
                <a:cs typeface="Courier New" panose="02070309020205020404" pitchFamily="49" charset="0"/>
              </a:rPr>
              <a:t>(float x)</a:t>
            </a:r>
          </a:p>
          <a:p>
            <a:pPr marL="0" indent="0">
              <a:buNone/>
            </a:pPr>
            <a:r>
              <a:rPr lang="en-GB" sz="500" dirty="0">
                <a:latin typeface="Courier New" panose="02070309020205020404" pitchFamily="49" charset="0"/>
                <a:cs typeface="Courier New" panose="02070309020205020404" pitchFamily="49" charset="0"/>
              </a:rPr>
              <a:t>{</a:t>
            </a:r>
          </a:p>
          <a:p>
            <a:pPr marL="0" indent="0">
              <a:buNone/>
            </a:pPr>
            <a:r>
              <a:rPr lang="en-GB" sz="500" dirty="0">
                <a:latin typeface="Courier New" panose="02070309020205020404" pitchFamily="49" charset="0"/>
                <a:cs typeface="Courier New" panose="02070309020205020404" pitchFamily="49" charset="0"/>
              </a:rPr>
              <a:t>    return 1.0 - </a:t>
            </a:r>
            <a:r>
              <a:rPr lang="en-GB" sz="500" dirty="0" err="1">
                <a:latin typeface="Courier New" panose="02070309020205020404" pitchFamily="49" charset="0"/>
                <a:cs typeface="Courier New" panose="02070309020205020404" pitchFamily="49" charset="0"/>
              </a:rPr>
              <a:t>exp</a:t>
            </a:r>
            <a:r>
              <a:rPr lang="en-GB" sz="500" dirty="0">
                <a:latin typeface="Courier New" panose="02070309020205020404" pitchFamily="49" charset="0"/>
                <a:cs typeface="Courier New" panose="02070309020205020404" pitchFamily="49" charset="0"/>
              </a:rPr>
              <a:t>(-x);</a:t>
            </a:r>
          </a:p>
          <a:p>
            <a:pPr marL="0" indent="0">
              <a:buNone/>
            </a:pPr>
            <a:r>
              <a:rPr lang="en-GB" sz="500" dirty="0">
                <a:latin typeface="Courier New" panose="02070309020205020404" pitchFamily="49" charset="0"/>
                <a:cs typeface="Courier New" panose="02070309020205020404" pitchFamily="49" charset="0"/>
              </a:rPr>
              <a:t>}</a:t>
            </a:r>
          </a:p>
          <a:p>
            <a:pPr marL="0" indent="0">
              <a:buNone/>
            </a:pPr>
            <a:endParaRPr lang="en-GB" sz="500" dirty="0">
              <a:latin typeface="Courier New" panose="02070309020205020404" pitchFamily="49" charset="0"/>
              <a:cs typeface="Courier New" panose="02070309020205020404" pitchFamily="49" charset="0"/>
            </a:endParaRPr>
          </a:p>
          <a:p>
            <a:pPr marL="0" indent="0">
              <a:buNone/>
            </a:pPr>
            <a:r>
              <a:rPr lang="en-GB" sz="500" dirty="0">
                <a:latin typeface="Courier New" panose="02070309020205020404" pitchFamily="49" charset="0"/>
                <a:cs typeface="Courier New" panose="02070309020205020404" pitchFamily="49" charset="0"/>
              </a:rPr>
              <a:t>float </a:t>
            </a:r>
            <a:r>
              <a:rPr lang="en-GB" sz="500" dirty="0" err="1">
                <a:latin typeface="Courier New" panose="02070309020205020404" pitchFamily="49" charset="0"/>
                <a:cs typeface="Courier New" panose="02070309020205020404" pitchFamily="49" charset="0"/>
              </a:rPr>
              <a:t>rangeCompress</a:t>
            </a:r>
            <a:r>
              <a:rPr lang="en-GB" sz="500" dirty="0">
                <a:latin typeface="Courier New" panose="02070309020205020404" pitchFamily="49" charset="0"/>
                <a:cs typeface="Courier New" panose="02070309020205020404" pitchFamily="49" charset="0"/>
              </a:rPr>
              <a:t>(float </a:t>
            </a:r>
            <a:r>
              <a:rPr lang="en-GB" sz="500" dirty="0" err="1">
                <a:latin typeface="Courier New" panose="02070309020205020404" pitchFamily="49" charset="0"/>
                <a:cs typeface="Courier New" panose="02070309020205020404" pitchFamily="49" charset="0"/>
              </a:rPr>
              <a:t>val</a:t>
            </a:r>
            <a:r>
              <a:rPr lang="en-GB" sz="500" dirty="0">
                <a:latin typeface="Courier New" panose="02070309020205020404" pitchFamily="49" charset="0"/>
                <a:cs typeface="Courier New" panose="02070309020205020404" pitchFamily="49" charset="0"/>
              </a:rPr>
              <a:t>, float threshold)</a:t>
            </a:r>
          </a:p>
          <a:p>
            <a:pPr marL="0" indent="0">
              <a:buNone/>
            </a:pPr>
            <a:r>
              <a:rPr lang="en-GB" sz="500" dirty="0">
                <a:latin typeface="Courier New" panose="02070309020205020404" pitchFamily="49" charset="0"/>
                <a:cs typeface="Courier New" panose="02070309020205020404" pitchFamily="49" charset="0"/>
              </a:rPr>
              <a:t>{</a:t>
            </a:r>
          </a:p>
          <a:p>
            <a:pPr marL="0" indent="0">
              <a:buNone/>
            </a:pPr>
            <a:r>
              <a:rPr lang="en-GB" sz="500" dirty="0">
                <a:latin typeface="Courier New" panose="02070309020205020404" pitchFamily="49" charset="0"/>
                <a:cs typeface="Courier New" panose="02070309020205020404" pitchFamily="49" charset="0"/>
              </a:rPr>
              <a:t>    float v1 = </a:t>
            </a:r>
            <a:r>
              <a:rPr lang="en-GB" sz="500" dirty="0" err="1">
                <a:latin typeface="Courier New" panose="02070309020205020404" pitchFamily="49" charset="0"/>
                <a:cs typeface="Courier New" panose="02070309020205020404" pitchFamily="49" charset="0"/>
              </a:rPr>
              <a:t>val</a:t>
            </a:r>
            <a:r>
              <a:rPr lang="en-GB" sz="500" dirty="0">
                <a:latin typeface="Courier New" panose="02070309020205020404" pitchFamily="49" charset="0"/>
                <a:cs typeface="Courier New" panose="02070309020205020404" pitchFamily="49" charset="0"/>
              </a:rPr>
              <a:t>;</a:t>
            </a:r>
          </a:p>
          <a:p>
            <a:pPr marL="0" indent="0">
              <a:buNone/>
            </a:pPr>
            <a:r>
              <a:rPr lang="en-GB" sz="500" dirty="0">
                <a:latin typeface="Courier New" panose="02070309020205020404" pitchFamily="49" charset="0"/>
                <a:cs typeface="Courier New" panose="02070309020205020404" pitchFamily="49" charset="0"/>
              </a:rPr>
              <a:t>    float v2 = threshold + (1 - threshold) * </a:t>
            </a:r>
            <a:r>
              <a:rPr lang="en-GB" sz="500" dirty="0" err="1">
                <a:latin typeface="Courier New" panose="02070309020205020404" pitchFamily="49" charset="0"/>
                <a:cs typeface="Courier New" panose="02070309020205020404" pitchFamily="49" charset="0"/>
              </a:rPr>
              <a:t>rangeCompress</a:t>
            </a:r>
            <a:r>
              <a:rPr lang="en-GB" sz="500" dirty="0">
                <a:latin typeface="Courier New" panose="02070309020205020404" pitchFamily="49" charset="0"/>
                <a:cs typeface="Courier New" panose="02070309020205020404" pitchFamily="49" charset="0"/>
              </a:rPr>
              <a:t>((</a:t>
            </a:r>
            <a:r>
              <a:rPr lang="en-GB" sz="500" dirty="0" err="1">
                <a:latin typeface="Courier New" panose="02070309020205020404" pitchFamily="49" charset="0"/>
                <a:cs typeface="Courier New" panose="02070309020205020404" pitchFamily="49" charset="0"/>
              </a:rPr>
              <a:t>val</a:t>
            </a:r>
            <a:r>
              <a:rPr lang="en-GB" sz="500" dirty="0">
                <a:latin typeface="Courier New" panose="02070309020205020404" pitchFamily="49" charset="0"/>
                <a:cs typeface="Courier New" panose="02070309020205020404" pitchFamily="49" charset="0"/>
              </a:rPr>
              <a:t> - threshold) / (1 - threshold));</a:t>
            </a:r>
          </a:p>
          <a:p>
            <a:pPr marL="0" indent="0">
              <a:buNone/>
            </a:pPr>
            <a:r>
              <a:rPr lang="en-GB" sz="500" dirty="0">
                <a:latin typeface="Courier New" panose="02070309020205020404" pitchFamily="49" charset="0"/>
                <a:cs typeface="Courier New" panose="02070309020205020404" pitchFamily="49" charset="0"/>
              </a:rPr>
              <a:t>    return </a:t>
            </a:r>
            <a:r>
              <a:rPr lang="en-GB" sz="500" dirty="0" err="1">
                <a:latin typeface="Courier New" panose="02070309020205020404" pitchFamily="49" charset="0"/>
                <a:cs typeface="Courier New" panose="02070309020205020404" pitchFamily="49" charset="0"/>
              </a:rPr>
              <a:t>val</a:t>
            </a:r>
            <a:r>
              <a:rPr lang="en-GB" sz="500" dirty="0">
                <a:latin typeface="Courier New" panose="02070309020205020404" pitchFamily="49" charset="0"/>
                <a:cs typeface="Courier New" panose="02070309020205020404" pitchFamily="49" charset="0"/>
              </a:rPr>
              <a:t> &lt; threshold ? v1 : v2;</a:t>
            </a:r>
          </a:p>
          <a:p>
            <a:pPr marL="0" indent="0">
              <a:buNone/>
            </a:pPr>
            <a:r>
              <a:rPr lang="en-GB" sz="500" dirty="0">
                <a:latin typeface="Courier New" panose="02070309020205020404" pitchFamily="49" charset="0"/>
                <a:cs typeface="Courier New" panose="02070309020205020404" pitchFamily="49" charset="0"/>
              </a:rPr>
              <a:t>}</a:t>
            </a:r>
          </a:p>
          <a:p>
            <a:pPr marL="0" indent="0">
              <a:buNone/>
            </a:pPr>
            <a:endParaRPr lang="en-GB" sz="500" dirty="0">
              <a:latin typeface="Courier New" panose="02070309020205020404" pitchFamily="49" charset="0"/>
              <a:cs typeface="Courier New" panose="02070309020205020404" pitchFamily="49" charset="0"/>
            </a:endParaRPr>
          </a:p>
          <a:p>
            <a:pPr marL="0" indent="0">
              <a:buNone/>
            </a:pPr>
            <a:r>
              <a:rPr lang="en-GB" sz="500" dirty="0">
                <a:latin typeface="Courier New" panose="02070309020205020404" pitchFamily="49" charset="0"/>
                <a:cs typeface="Courier New" panose="02070309020205020404" pitchFamily="49" charset="0"/>
              </a:rPr>
              <a:t>float3 </a:t>
            </a:r>
            <a:r>
              <a:rPr lang="en-GB" sz="500" dirty="0" err="1">
                <a:latin typeface="Courier New" panose="02070309020205020404" pitchFamily="49" charset="0"/>
                <a:cs typeface="Courier New" panose="02070309020205020404" pitchFamily="49" charset="0"/>
              </a:rPr>
              <a:t>rangeCompress</a:t>
            </a:r>
            <a:r>
              <a:rPr lang="en-GB" sz="500" dirty="0">
                <a:latin typeface="Courier New" panose="02070309020205020404" pitchFamily="49" charset="0"/>
                <a:cs typeface="Courier New" panose="02070309020205020404" pitchFamily="49" charset="0"/>
              </a:rPr>
              <a:t>(float3 </a:t>
            </a:r>
            <a:r>
              <a:rPr lang="en-GB" sz="500" dirty="0" err="1">
                <a:latin typeface="Courier New" panose="02070309020205020404" pitchFamily="49" charset="0"/>
                <a:cs typeface="Courier New" panose="02070309020205020404" pitchFamily="49" charset="0"/>
              </a:rPr>
              <a:t>val</a:t>
            </a:r>
            <a:r>
              <a:rPr lang="en-GB" sz="500" dirty="0">
                <a:latin typeface="Courier New" panose="02070309020205020404" pitchFamily="49" charset="0"/>
                <a:cs typeface="Courier New" panose="02070309020205020404" pitchFamily="49" charset="0"/>
              </a:rPr>
              <a:t>, float threshold)</a:t>
            </a:r>
          </a:p>
          <a:p>
            <a:pPr marL="0" indent="0">
              <a:buNone/>
            </a:pPr>
            <a:r>
              <a:rPr lang="en-GB" sz="500" dirty="0">
                <a:latin typeface="Courier New" panose="02070309020205020404" pitchFamily="49" charset="0"/>
                <a:cs typeface="Courier New" panose="02070309020205020404" pitchFamily="49" charset="0"/>
              </a:rPr>
              <a:t>{</a:t>
            </a:r>
          </a:p>
          <a:p>
            <a:pPr marL="0" indent="0">
              <a:buNone/>
            </a:pPr>
            <a:r>
              <a:rPr lang="en-GB" sz="500" dirty="0">
                <a:latin typeface="Courier New" panose="02070309020205020404" pitchFamily="49" charset="0"/>
                <a:cs typeface="Courier New" panose="02070309020205020404" pitchFamily="49" charset="0"/>
              </a:rPr>
              <a:t>    return float3(</a:t>
            </a:r>
          </a:p>
          <a:p>
            <a:pPr marL="0" indent="0">
              <a:buNone/>
            </a:pPr>
            <a:r>
              <a:rPr lang="en-GB" sz="500" dirty="0">
                <a:latin typeface="Courier New" panose="02070309020205020404" pitchFamily="49" charset="0"/>
                <a:cs typeface="Courier New" panose="02070309020205020404" pitchFamily="49" charset="0"/>
              </a:rPr>
              <a:t>        </a:t>
            </a:r>
            <a:r>
              <a:rPr lang="en-GB" sz="500" dirty="0" err="1">
                <a:latin typeface="Courier New" panose="02070309020205020404" pitchFamily="49" charset="0"/>
                <a:cs typeface="Courier New" panose="02070309020205020404" pitchFamily="49" charset="0"/>
              </a:rPr>
              <a:t>rangeCompress</a:t>
            </a:r>
            <a:r>
              <a:rPr lang="en-GB" sz="500" dirty="0">
                <a:latin typeface="Courier New" panose="02070309020205020404" pitchFamily="49" charset="0"/>
                <a:cs typeface="Courier New" panose="02070309020205020404" pitchFamily="49" charset="0"/>
              </a:rPr>
              <a:t>(</a:t>
            </a:r>
            <a:r>
              <a:rPr lang="en-GB" sz="500" dirty="0" err="1">
                <a:latin typeface="Courier New" panose="02070309020205020404" pitchFamily="49" charset="0"/>
                <a:cs typeface="Courier New" panose="02070309020205020404" pitchFamily="49" charset="0"/>
              </a:rPr>
              <a:t>val.x</a:t>
            </a:r>
            <a:r>
              <a:rPr lang="en-GB" sz="500" dirty="0">
                <a:latin typeface="Courier New" panose="02070309020205020404" pitchFamily="49" charset="0"/>
                <a:cs typeface="Courier New" panose="02070309020205020404" pitchFamily="49" charset="0"/>
              </a:rPr>
              <a:t>, threshold),</a:t>
            </a:r>
          </a:p>
          <a:p>
            <a:pPr marL="0" indent="0">
              <a:buNone/>
            </a:pPr>
            <a:r>
              <a:rPr lang="en-GB" sz="500" dirty="0">
                <a:latin typeface="Courier New" panose="02070309020205020404" pitchFamily="49" charset="0"/>
                <a:cs typeface="Courier New" panose="02070309020205020404" pitchFamily="49" charset="0"/>
              </a:rPr>
              <a:t>        </a:t>
            </a:r>
            <a:r>
              <a:rPr lang="en-GB" sz="500" dirty="0" err="1">
                <a:latin typeface="Courier New" panose="02070309020205020404" pitchFamily="49" charset="0"/>
                <a:cs typeface="Courier New" panose="02070309020205020404" pitchFamily="49" charset="0"/>
              </a:rPr>
              <a:t>rangeCompress</a:t>
            </a:r>
            <a:r>
              <a:rPr lang="en-GB" sz="500" dirty="0">
                <a:latin typeface="Courier New" panose="02070309020205020404" pitchFamily="49" charset="0"/>
                <a:cs typeface="Courier New" panose="02070309020205020404" pitchFamily="49" charset="0"/>
              </a:rPr>
              <a:t>(</a:t>
            </a:r>
            <a:r>
              <a:rPr lang="en-GB" sz="500" dirty="0" err="1">
                <a:latin typeface="Courier New" panose="02070309020205020404" pitchFamily="49" charset="0"/>
                <a:cs typeface="Courier New" panose="02070309020205020404" pitchFamily="49" charset="0"/>
              </a:rPr>
              <a:t>val.y</a:t>
            </a:r>
            <a:r>
              <a:rPr lang="en-GB" sz="500" dirty="0">
                <a:latin typeface="Courier New" panose="02070309020205020404" pitchFamily="49" charset="0"/>
                <a:cs typeface="Courier New" panose="02070309020205020404" pitchFamily="49" charset="0"/>
              </a:rPr>
              <a:t>, threshold),</a:t>
            </a:r>
          </a:p>
          <a:p>
            <a:pPr marL="0" indent="0">
              <a:buNone/>
            </a:pPr>
            <a:r>
              <a:rPr lang="en-GB" sz="500" dirty="0">
                <a:latin typeface="Courier New" panose="02070309020205020404" pitchFamily="49" charset="0"/>
                <a:cs typeface="Courier New" panose="02070309020205020404" pitchFamily="49" charset="0"/>
              </a:rPr>
              <a:t>        </a:t>
            </a:r>
            <a:r>
              <a:rPr lang="en-GB" sz="500" dirty="0" err="1">
                <a:latin typeface="Courier New" panose="02070309020205020404" pitchFamily="49" charset="0"/>
                <a:cs typeface="Courier New" panose="02070309020205020404" pitchFamily="49" charset="0"/>
              </a:rPr>
              <a:t>rangeCompress</a:t>
            </a:r>
            <a:r>
              <a:rPr lang="en-GB" sz="500" dirty="0">
                <a:latin typeface="Courier New" panose="02070309020205020404" pitchFamily="49" charset="0"/>
                <a:cs typeface="Courier New" panose="02070309020205020404" pitchFamily="49" charset="0"/>
              </a:rPr>
              <a:t>(</a:t>
            </a:r>
            <a:r>
              <a:rPr lang="en-GB" sz="500" dirty="0" err="1">
                <a:latin typeface="Courier New" panose="02070309020205020404" pitchFamily="49" charset="0"/>
                <a:cs typeface="Courier New" panose="02070309020205020404" pitchFamily="49" charset="0"/>
              </a:rPr>
              <a:t>val.z</a:t>
            </a:r>
            <a:r>
              <a:rPr lang="en-GB" sz="500" dirty="0">
                <a:latin typeface="Courier New" panose="02070309020205020404" pitchFamily="49" charset="0"/>
                <a:cs typeface="Courier New" panose="02070309020205020404" pitchFamily="49" charset="0"/>
              </a:rPr>
              <a:t>, threshold));</a:t>
            </a:r>
          </a:p>
          <a:p>
            <a:pPr marL="0" indent="0">
              <a:buNone/>
            </a:pPr>
            <a:r>
              <a:rPr lang="en-GB" sz="500" dirty="0">
                <a:latin typeface="Courier New" panose="02070309020205020404" pitchFamily="49" charset="0"/>
                <a:cs typeface="Courier New" panose="02070309020205020404" pitchFamily="49" charset="0"/>
              </a:rPr>
              <a:t>}</a:t>
            </a:r>
            <a:endParaRPr lang="en-US" sz="5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9804328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Frostbite_Template">
  <a:themeElements>
    <a:clrScheme name="Frostbit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Frostbite_Template_New.potx" id="{60C3EB60-8302-4EFF-867E-FFEA906E781A}" vid="{89242415-6292-4543-8FCA-64E247F3D2E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Frostbite_Template_New</Template>
  <TotalTime>23882</TotalTime>
  <Words>9322</Words>
  <Application>Microsoft Office PowerPoint</Application>
  <PresentationFormat>On-screen Show (16:9)</PresentationFormat>
  <Paragraphs>1558</Paragraphs>
  <Slides>97</Slides>
  <Notes>97</Notes>
  <HiddenSlides>5</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97</vt:i4>
      </vt:variant>
    </vt:vector>
  </HeadingPairs>
  <TitlesOfParts>
    <vt:vector size="105" baseType="lpstr">
      <vt:lpstr>Arial</vt:lpstr>
      <vt:lpstr>Calibri</vt:lpstr>
      <vt:lpstr>Courier New</vt:lpstr>
      <vt:lpstr>Tahoma</vt:lpstr>
      <vt:lpstr>Wingdings</vt:lpstr>
      <vt:lpstr>ヒラギノ角ゴ Pro W3</vt:lpstr>
      <vt:lpstr>Frostbite_Template</vt:lpstr>
      <vt:lpstr>Image</vt:lpstr>
      <vt:lpstr>High Dynamic Range color grading and display in Frostbite  Alex Fry Rendering Engineer Frostbite Team, Electronic Arts</vt:lpstr>
      <vt:lpstr>Contents</vt:lpstr>
      <vt:lpstr>Brief history of film &amp; terminology</vt:lpstr>
      <vt:lpstr>Tonemapping</vt:lpstr>
      <vt:lpstr>Tonemapping</vt:lpstr>
      <vt:lpstr>Tonemapping</vt:lpstr>
      <vt:lpstr>Tonemapping (bonus slide)</vt:lpstr>
      <vt:lpstr>Tonemapping (bonus slide)</vt:lpstr>
      <vt:lpstr>Tonemapping (bonus slide)</vt:lpstr>
      <vt:lpstr>Tonemapping (bonus slide)</vt:lpstr>
      <vt:lpstr>Color grading</vt:lpstr>
      <vt:lpstr>Brief history of TVs &amp; standards</vt:lpstr>
      <vt:lpstr>Brief history of TVs &amp; standards</vt:lpstr>
      <vt:lpstr>Frostbite legacy pipeline</vt:lpstr>
      <vt:lpstr>Frostbite legacy pipeline</vt:lpstr>
      <vt:lpstr>Frostbite legacy pipeline</vt:lpstr>
      <vt:lpstr>Frostbite legacy pipeline</vt:lpstr>
      <vt:lpstr>Frostbite legacy pipeline troubles</vt:lpstr>
      <vt:lpstr>Frostbite legacy pipeline troubles</vt:lpstr>
      <vt:lpstr>Frostbite legacy pipeline troubles</vt:lpstr>
      <vt:lpstr>Frostbite legacy pipeline troubles</vt:lpstr>
      <vt:lpstr>HDR TV support – simple approach</vt:lpstr>
      <vt:lpstr>HDR TV support – simple approach</vt:lpstr>
      <vt:lpstr>HDR TV support – simple approach</vt:lpstr>
      <vt:lpstr>Frostbite approach – clean sheet</vt:lpstr>
      <vt:lpstr>Frostbite approach – clean sheet</vt:lpstr>
      <vt:lpstr>HDR grading</vt:lpstr>
      <vt:lpstr>HDR grading</vt:lpstr>
      <vt:lpstr>Tone Display mapping</vt:lpstr>
      <vt:lpstr>Tone Display mapping</vt:lpstr>
      <vt:lpstr>Display mapping</vt:lpstr>
      <vt:lpstr>Display mapping</vt:lpstr>
      <vt:lpstr>Display mapping</vt:lpstr>
      <vt:lpstr>Display mapping</vt:lpstr>
      <vt:lpstr>Filmic tonemap vs Display map</vt:lpstr>
      <vt:lpstr>Filmic tonemap vs Display map</vt:lpstr>
      <vt:lpstr>Plain sailing, then?</vt:lpstr>
      <vt:lpstr>Plain sailing, then?</vt:lpstr>
      <vt:lpstr>OK, plain sailing now, then?</vt:lpstr>
      <vt:lpstr>OK, plain sailing now, then?</vt:lpstr>
      <vt:lpstr>Re-author VFX</vt:lpstr>
      <vt:lpstr>Re-author VFX</vt:lpstr>
      <vt:lpstr>Re-author VFX</vt:lpstr>
      <vt:lpstr>So … plain sailing now ?</vt:lpstr>
      <vt:lpstr>Re-introduce hue shifts</vt:lpstr>
      <vt:lpstr>Re-introduce hue shifts</vt:lpstr>
      <vt:lpstr>Re-introduce hue shifts</vt:lpstr>
      <vt:lpstr>Re-introduce hue shifts</vt:lpstr>
      <vt:lpstr>What about ACES?</vt:lpstr>
      <vt:lpstr>What about ACES?</vt:lpstr>
      <vt:lpstr>What about ACES?</vt:lpstr>
      <vt:lpstr>What about ACES?</vt:lpstr>
      <vt:lpstr>What about ACES?</vt:lpstr>
      <vt:lpstr>LUT Problems</vt:lpstr>
      <vt:lpstr>LUT Problems</vt:lpstr>
      <vt:lpstr>LUT problems</vt:lpstr>
      <vt:lpstr>LUT filtering</vt:lpstr>
      <vt:lpstr>LUT spaces – RGB</vt:lpstr>
      <vt:lpstr>LUT spaces – YCgCo</vt:lpstr>
      <vt:lpstr>LUT spaces – YCbCr</vt:lpstr>
      <vt:lpstr>LUT spaces – ICtCp</vt:lpstr>
      <vt:lpstr>RGB/YCgCo/YCbCr/ICtCp</vt:lpstr>
      <vt:lpstr>Color grading LUT accuracy</vt:lpstr>
      <vt:lpstr>Color grading LUT accuracy</vt:lpstr>
      <vt:lpstr>Color grading LUT accuracy</vt:lpstr>
      <vt:lpstr>Performance</vt:lpstr>
      <vt:lpstr>Performance</vt:lpstr>
      <vt:lpstr>Performance</vt:lpstr>
      <vt:lpstr>Version 1: Naïve implementation</vt:lpstr>
      <vt:lpstr>Iterate: Low Hanging Fruit</vt:lpstr>
      <vt:lpstr>Iterate: Compute resample</vt:lpstr>
      <vt:lpstr>Iterate: CMASK-aware composite</vt:lpstr>
      <vt:lpstr>Iterate: CMASK-aware composite</vt:lpstr>
      <vt:lpstr>Iterate: CMASK-aware composite</vt:lpstr>
      <vt:lpstr>HDR10 additional costs</vt:lpstr>
      <vt:lpstr>Further optimisations (bonus slide)</vt:lpstr>
      <vt:lpstr>HDR standards &amp; platforms</vt:lpstr>
      <vt:lpstr>HDR standards</vt:lpstr>
      <vt:lpstr>Dolby Vision</vt:lpstr>
      <vt:lpstr>HDR10</vt:lpstr>
      <vt:lpstr>Commonalities</vt:lpstr>
      <vt:lpstr>Platform support</vt:lpstr>
      <vt:lpstr>Don’t forget SDR TVs</vt:lpstr>
      <vt:lpstr>Next steps</vt:lpstr>
      <vt:lpstr>HDR video</vt:lpstr>
      <vt:lpstr>Wide gamut rendering</vt:lpstr>
      <vt:lpstr>LUT accuracy in sRGB gamut</vt:lpstr>
      <vt:lpstr>LUT accuracy in 2020 gamut</vt:lpstr>
      <vt:lpstr>A note on gamut reduction</vt:lpstr>
      <vt:lpstr>Wrap up</vt:lpstr>
      <vt:lpstr>Thanks to</vt:lpstr>
      <vt:lpstr>Questions?</vt:lpstr>
      <vt:lpstr>Code: display mapper</vt:lpstr>
      <vt:lpstr>Code: supporting functions</vt:lpstr>
      <vt:lpstr>Code: supporting functions</vt:lpstr>
      <vt:lpstr>Code: supporting functions</vt:lpstr>
      <vt:lpstr>Code: supporting functions</vt:lpstr>
    </vt:vector>
  </TitlesOfParts>
  <Company>EA Digital Illusions CE AB</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Fry</dc:creator>
  <cp:lastModifiedBy>Fry, Alex</cp:lastModifiedBy>
  <cp:revision>826</cp:revision>
  <cp:lastPrinted>2015-02-19T04:14:17Z</cp:lastPrinted>
  <dcterms:created xsi:type="dcterms:W3CDTF">2015-02-17T22:01:14Z</dcterms:created>
  <dcterms:modified xsi:type="dcterms:W3CDTF">2017-03-08T16:17:39Z</dcterms:modified>
</cp:coreProperties>
</file>