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1" r:id="rId1"/>
  </p:sldMasterIdLst>
  <p:notesMasterIdLst>
    <p:notesMasterId r:id="rId84"/>
  </p:notesMasterIdLst>
  <p:handoutMasterIdLst>
    <p:handoutMasterId r:id="rId85"/>
  </p:handoutMasterIdLst>
  <p:sldIdLst>
    <p:sldId id="787" r:id="rId2"/>
    <p:sldId id="779" r:id="rId3"/>
    <p:sldId id="780" r:id="rId4"/>
    <p:sldId id="781" r:id="rId5"/>
    <p:sldId id="784" r:id="rId6"/>
    <p:sldId id="782" r:id="rId7"/>
    <p:sldId id="785" r:id="rId8"/>
    <p:sldId id="786" r:id="rId9"/>
    <p:sldId id="789" r:id="rId10"/>
    <p:sldId id="790" r:id="rId11"/>
    <p:sldId id="791" r:id="rId12"/>
    <p:sldId id="792" r:id="rId13"/>
    <p:sldId id="793" r:id="rId14"/>
    <p:sldId id="794" r:id="rId15"/>
    <p:sldId id="795" r:id="rId16"/>
    <p:sldId id="797" r:id="rId17"/>
    <p:sldId id="801" r:id="rId18"/>
    <p:sldId id="802" r:id="rId19"/>
    <p:sldId id="803" r:id="rId20"/>
    <p:sldId id="858" r:id="rId21"/>
    <p:sldId id="805" r:id="rId22"/>
    <p:sldId id="809" r:id="rId23"/>
    <p:sldId id="867" r:id="rId24"/>
    <p:sldId id="870" r:id="rId25"/>
    <p:sldId id="871" r:id="rId26"/>
    <p:sldId id="872" r:id="rId27"/>
    <p:sldId id="869" r:id="rId28"/>
    <p:sldId id="868" r:id="rId29"/>
    <p:sldId id="873" r:id="rId30"/>
    <p:sldId id="892" r:id="rId31"/>
    <p:sldId id="874" r:id="rId32"/>
    <p:sldId id="888" r:id="rId33"/>
    <p:sldId id="889" r:id="rId34"/>
    <p:sldId id="808" r:id="rId35"/>
    <p:sldId id="811" r:id="rId36"/>
    <p:sldId id="812" r:id="rId37"/>
    <p:sldId id="813" r:id="rId38"/>
    <p:sldId id="823" r:id="rId39"/>
    <p:sldId id="824" r:id="rId40"/>
    <p:sldId id="825" r:id="rId41"/>
    <p:sldId id="826" r:id="rId42"/>
    <p:sldId id="836" r:id="rId43"/>
    <p:sldId id="827" r:id="rId44"/>
    <p:sldId id="828" r:id="rId45"/>
    <p:sldId id="829" r:id="rId46"/>
    <p:sldId id="838" r:id="rId47"/>
    <p:sldId id="833" r:id="rId48"/>
    <p:sldId id="864" r:id="rId49"/>
    <p:sldId id="834" r:id="rId50"/>
    <p:sldId id="835" r:id="rId51"/>
    <p:sldId id="839" r:id="rId52"/>
    <p:sldId id="860" r:id="rId53"/>
    <p:sldId id="861" r:id="rId54"/>
    <p:sldId id="884" r:id="rId55"/>
    <p:sldId id="840" r:id="rId56"/>
    <p:sldId id="841" r:id="rId57"/>
    <p:sldId id="842" r:id="rId58"/>
    <p:sldId id="843" r:id="rId59"/>
    <p:sldId id="844" r:id="rId60"/>
    <p:sldId id="845" r:id="rId61"/>
    <p:sldId id="846" r:id="rId62"/>
    <p:sldId id="862" r:id="rId63"/>
    <p:sldId id="863" r:id="rId64"/>
    <p:sldId id="847" r:id="rId65"/>
    <p:sldId id="850" r:id="rId66"/>
    <p:sldId id="849" r:id="rId67"/>
    <p:sldId id="851" r:id="rId68"/>
    <p:sldId id="854" r:id="rId69"/>
    <p:sldId id="875" r:id="rId70"/>
    <p:sldId id="876" r:id="rId71"/>
    <p:sldId id="877" r:id="rId72"/>
    <p:sldId id="878" r:id="rId73"/>
    <p:sldId id="879" r:id="rId74"/>
    <p:sldId id="880" r:id="rId75"/>
    <p:sldId id="885" r:id="rId76"/>
    <p:sldId id="881" r:id="rId77"/>
    <p:sldId id="886" r:id="rId78"/>
    <p:sldId id="852" r:id="rId79"/>
    <p:sldId id="891" r:id="rId80"/>
    <p:sldId id="890" r:id="rId81"/>
    <p:sldId id="883" r:id="rId82"/>
    <p:sldId id="859" r:id="rId83"/>
  </p:sldIdLst>
  <p:sldSz cx="9144000" cy="5143500" type="screen16x9"/>
  <p:notesSz cx="6669088" cy="9926638"/>
  <p:embeddedFontLst>
    <p:embeddedFont>
      <p:font typeface="Franklin Gothic Book" pitchFamily="34" charset="0"/>
      <p:regular r:id="rId86"/>
      <p:italic r:id="rId87"/>
    </p:embeddedFont>
    <p:embeddedFont>
      <p:font typeface="Wingdings 3" pitchFamily="18" charset="2"/>
      <p:regular r:id="rId88"/>
    </p:embeddedFont>
    <p:embeddedFont>
      <p:font typeface="Calibri" pitchFamily="34" charset="0"/>
      <p:regular r:id="rId89"/>
      <p:bold r:id="rId90"/>
      <p:italic r:id="rId91"/>
      <p:boldItalic r:id="rId92"/>
    </p:embeddedFont>
    <p:embeddedFont>
      <p:font typeface="Book Antiqua" pitchFamily="18" charset="0"/>
      <p:regular r:id="rId93"/>
      <p:bold r:id="rId94"/>
      <p:italic r:id="rId95"/>
      <p:boldItalic r:id="rId96"/>
    </p:embeddedFont>
    <p:embeddedFont>
      <p:font typeface="Wingdings 2" pitchFamily="18" charset="2"/>
      <p:regular r:id="rId97"/>
    </p:embeddedFont>
    <p:embeddedFont>
      <p:font typeface="Impact" pitchFamily="34" charset="0"/>
      <p:regular r:id="rId98"/>
    </p:embeddedFont>
  </p:embeddedFontLst>
  <p:defaultTextStyle>
    <a:defPPr>
      <a:defRPr lang="sv-SE"/>
    </a:defPPr>
    <a:lvl1pPr algn="l" defTabSz="848020" rtl="0" fontAlgn="base">
      <a:spcBef>
        <a:spcPct val="0"/>
      </a:spcBef>
      <a:spcAft>
        <a:spcPct val="0"/>
      </a:spcAft>
      <a:defRPr sz="1600" kern="1200">
        <a:solidFill>
          <a:schemeClr val="tx1"/>
        </a:solidFill>
        <a:latin typeface="Arial" charset="0"/>
        <a:ea typeface="+mn-ea"/>
        <a:cs typeface="Arial" charset="0"/>
      </a:defRPr>
    </a:lvl1pPr>
    <a:lvl2pPr marL="423546" indent="-156043" algn="l" defTabSz="848020" rtl="0" fontAlgn="base">
      <a:spcBef>
        <a:spcPct val="0"/>
      </a:spcBef>
      <a:spcAft>
        <a:spcPct val="0"/>
      </a:spcAft>
      <a:defRPr sz="1600" kern="1200">
        <a:solidFill>
          <a:schemeClr val="tx1"/>
        </a:solidFill>
        <a:latin typeface="Arial" charset="0"/>
        <a:ea typeface="+mn-ea"/>
        <a:cs typeface="Arial" charset="0"/>
      </a:defRPr>
    </a:lvl2pPr>
    <a:lvl3pPr marL="848020" indent="-313015" algn="l" defTabSz="848020" rtl="0" fontAlgn="base">
      <a:spcBef>
        <a:spcPct val="0"/>
      </a:spcBef>
      <a:spcAft>
        <a:spcPct val="0"/>
      </a:spcAft>
      <a:defRPr sz="1600" kern="1200">
        <a:solidFill>
          <a:schemeClr val="tx1"/>
        </a:solidFill>
        <a:latin typeface="Arial" charset="0"/>
        <a:ea typeface="+mn-ea"/>
        <a:cs typeface="Arial" charset="0"/>
      </a:defRPr>
    </a:lvl3pPr>
    <a:lvl4pPr marL="1272494" indent="-469987" algn="l" defTabSz="848020" rtl="0" fontAlgn="base">
      <a:spcBef>
        <a:spcPct val="0"/>
      </a:spcBef>
      <a:spcAft>
        <a:spcPct val="0"/>
      </a:spcAft>
      <a:defRPr sz="1600" kern="1200">
        <a:solidFill>
          <a:schemeClr val="tx1"/>
        </a:solidFill>
        <a:latin typeface="Arial" charset="0"/>
        <a:ea typeface="+mn-ea"/>
        <a:cs typeface="Arial" charset="0"/>
      </a:defRPr>
    </a:lvl4pPr>
    <a:lvl5pPr marL="1696969" indent="-626960" algn="l" defTabSz="848020" rtl="0" fontAlgn="base">
      <a:spcBef>
        <a:spcPct val="0"/>
      </a:spcBef>
      <a:spcAft>
        <a:spcPct val="0"/>
      </a:spcAft>
      <a:defRPr sz="1600" kern="1200">
        <a:solidFill>
          <a:schemeClr val="tx1"/>
        </a:solidFill>
        <a:latin typeface="Arial" charset="0"/>
        <a:ea typeface="+mn-ea"/>
        <a:cs typeface="Arial" charset="0"/>
      </a:defRPr>
    </a:lvl5pPr>
    <a:lvl6pPr marL="1337513" algn="l" defTabSz="535004" rtl="0" eaLnBrk="1" latinLnBrk="0" hangingPunct="1">
      <a:defRPr sz="1600" kern="1200">
        <a:solidFill>
          <a:schemeClr val="tx1"/>
        </a:solidFill>
        <a:latin typeface="Arial" charset="0"/>
        <a:ea typeface="+mn-ea"/>
        <a:cs typeface="Arial" charset="0"/>
      </a:defRPr>
    </a:lvl6pPr>
    <a:lvl7pPr marL="1605015" algn="l" defTabSz="535004" rtl="0" eaLnBrk="1" latinLnBrk="0" hangingPunct="1">
      <a:defRPr sz="1600" kern="1200">
        <a:solidFill>
          <a:schemeClr val="tx1"/>
        </a:solidFill>
        <a:latin typeface="Arial" charset="0"/>
        <a:ea typeface="+mn-ea"/>
        <a:cs typeface="Arial" charset="0"/>
      </a:defRPr>
    </a:lvl7pPr>
    <a:lvl8pPr marL="1872517" algn="l" defTabSz="535004" rtl="0" eaLnBrk="1" latinLnBrk="0" hangingPunct="1">
      <a:defRPr sz="1600" kern="1200">
        <a:solidFill>
          <a:schemeClr val="tx1"/>
        </a:solidFill>
        <a:latin typeface="Arial" charset="0"/>
        <a:ea typeface="+mn-ea"/>
        <a:cs typeface="Arial" charset="0"/>
      </a:defRPr>
    </a:lvl8pPr>
    <a:lvl9pPr marL="2140021" algn="l" defTabSz="535004" rtl="0" eaLnBrk="1" latinLnBrk="0" hangingPunct="1">
      <a:defRPr sz="1600"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FA138108-2E74-4786-9F03-CA091EC1A5C8}">
          <p14:sldIdLst>
            <p14:sldId id="787"/>
            <p14:sldId id="779"/>
            <p14:sldId id="780"/>
            <p14:sldId id="781"/>
            <p14:sldId id="784"/>
            <p14:sldId id="782"/>
            <p14:sldId id="785"/>
            <p14:sldId id="786"/>
            <p14:sldId id="789"/>
            <p14:sldId id="790"/>
            <p14:sldId id="791"/>
            <p14:sldId id="792"/>
            <p14:sldId id="793"/>
            <p14:sldId id="794"/>
            <p14:sldId id="795"/>
            <p14:sldId id="797"/>
            <p14:sldId id="801"/>
            <p14:sldId id="802"/>
            <p14:sldId id="803"/>
            <p14:sldId id="858"/>
            <p14:sldId id="805"/>
            <p14:sldId id="809"/>
            <p14:sldId id="867"/>
            <p14:sldId id="870"/>
            <p14:sldId id="871"/>
            <p14:sldId id="872"/>
            <p14:sldId id="869"/>
            <p14:sldId id="868"/>
            <p14:sldId id="873"/>
            <p14:sldId id="892"/>
            <p14:sldId id="874"/>
            <p14:sldId id="888"/>
            <p14:sldId id="889"/>
            <p14:sldId id="808"/>
            <p14:sldId id="811"/>
            <p14:sldId id="812"/>
            <p14:sldId id="813"/>
            <p14:sldId id="823"/>
            <p14:sldId id="824"/>
            <p14:sldId id="825"/>
            <p14:sldId id="826"/>
            <p14:sldId id="836"/>
            <p14:sldId id="827"/>
            <p14:sldId id="828"/>
            <p14:sldId id="829"/>
            <p14:sldId id="838"/>
            <p14:sldId id="833"/>
            <p14:sldId id="864"/>
            <p14:sldId id="834"/>
            <p14:sldId id="835"/>
            <p14:sldId id="839"/>
            <p14:sldId id="860"/>
            <p14:sldId id="861"/>
            <p14:sldId id="884"/>
            <p14:sldId id="840"/>
            <p14:sldId id="841"/>
            <p14:sldId id="842"/>
            <p14:sldId id="843"/>
            <p14:sldId id="844"/>
            <p14:sldId id="845"/>
            <p14:sldId id="846"/>
            <p14:sldId id="862"/>
            <p14:sldId id="863"/>
            <p14:sldId id="847"/>
            <p14:sldId id="850"/>
            <p14:sldId id="849"/>
            <p14:sldId id="851"/>
            <p14:sldId id="854"/>
            <p14:sldId id="875"/>
            <p14:sldId id="876"/>
            <p14:sldId id="877"/>
            <p14:sldId id="878"/>
            <p14:sldId id="879"/>
            <p14:sldId id="880"/>
            <p14:sldId id="885"/>
            <p14:sldId id="881"/>
            <p14:sldId id="886"/>
            <p14:sldId id="852"/>
            <p14:sldId id="891"/>
            <p14:sldId id="890"/>
            <p14:sldId id="883"/>
            <p14:sldId id="85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FF9933"/>
    <a:srgbClr val="FFCC66"/>
    <a:srgbClr val="613619"/>
    <a:srgbClr val="7A3100"/>
    <a:srgbClr val="C35C59"/>
    <a:srgbClr val="007434"/>
    <a:srgbClr val="B2C29E"/>
    <a:srgbClr val="FFD9B3"/>
    <a:srgbClr val="08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74091" autoAdjust="0"/>
  </p:normalViewPr>
  <p:slideViewPr>
    <p:cSldViewPr>
      <p:cViewPr>
        <p:scale>
          <a:sx n="100" d="100"/>
          <a:sy n="100" d="100"/>
        </p:scale>
        <p:origin x="-36" y="-174"/>
      </p:cViewPr>
      <p:guideLst>
        <p:guide orient="horz" pos="3026"/>
        <p:guide pos="2880"/>
      </p:guideLst>
    </p:cSldViewPr>
  </p:slideViewPr>
  <p:outlineViewPr>
    <p:cViewPr>
      <p:scale>
        <a:sx n="33" d="100"/>
        <a:sy n="33" d="100"/>
      </p:scale>
      <p:origin x="0" y="12036"/>
    </p:cViewPr>
  </p:outlineViewPr>
  <p:notesTextViewPr>
    <p:cViewPr>
      <p:scale>
        <a:sx n="100" d="100"/>
        <a:sy n="100" d="100"/>
      </p:scale>
      <p:origin x="0" y="0"/>
    </p:cViewPr>
  </p:notesTextViewPr>
  <p:sorterViewPr>
    <p:cViewPr>
      <p:scale>
        <a:sx n="40" d="100"/>
        <a:sy n="40" d="100"/>
      </p:scale>
      <p:origin x="0" y="0"/>
    </p:cViewPr>
  </p:sorterViewPr>
  <p:notesViewPr>
    <p:cSldViewPr>
      <p:cViewPr varScale="1">
        <p:scale>
          <a:sx n="94" d="100"/>
          <a:sy n="94" d="100"/>
        </p:scale>
        <p:origin x="-3792" y="-102"/>
      </p:cViewPr>
      <p:guideLst>
        <p:guide orient="horz" pos="3128"/>
        <p:guide pos="210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0"/>
            <a:ext cx="2889939" cy="496329"/>
          </a:xfrm>
          <a:prstGeom prst="rect">
            <a:avLst/>
          </a:prstGeom>
        </p:spPr>
        <p:txBody>
          <a:bodyPr vert="horz" lIns="94308" tIns="47154" rIns="94308" bIns="47154" rtlCol="0"/>
          <a:lstStyle>
            <a:lvl1pPr algn="l" defTabSz="1496464" fontAlgn="auto">
              <a:spcBef>
                <a:spcPts val="0"/>
              </a:spcBef>
              <a:spcAft>
                <a:spcPts val="0"/>
              </a:spcAft>
              <a:defRPr sz="1200">
                <a:latin typeface="+mn-lt"/>
                <a:cs typeface="+mn-cs"/>
              </a:defRPr>
            </a:lvl1pPr>
          </a:lstStyle>
          <a:p>
            <a:pPr>
              <a:defRPr/>
            </a:pPr>
            <a:endParaRPr lang="sv-SE"/>
          </a:p>
        </p:txBody>
      </p:sp>
      <p:sp>
        <p:nvSpPr>
          <p:cNvPr id="3" name="Date Placeholder 2"/>
          <p:cNvSpPr>
            <a:spLocks noGrp="1"/>
          </p:cNvSpPr>
          <p:nvPr>
            <p:ph type="dt" sz="quarter" idx="1"/>
          </p:nvPr>
        </p:nvSpPr>
        <p:spPr>
          <a:xfrm>
            <a:off x="3777610" y="10"/>
            <a:ext cx="2889939" cy="496329"/>
          </a:xfrm>
          <a:prstGeom prst="rect">
            <a:avLst/>
          </a:prstGeom>
        </p:spPr>
        <p:txBody>
          <a:bodyPr vert="horz" lIns="94308" tIns="47154" rIns="94308" bIns="47154" rtlCol="0"/>
          <a:lstStyle>
            <a:lvl1pPr algn="r" defTabSz="1496464" fontAlgn="auto">
              <a:spcBef>
                <a:spcPts val="0"/>
              </a:spcBef>
              <a:spcAft>
                <a:spcPts val="0"/>
              </a:spcAft>
              <a:defRPr sz="1200">
                <a:latin typeface="+mn-lt"/>
                <a:cs typeface="+mn-cs"/>
              </a:defRPr>
            </a:lvl1pPr>
          </a:lstStyle>
          <a:p>
            <a:pPr>
              <a:defRPr/>
            </a:pPr>
            <a:fld id="{1723BF7E-E7A2-4C95-A8F7-88AF91906DA2}" type="datetimeFigureOut">
              <a:rPr lang="sv-SE"/>
              <a:pPr>
                <a:defRPr/>
              </a:pPr>
              <a:t>2011-03-09</a:t>
            </a:fld>
            <a:endParaRPr lang="sv-SE"/>
          </a:p>
        </p:txBody>
      </p:sp>
      <p:sp>
        <p:nvSpPr>
          <p:cNvPr id="4" name="Footer Placeholder 3"/>
          <p:cNvSpPr>
            <a:spLocks noGrp="1"/>
          </p:cNvSpPr>
          <p:nvPr>
            <p:ph type="ftr" sz="quarter" idx="2"/>
          </p:nvPr>
        </p:nvSpPr>
        <p:spPr>
          <a:xfrm>
            <a:off x="3" y="9428596"/>
            <a:ext cx="2889939" cy="496329"/>
          </a:xfrm>
          <a:prstGeom prst="rect">
            <a:avLst/>
          </a:prstGeom>
        </p:spPr>
        <p:txBody>
          <a:bodyPr vert="horz" lIns="94308" tIns="47154" rIns="94308" bIns="47154" rtlCol="0" anchor="b"/>
          <a:lstStyle>
            <a:lvl1pPr algn="l" defTabSz="1496464" fontAlgn="auto">
              <a:spcBef>
                <a:spcPts val="0"/>
              </a:spcBef>
              <a:spcAft>
                <a:spcPts val="0"/>
              </a:spcAft>
              <a:defRPr sz="1200">
                <a:latin typeface="+mn-lt"/>
                <a:cs typeface="+mn-cs"/>
              </a:defRPr>
            </a:lvl1pPr>
          </a:lstStyle>
          <a:p>
            <a:pPr>
              <a:defRPr/>
            </a:pPr>
            <a:endParaRPr lang="sv-SE"/>
          </a:p>
        </p:txBody>
      </p:sp>
      <p:sp>
        <p:nvSpPr>
          <p:cNvPr id="5" name="Slide Number Placeholder 4"/>
          <p:cNvSpPr>
            <a:spLocks noGrp="1"/>
          </p:cNvSpPr>
          <p:nvPr>
            <p:ph type="sldNum" sz="quarter" idx="3"/>
          </p:nvPr>
        </p:nvSpPr>
        <p:spPr>
          <a:xfrm>
            <a:off x="3777610" y="9428596"/>
            <a:ext cx="2889939" cy="496329"/>
          </a:xfrm>
          <a:prstGeom prst="rect">
            <a:avLst/>
          </a:prstGeom>
        </p:spPr>
        <p:txBody>
          <a:bodyPr vert="horz" lIns="94308" tIns="47154" rIns="94308" bIns="47154" rtlCol="0" anchor="b"/>
          <a:lstStyle>
            <a:lvl1pPr algn="r" defTabSz="1496464" fontAlgn="auto">
              <a:spcBef>
                <a:spcPts val="0"/>
              </a:spcBef>
              <a:spcAft>
                <a:spcPts val="0"/>
              </a:spcAft>
              <a:defRPr sz="1200">
                <a:latin typeface="+mn-lt"/>
                <a:cs typeface="+mn-cs"/>
              </a:defRPr>
            </a:lvl1pPr>
          </a:lstStyle>
          <a:p>
            <a:pPr>
              <a:defRPr/>
            </a:pPr>
            <a:fld id="{91ED9240-60E8-4B0F-A53D-59D570527E6A}" type="slidenum">
              <a:rPr lang="sv-SE"/>
              <a:pPr>
                <a:defRPr/>
              </a:pPr>
              <a:t>‹#›</a:t>
            </a:fld>
            <a:endParaRPr lang="sv-SE"/>
          </a:p>
        </p:txBody>
      </p:sp>
    </p:spTree>
    <p:extLst>
      <p:ext uri="{BB962C8B-B14F-4D97-AF65-F5344CB8AC3E}">
        <p14:creationId xmlns:p14="http://schemas.microsoft.com/office/powerpoint/2010/main" val="1854385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0"/>
            <a:ext cx="2889939" cy="496329"/>
          </a:xfrm>
          <a:prstGeom prst="rect">
            <a:avLst/>
          </a:prstGeom>
        </p:spPr>
        <p:txBody>
          <a:bodyPr vert="horz" lIns="94308" tIns="47154" rIns="94308" bIns="47154" rtlCol="0"/>
          <a:lstStyle>
            <a:lvl1pPr algn="l" defTabSz="1496464" fontAlgn="auto">
              <a:spcBef>
                <a:spcPts val="0"/>
              </a:spcBef>
              <a:spcAft>
                <a:spcPts val="0"/>
              </a:spcAft>
              <a:defRPr sz="1200">
                <a:latin typeface="+mn-lt"/>
                <a:cs typeface="+mn-cs"/>
              </a:defRPr>
            </a:lvl1pPr>
          </a:lstStyle>
          <a:p>
            <a:pPr>
              <a:defRPr/>
            </a:pPr>
            <a:endParaRPr lang="sv-SE"/>
          </a:p>
        </p:txBody>
      </p:sp>
      <p:sp>
        <p:nvSpPr>
          <p:cNvPr id="3" name="Date Placeholder 2"/>
          <p:cNvSpPr>
            <a:spLocks noGrp="1"/>
          </p:cNvSpPr>
          <p:nvPr>
            <p:ph type="dt" idx="1"/>
          </p:nvPr>
        </p:nvSpPr>
        <p:spPr>
          <a:xfrm>
            <a:off x="3777610" y="10"/>
            <a:ext cx="2889939" cy="496329"/>
          </a:xfrm>
          <a:prstGeom prst="rect">
            <a:avLst/>
          </a:prstGeom>
        </p:spPr>
        <p:txBody>
          <a:bodyPr vert="horz" lIns="94308" tIns="47154" rIns="94308" bIns="47154" rtlCol="0"/>
          <a:lstStyle>
            <a:lvl1pPr algn="r" defTabSz="1496464" fontAlgn="auto">
              <a:spcBef>
                <a:spcPts val="0"/>
              </a:spcBef>
              <a:spcAft>
                <a:spcPts val="0"/>
              </a:spcAft>
              <a:defRPr sz="1200">
                <a:latin typeface="+mn-lt"/>
                <a:cs typeface="+mn-cs"/>
              </a:defRPr>
            </a:lvl1pPr>
          </a:lstStyle>
          <a:p>
            <a:pPr>
              <a:defRPr/>
            </a:pPr>
            <a:fld id="{392B6A98-0C84-4BFD-BABA-7C34FCA330F5}" type="datetimeFigureOut">
              <a:rPr lang="sv-SE"/>
              <a:pPr>
                <a:defRPr/>
              </a:pPr>
              <a:t>2011-03-09</a:t>
            </a:fld>
            <a:endParaRPr lang="sv-SE"/>
          </a:p>
        </p:txBody>
      </p:sp>
      <p:sp>
        <p:nvSpPr>
          <p:cNvPr id="5" name="Notes Placeholder 4"/>
          <p:cNvSpPr>
            <a:spLocks noGrp="1"/>
          </p:cNvSpPr>
          <p:nvPr>
            <p:ph type="body" sz="quarter" idx="3"/>
          </p:nvPr>
        </p:nvSpPr>
        <p:spPr>
          <a:xfrm>
            <a:off x="666916" y="4715165"/>
            <a:ext cx="5335269" cy="4466986"/>
          </a:xfrm>
          <a:prstGeom prst="rect">
            <a:avLst/>
          </a:prstGeom>
        </p:spPr>
        <p:txBody>
          <a:bodyPr vert="horz" lIns="94308" tIns="47154" rIns="94308" bIns="4715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
        <p:nvSpPr>
          <p:cNvPr id="6" name="Footer Placeholder 5"/>
          <p:cNvSpPr>
            <a:spLocks noGrp="1"/>
          </p:cNvSpPr>
          <p:nvPr>
            <p:ph type="ftr" sz="quarter" idx="4"/>
          </p:nvPr>
        </p:nvSpPr>
        <p:spPr>
          <a:xfrm>
            <a:off x="3" y="9428596"/>
            <a:ext cx="2889939" cy="496329"/>
          </a:xfrm>
          <a:prstGeom prst="rect">
            <a:avLst/>
          </a:prstGeom>
        </p:spPr>
        <p:txBody>
          <a:bodyPr vert="horz" lIns="94308" tIns="47154" rIns="94308" bIns="47154" rtlCol="0" anchor="b"/>
          <a:lstStyle>
            <a:lvl1pPr algn="l" defTabSz="1496464" fontAlgn="auto">
              <a:spcBef>
                <a:spcPts val="0"/>
              </a:spcBef>
              <a:spcAft>
                <a:spcPts val="0"/>
              </a:spcAft>
              <a:defRPr sz="1200">
                <a:latin typeface="+mn-lt"/>
                <a:cs typeface="+mn-cs"/>
              </a:defRPr>
            </a:lvl1pPr>
          </a:lstStyle>
          <a:p>
            <a:pPr>
              <a:defRPr/>
            </a:pPr>
            <a:endParaRPr lang="sv-SE"/>
          </a:p>
        </p:txBody>
      </p:sp>
      <p:sp>
        <p:nvSpPr>
          <p:cNvPr id="7" name="Slide Number Placeholder 6"/>
          <p:cNvSpPr>
            <a:spLocks noGrp="1"/>
          </p:cNvSpPr>
          <p:nvPr>
            <p:ph type="sldNum" sz="quarter" idx="5"/>
          </p:nvPr>
        </p:nvSpPr>
        <p:spPr>
          <a:xfrm>
            <a:off x="3777610" y="9428596"/>
            <a:ext cx="2889939" cy="496329"/>
          </a:xfrm>
          <a:prstGeom prst="rect">
            <a:avLst/>
          </a:prstGeom>
        </p:spPr>
        <p:txBody>
          <a:bodyPr vert="horz" lIns="94308" tIns="47154" rIns="94308" bIns="47154" rtlCol="0" anchor="b"/>
          <a:lstStyle>
            <a:lvl1pPr algn="r" defTabSz="1496464" fontAlgn="auto">
              <a:spcBef>
                <a:spcPts val="0"/>
              </a:spcBef>
              <a:spcAft>
                <a:spcPts val="0"/>
              </a:spcAft>
              <a:defRPr sz="1200">
                <a:latin typeface="+mn-lt"/>
                <a:cs typeface="+mn-cs"/>
              </a:defRPr>
            </a:lvl1pPr>
          </a:lstStyle>
          <a:p>
            <a:pPr>
              <a:defRPr/>
            </a:pPr>
            <a:fld id="{9C239996-2FEA-4CDB-8749-92820BBFF17E}" type="slidenum">
              <a:rPr lang="sv-SE"/>
              <a:pPr>
                <a:defRPr/>
              </a:pPr>
              <a:t>‹#›</a:t>
            </a:fld>
            <a:endParaRPr lang="sv-SE"/>
          </a:p>
        </p:txBody>
      </p:sp>
      <p:sp>
        <p:nvSpPr>
          <p:cNvPr id="8" name="Slide Image Placeholder 7"/>
          <p:cNvSpPr>
            <a:spLocks noGrp="1" noRot="1" noChangeAspect="1"/>
          </p:cNvSpPr>
          <p:nvPr>
            <p:ph type="sldImg" idx="2"/>
          </p:nvPr>
        </p:nvSpPr>
        <p:spPr>
          <a:xfrm>
            <a:off x="28575" y="742950"/>
            <a:ext cx="6611938" cy="3719513"/>
          </a:xfrm>
          <a:prstGeom prst="rect">
            <a:avLst/>
          </a:prstGeom>
          <a:noFill/>
          <a:ln w="12700">
            <a:solidFill>
              <a:prstClr val="black"/>
            </a:solidFill>
          </a:ln>
        </p:spPr>
        <p:txBody>
          <a:bodyPr vert="horz" lIns="94308" tIns="47154" rIns="94308" bIns="47154" rtlCol="0" anchor="ctr"/>
          <a:lstStyle/>
          <a:p>
            <a:pPr lvl="0"/>
            <a:endParaRPr lang="sv-SE" noProof="0"/>
          </a:p>
        </p:txBody>
      </p:sp>
    </p:spTree>
    <p:extLst>
      <p:ext uri="{BB962C8B-B14F-4D97-AF65-F5344CB8AC3E}">
        <p14:creationId xmlns:p14="http://schemas.microsoft.com/office/powerpoint/2010/main" val="3963151703"/>
      </p:ext>
    </p:extLst>
  </p:cSld>
  <p:clrMap bg1="lt1" tx1="dk1" bg2="lt2" tx2="dk2" accent1="accent1" accent2="accent2" accent3="accent3" accent4="accent4" accent5="accent5" accent6="accent6" hlink="hlink" folHlink="folHlink"/>
  <p:notesStyle>
    <a:lvl1pPr algn="l" defTabSz="848020" rtl="0" eaLnBrk="0" fontAlgn="base" hangingPunct="0">
      <a:spcBef>
        <a:spcPct val="30000"/>
      </a:spcBef>
      <a:spcAft>
        <a:spcPct val="0"/>
      </a:spcAft>
      <a:defRPr sz="1200" kern="1200">
        <a:solidFill>
          <a:schemeClr val="tx1"/>
        </a:solidFill>
        <a:latin typeface="+mn-lt"/>
        <a:ea typeface="+mn-ea"/>
        <a:cs typeface="+mn-cs"/>
      </a:defRPr>
    </a:lvl1pPr>
    <a:lvl2pPr marL="423546" algn="l" defTabSz="848020" rtl="0" eaLnBrk="0" fontAlgn="base" hangingPunct="0">
      <a:spcBef>
        <a:spcPct val="30000"/>
      </a:spcBef>
      <a:spcAft>
        <a:spcPct val="0"/>
      </a:spcAft>
      <a:defRPr sz="1200" kern="1200">
        <a:solidFill>
          <a:schemeClr val="tx1"/>
        </a:solidFill>
        <a:latin typeface="+mn-lt"/>
        <a:ea typeface="+mn-ea"/>
        <a:cs typeface="+mn-cs"/>
      </a:defRPr>
    </a:lvl2pPr>
    <a:lvl3pPr marL="848020" algn="l" defTabSz="848020" rtl="0" eaLnBrk="0" fontAlgn="base" hangingPunct="0">
      <a:spcBef>
        <a:spcPct val="30000"/>
      </a:spcBef>
      <a:spcAft>
        <a:spcPct val="0"/>
      </a:spcAft>
      <a:defRPr sz="1200" kern="1200">
        <a:solidFill>
          <a:schemeClr val="tx1"/>
        </a:solidFill>
        <a:latin typeface="+mn-lt"/>
        <a:ea typeface="+mn-ea"/>
        <a:cs typeface="+mn-cs"/>
      </a:defRPr>
    </a:lvl3pPr>
    <a:lvl4pPr marL="1272494" algn="l" defTabSz="848020" rtl="0" eaLnBrk="0" fontAlgn="base" hangingPunct="0">
      <a:spcBef>
        <a:spcPct val="30000"/>
      </a:spcBef>
      <a:spcAft>
        <a:spcPct val="0"/>
      </a:spcAft>
      <a:defRPr sz="1200" kern="1200">
        <a:solidFill>
          <a:schemeClr val="tx1"/>
        </a:solidFill>
        <a:latin typeface="+mn-lt"/>
        <a:ea typeface="+mn-ea"/>
        <a:cs typeface="+mn-cs"/>
      </a:defRPr>
    </a:lvl4pPr>
    <a:lvl5pPr marL="1696969" algn="l" defTabSz="848020" rtl="0" eaLnBrk="0" fontAlgn="base" hangingPunct="0">
      <a:spcBef>
        <a:spcPct val="30000"/>
      </a:spcBef>
      <a:spcAft>
        <a:spcPct val="0"/>
      </a:spcAft>
      <a:defRPr sz="1200" kern="1200">
        <a:solidFill>
          <a:schemeClr val="tx1"/>
        </a:solidFill>
        <a:latin typeface="+mn-lt"/>
        <a:ea typeface="+mn-ea"/>
        <a:cs typeface="+mn-cs"/>
      </a:defRPr>
    </a:lvl5pPr>
    <a:lvl6pPr marL="2122358" algn="l" defTabSz="848944" rtl="0" eaLnBrk="1" latinLnBrk="0" hangingPunct="1">
      <a:defRPr sz="1200" kern="1200">
        <a:solidFill>
          <a:schemeClr val="tx1"/>
        </a:solidFill>
        <a:latin typeface="+mn-lt"/>
        <a:ea typeface="+mn-ea"/>
        <a:cs typeface="+mn-cs"/>
      </a:defRPr>
    </a:lvl6pPr>
    <a:lvl7pPr marL="2546829" algn="l" defTabSz="848944" rtl="0" eaLnBrk="1" latinLnBrk="0" hangingPunct="1">
      <a:defRPr sz="1200" kern="1200">
        <a:solidFill>
          <a:schemeClr val="tx1"/>
        </a:solidFill>
        <a:latin typeface="+mn-lt"/>
        <a:ea typeface="+mn-ea"/>
        <a:cs typeface="+mn-cs"/>
      </a:defRPr>
    </a:lvl7pPr>
    <a:lvl8pPr marL="2971300" algn="l" defTabSz="848944" rtl="0" eaLnBrk="1" latinLnBrk="0" hangingPunct="1">
      <a:defRPr sz="1200" kern="1200">
        <a:solidFill>
          <a:schemeClr val="tx1"/>
        </a:solidFill>
        <a:latin typeface="+mn-lt"/>
        <a:ea typeface="+mn-ea"/>
        <a:cs typeface="+mn-cs"/>
      </a:defRPr>
    </a:lvl8pPr>
    <a:lvl9pPr marL="3395772" algn="l" defTabSz="8489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48020" rtl="0" eaLnBrk="0" fontAlgn="base" latinLnBrk="0" hangingPunct="0">
              <a:lnSpc>
                <a:spcPct val="100000"/>
              </a:lnSpc>
              <a:spcBef>
                <a:spcPct val="30000"/>
              </a:spcBef>
              <a:spcAft>
                <a:spcPct val="0"/>
              </a:spcAft>
              <a:buClrTx/>
              <a:buSzTx/>
              <a:buFontTx/>
              <a:buNone/>
              <a:tabLst/>
              <a:defRPr/>
            </a:pPr>
            <a:r>
              <a:rPr lang="en-US" dirty="0" smtClean="0"/>
              <a:t>Hi, my </a:t>
            </a:r>
            <a:r>
              <a:rPr lang="en-US" noProof="0" dirty="0" smtClean="0"/>
              <a:t>name</a:t>
            </a:r>
            <a:r>
              <a:rPr lang="en-US" baseline="0" dirty="0" smtClean="0"/>
              <a:t> is Kenny Magnusson. I am a senior artist at dice, right now working on Battlefield 3. before I worked on the frostbite team as technical lighting </a:t>
            </a:r>
            <a:r>
              <a:rPr lang="en-US" baseline="0" dirty="0" err="1" smtClean="0"/>
              <a:t>atist</a:t>
            </a:r>
            <a:endParaRPr lang="en-US" baseline="0" dirty="0" smtClean="0"/>
          </a:p>
          <a:p>
            <a:pPr marL="0" marR="0" indent="0" algn="l" defTabSz="84802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848020" rtl="0" eaLnBrk="0" fontAlgn="base" latinLnBrk="0" hangingPunct="0">
              <a:lnSpc>
                <a:spcPct val="100000"/>
              </a:lnSpc>
              <a:spcBef>
                <a:spcPct val="30000"/>
              </a:spcBef>
              <a:spcAft>
                <a:spcPct val="0"/>
              </a:spcAft>
              <a:buClrTx/>
              <a:buSzTx/>
              <a:buFontTx/>
              <a:buNone/>
              <a:tabLst/>
              <a:defRPr/>
            </a:pPr>
            <a:r>
              <a:rPr lang="en-US" baseline="0" dirty="0" smtClean="0"/>
              <a:t>I have worded at dice for almost 15 years now and been involved with most of the games created at dice. </a:t>
            </a:r>
          </a:p>
          <a:p>
            <a:pPr marL="0" marR="0" indent="0" algn="l" defTabSz="848020" rtl="0" eaLnBrk="0" fontAlgn="base" latinLnBrk="0" hangingPunct="0">
              <a:lnSpc>
                <a:spcPct val="100000"/>
              </a:lnSpc>
              <a:spcBef>
                <a:spcPct val="30000"/>
              </a:spcBef>
              <a:spcAft>
                <a:spcPct val="0"/>
              </a:spcAft>
              <a:buClrTx/>
              <a:buSzTx/>
              <a:buFontTx/>
              <a:buNone/>
              <a:tabLst/>
              <a:defRPr/>
            </a:pPr>
            <a:r>
              <a:rPr lang="en-US" baseline="0" dirty="0" smtClean="0"/>
              <a:t>Lighting both in film and computer games has always been a passion of mine. </a:t>
            </a:r>
          </a:p>
          <a:p>
            <a:pPr marL="0" marR="0" indent="0" algn="l" defTabSz="848020" rtl="0" eaLnBrk="0" fontAlgn="base" latinLnBrk="0" hangingPunct="0">
              <a:lnSpc>
                <a:spcPct val="100000"/>
              </a:lnSpc>
              <a:spcBef>
                <a:spcPct val="30000"/>
              </a:spcBef>
              <a:spcAft>
                <a:spcPct val="0"/>
              </a:spcAft>
              <a:buClrTx/>
              <a:buSzTx/>
              <a:buFontTx/>
              <a:buNone/>
              <a:tabLst/>
              <a:defRPr/>
            </a:pPr>
            <a:r>
              <a:rPr lang="en-US" baseline="0" dirty="0" smtClean="0"/>
              <a:t>Lighting in computer games are </a:t>
            </a:r>
            <a:r>
              <a:rPr lang="sv-SE" dirty="0" smtClean="0"/>
              <a:t>especially </a:t>
            </a:r>
            <a:r>
              <a:rPr lang="en-US" baseline="0" dirty="0" smtClean="0"/>
              <a:t>interesting because we let the player take control of the camera and basically look at whatever he ore she wants.</a:t>
            </a:r>
          </a:p>
          <a:p>
            <a:pPr marL="0" marR="0" indent="0" algn="l" defTabSz="84802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848020" rtl="0" eaLnBrk="0" fontAlgn="base" latinLnBrk="0" hangingPunct="0">
              <a:lnSpc>
                <a:spcPct val="100000"/>
              </a:lnSpc>
              <a:spcBef>
                <a:spcPct val="30000"/>
              </a:spcBef>
              <a:spcAft>
                <a:spcPct val="0"/>
              </a:spcAft>
              <a:buClrTx/>
              <a:buSzTx/>
              <a:buFontTx/>
              <a:buNone/>
              <a:tabLst/>
              <a:defRPr/>
            </a:pPr>
            <a:r>
              <a:rPr lang="en-US" baseline="0" dirty="0" smtClean="0"/>
              <a:t>I am going to talk to you to day about the new lighting system in the </a:t>
            </a:r>
            <a:r>
              <a:rPr lang="en-US" sz="1200" kern="1200" dirty="0" smtClean="0">
                <a:solidFill>
                  <a:schemeClr val="tx1"/>
                </a:solidFill>
                <a:latin typeface="+mn-lt"/>
                <a:ea typeface="+mn-ea"/>
                <a:cs typeface="+mn-cs"/>
              </a:rPr>
              <a:t>Frostbite 2 engine and how it enables us to stretch the boundaries of lighting in Battlefield 3 with its highly dynamic, varied and destructible environments.</a:t>
            </a:r>
          </a:p>
          <a:p>
            <a:pPr marL="0" marR="0" indent="0" algn="l" defTabSz="84802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pPr marL="0" marR="0" indent="0" algn="l" defTabSz="84802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84802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84802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84802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latin typeface="+mn-lt"/>
              <a:ea typeface="+mn-ea"/>
              <a:cs typeface="+mn-cs"/>
            </a:endParaRPr>
          </a:p>
          <a:p>
            <a:pPr marL="0" marR="0" indent="0" algn="l" defTabSz="84802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latin typeface="+mn-lt"/>
              <a:ea typeface="+mn-ea"/>
              <a:cs typeface="+mn-cs"/>
            </a:endParaRPr>
          </a:p>
          <a:p>
            <a:pPr marL="0" marR="0" indent="0" algn="l" defTabSz="84802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a:t>
            </a:fld>
            <a:endParaRPr lang="sv-SE"/>
          </a:p>
        </p:txBody>
      </p:sp>
    </p:spTree>
    <p:extLst>
      <p:ext uri="{BB962C8B-B14F-4D97-AF65-F5344CB8AC3E}">
        <p14:creationId xmlns:p14="http://schemas.microsoft.com/office/powerpoint/2010/main" val="962639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With lights and destruction comes one big problem. </a:t>
            </a:r>
          </a:p>
          <a:p>
            <a:r>
              <a:rPr lang="en-US" baseline="0" noProof="0" dirty="0" smtClean="0"/>
              <a:t>We want to be able to destroy lights. </a:t>
            </a:r>
          </a:p>
          <a:p>
            <a:r>
              <a:rPr lang="en-US" baseline="0" noProof="0" dirty="0" smtClean="0"/>
              <a:t>ME hade static baked lightmaps, so did the last BC2 lv. </a:t>
            </a:r>
          </a:p>
          <a:p>
            <a:r>
              <a:rPr lang="en-US" baseline="0" noProof="0" dirty="0" smtClean="0"/>
              <a:t>And therefore we can not destroy light because the light is baked in to the texture.</a:t>
            </a: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To</a:t>
            </a:r>
            <a:r>
              <a:rPr lang="sv-SE" baseline="0" dirty="0" smtClean="0"/>
              <a:t> be able to have a very Dynamic and Destructibal world, we needed some more imorovements. You cant </a:t>
            </a:r>
            <a:r>
              <a:rPr lang="sv-SE" baseline="0" smtClean="0"/>
              <a:t>have static baked </a:t>
            </a:r>
            <a:r>
              <a:rPr lang="sv-SE" baseline="0" dirty="0" smtClean="0"/>
              <a:t>light maps in a destrutiable world, we needed a nother sulution.</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11</a:t>
            </a:fld>
            <a:endParaRPr lang="sv-SE"/>
          </a:p>
        </p:txBody>
      </p:sp>
    </p:spTree>
    <p:extLst>
      <p:ext uri="{BB962C8B-B14F-4D97-AF65-F5344CB8AC3E}">
        <p14:creationId xmlns:p14="http://schemas.microsoft.com/office/powerpoint/2010/main" val="6085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we want lights in the world, we need to be able to destroy them to. Right…</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12</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recognize this?</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15</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4802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Here everybody is standing in line to work on the game.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be able to work simultaneous with art, design and sound</a:t>
            </a:r>
            <a:r>
              <a:rPr lang="en-US" sz="1200" kern="1200" baseline="0" dirty="0" smtClean="0">
                <a:solidFill>
                  <a:schemeClr val="tx1"/>
                </a:solidFill>
                <a:effectLst/>
                <a:latin typeface="+mn-lt"/>
                <a:ea typeface="+mn-ea"/>
                <a:cs typeface="+mn-cs"/>
              </a:rPr>
              <a:t> on one level would be grate. Usually we have a lot off different gates when we produce games, first design, then art and so 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We have always had problems making</a:t>
            </a:r>
            <a:r>
              <a:rPr lang="en-US" baseline="0" noProof="0" dirty="0" smtClean="0"/>
              <a:t> </a:t>
            </a:r>
            <a:r>
              <a:rPr lang="en-US" noProof="0" dirty="0" smtClean="0"/>
              <a:t>particles look like they fit in to the world.</a:t>
            </a:r>
            <a:r>
              <a:rPr lang="en-US" baseline="0" noProof="0" dirty="0" smtClean="0"/>
              <a:t> They are sometimes to dark ore to bright ore wrong color.</a:t>
            </a:r>
            <a:endParaRPr lang="en-US" noProof="0"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17</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19</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4802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 will talk about our past, what we wanted for battlefield 3, how we got it and The conclusion n</a:t>
            </a:r>
            <a:r>
              <a:rPr lang="en-US" sz="1200" kern="1200" baseline="0" dirty="0" smtClean="0">
                <a:solidFill>
                  <a:schemeClr val="tx1"/>
                </a:solidFill>
                <a:effectLst/>
                <a:latin typeface="+mn-lt"/>
                <a:ea typeface="+mn-ea"/>
                <a:cs typeface="+mn-cs"/>
              </a:rPr>
              <a:t> last I’ll summarize.</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a:t>
            </a:fld>
            <a:endParaRPr lang="sv-SE"/>
          </a:p>
        </p:txBody>
      </p:sp>
    </p:spTree>
    <p:extLst>
      <p:ext uri="{BB962C8B-B14F-4D97-AF65-F5344CB8AC3E}">
        <p14:creationId xmlns:p14="http://schemas.microsoft.com/office/powerpoint/2010/main" val="2783420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Implamenting</a:t>
            </a:r>
            <a:r>
              <a:rPr lang="en-US" sz="1200" kern="1200" baseline="0" dirty="0" smtClean="0">
                <a:solidFill>
                  <a:schemeClr val="tx1"/>
                </a:solidFill>
                <a:effectLst/>
                <a:latin typeface="+mn-lt"/>
                <a:ea typeface="+mn-ea"/>
                <a:cs typeface="+mn-cs"/>
              </a:rPr>
              <a:t> enlighten in frostbite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but not least editor</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orkflows have always been a problem for us, especially when it comes to the consoles.</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21</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either reflected, or absorbed and partially re‐emitted.</a:t>
            </a:r>
          </a:p>
          <a:p>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Surfaces that mostly reflect light appear shiny and we say they are highly </a:t>
            </a:r>
            <a:r>
              <a:rPr lang="en-US" sz="1200" kern="1200" dirty="0" err="1" smtClean="0">
                <a:solidFill>
                  <a:schemeClr val="tx1"/>
                </a:solidFill>
                <a:latin typeface="+mn-lt"/>
                <a:ea typeface="+mn-ea"/>
                <a:cs typeface="+mn-cs"/>
              </a:rPr>
              <a:t>specular</a:t>
            </a:r>
            <a:r>
              <a:rPr lang="en-US" sz="1200" kern="1200" dirty="0" smtClean="0">
                <a:solidFill>
                  <a:schemeClr val="tx1"/>
                </a:solidFill>
                <a:latin typeface="+mn-lt"/>
                <a:ea typeface="+mn-ea"/>
                <a:cs typeface="+mn-cs"/>
              </a:rPr>
              <a:t>.</a:t>
            </a:r>
          </a:p>
          <a:p>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Surfaces that absorb and then re‐emit tend to do so in all directions, so they appear matte and look the same regardless of what angle you look at them from. Mostly matte surfaces, such as dry concrete or paper, are said to be highly diffuse.</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Both </a:t>
            </a:r>
            <a:r>
              <a:rPr lang="en-US" sz="1200" kern="1200" dirty="0" err="1" smtClean="0">
                <a:solidFill>
                  <a:schemeClr val="tx1"/>
                </a:solidFill>
                <a:latin typeface="+mn-lt"/>
                <a:ea typeface="+mn-ea"/>
                <a:cs typeface="+mn-cs"/>
              </a:rPr>
              <a:t>specular</a:t>
            </a:r>
            <a:r>
              <a:rPr lang="en-US" sz="1200" kern="1200" dirty="0" smtClean="0">
                <a:solidFill>
                  <a:schemeClr val="tx1"/>
                </a:solidFill>
                <a:latin typeface="+mn-lt"/>
                <a:ea typeface="+mn-ea"/>
                <a:cs typeface="+mn-cs"/>
              </a:rPr>
              <a:t> reflections and diffuse re‐emission bounce light back into the world. </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reflected light could then strike another surface, where another portion of it may be bounced, and this continues until all light has been fully absorbed or reflected out of the environment. </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light bouncing effect is typically ignored in most game lighting models because it massively increases the complexity of the computations.</a:t>
            </a:r>
          </a:p>
          <a:p>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22</a:t>
            </a:fld>
            <a:endParaRPr lang="sv-SE"/>
          </a:p>
        </p:txBody>
      </p:sp>
    </p:spTree>
    <p:extLst>
      <p:ext uri="{BB962C8B-B14F-4D97-AF65-F5344CB8AC3E}">
        <p14:creationId xmlns:p14="http://schemas.microsoft.com/office/powerpoint/2010/main" val="2527953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either reflected, or absorbed and partially re‐emitted.</a:t>
            </a:r>
          </a:p>
          <a:p>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Surfaces that mostly reflect light appear shiny and we say they are highly </a:t>
            </a:r>
            <a:r>
              <a:rPr lang="en-US" sz="1200" kern="1200" dirty="0" err="1" smtClean="0">
                <a:solidFill>
                  <a:schemeClr val="tx1"/>
                </a:solidFill>
                <a:latin typeface="+mn-lt"/>
                <a:ea typeface="+mn-ea"/>
                <a:cs typeface="+mn-cs"/>
              </a:rPr>
              <a:t>specular</a:t>
            </a:r>
            <a:r>
              <a:rPr lang="en-US" sz="1200" kern="1200" dirty="0" smtClean="0">
                <a:solidFill>
                  <a:schemeClr val="tx1"/>
                </a:solidFill>
                <a:latin typeface="+mn-lt"/>
                <a:ea typeface="+mn-ea"/>
                <a:cs typeface="+mn-cs"/>
              </a:rPr>
              <a:t>.</a:t>
            </a:r>
          </a:p>
          <a:p>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Surfaces that absorb and then re‐emit tend to do so in all directions, so they appear matte and look the same regardless of what angle you look at them from. Mostly matte surfaces, such as dry concrete or paper, are said to be highly diffuse.</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Both specular reflections and diffuse re‐emission bounce light back into the world. </a:t>
            </a:r>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25</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reflected light could then strike another surface, where another portion of it may be bounced, and this continues until all light has been fully absorbed or reflected out of the environment. </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light bouncing effect is typically ignored in most game lighting models because it massively increases the complexity of the computations.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two main approaches to simulating global illumination effects in games right now. Artists can either resort to pre‐baked lightmaps or can manually place lights in the scene to model light reflection. Both approaches to lighting have a number of failings:</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 Pre‐baking lightmaps can produce high quality results, but severely limits the dynamic aspects of game lighting. time consuming, limiting artists’ ability to iterate on a scene.</a:t>
            </a:r>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27</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 Pre‐baking lightmaps can produce high quality results, but severely limits the dynamic aspects of game lighting. time consuming, limiting artists’ ability to iterate on a scene.</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 Simulating global illumination by placing direct lights does give an artist control, but can be very difficult to use in practice.</a:t>
            </a:r>
            <a:r>
              <a:rPr lang="en-US" sz="1200" kern="1200" dirty="0" smtClean="0">
                <a:solidFill>
                  <a:schemeClr val="tx1"/>
                </a:solidFill>
                <a:effectLst/>
                <a:latin typeface="+mn-lt"/>
                <a:ea typeface="+mn-ea"/>
                <a:cs typeface="+mn-cs"/>
              </a:rPr>
              <a:t> affect</a:t>
            </a:r>
            <a:r>
              <a:rPr lang="en-US" sz="1200" kern="1200" dirty="0" smtClean="0">
                <a:solidFill>
                  <a:schemeClr val="tx1"/>
                </a:solidFill>
                <a:latin typeface="+mn-lt"/>
                <a:ea typeface="+mn-ea"/>
                <a:cs typeface="+mn-cs"/>
              </a:rPr>
              <a:t> performance.</a:t>
            </a: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29</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So our past : our past is Battlefield bad comapny using Frostbite 1 </a:t>
            </a:r>
            <a:r>
              <a:rPr lang="en-US" noProof="0" dirty="0" smtClean="0"/>
              <a:t>engine</a:t>
            </a:r>
            <a:r>
              <a:rPr lang="en-US" baseline="0" noProof="0" dirty="0" smtClean="0"/>
              <a:t> and Mirrors edge with Unreal engine 3 </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Simulating global illumination by placing direct lights does give an artist control, but can be very difficult to use in practice.</a:t>
            </a:r>
            <a:r>
              <a:rPr lang="en-US" sz="1200" kern="1200" dirty="0" smtClean="0">
                <a:solidFill>
                  <a:schemeClr val="tx1"/>
                </a:solidFill>
                <a:effectLst/>
                <a:latin typeface="+mn-lt"/>
                <a:ea typeface="+mn-ea"/>
                <a:cs typeface="+mn-cs"/>
              </a:rPr>
              <a:t> affect</a:t>
            </a:r>
            <a:r>
              <a:rPr lang="en-US" sz="1200" kern="1200" dirty="0" smtClean="0">
                <a:solidFill>
                  <a:schemeClr val="tx1"/>
                </a:solidFill>
                <a:latin typeface="+mn-lt"/>
                <a:ea typeface="+mn-ea"/>
                <a:cs typeface="+mn-cs"/>
              </a:rPr>
              <a:t> performance.</a:t>
            </a: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31</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Enlighten dynamically computes indirect lighting within your scene. </a:t>
            </a:r>
          </a:p>
          <a:p>
            <a:r>
              <a:rPr lang="en-US" sz="1200" kern="1200" dirty="0" smtClean="0">
                <a:solidFill>
                  <a:schemeClr val="tx1"/>
                </a:solidFill>
                <a:latin typeface="+mn-lt"/>
                <a:ea typeface="+mn-ea"/>
                <a:cs typeface="+mn-cs"/>
              </a:rPr>
              <a:t>Real-time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realy</a:t>
            </a:r>
            <a:r>
              <a:rPr lang="en-US" sz="1200" kern="1200" dirty="0" smtClean="0">
                <a:solidFill>
                  <a:schemeClr val="tx1"/>
                </a:solidFill>
                <a:latin typeface="+mn-lt"/>
                <a:ea typeface="+mn-ea"/>
                <a:cs typeface="+mn-cs"/>
              </a:rPr>
              <a:t> provides full artistic control over the bounced light to allow a fully dynamic workflow. </a:t>
            </a:r>
          </a:p>
          <a:p>
            <a:r>
              <a:rPr lang="en-US" sz="1200" kern="1200" dirty="0" smtClean="0">
                <a:solidFill>
                  <a:schemeClr val="tx1"/>
                </a:solidFill>
                <a:latin typeface="+mn-lt"/>
                <a:ea typeface="+mn-ea"/>
                <a:cs typeface="+mn-cs"/>
              </a:rPr>
              <a:t>This greatly reduces the time required to light a scene by artists, and opens up the possibility of completely changing the feel and mood of your scenes dynamically.</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Real-time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output textures store the color and intensity of the indirect lighting as well as the major directions</a:t>
            </a:r>
            <a:r>
              <a:rPr lang="en-US" sz="1200" kern="1200" baseline="0" dirty="0" smtClean="0">
                <a:solidFill>
                  <a:schemeClr val="tx1"/>
                </a:solidFill>
                <a:latin typeface="+mn-lt"/>
                <a:ea typeface="+mn-ea"/>
                <a:cs typeface="+mn-cs"/>
              </a:rPr>
              <a:t> of light</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information can be used in your </a:t>
            </a:r>
            <a:r>
              <a:rPr lang="en-US" sz="1200" kern="1200" dirty="0" err="1" smtClean="0">
                <a:solidFill>
                  <a:schemeClr val="tx1"/>
                </a:solidFill>
                <a:latin typeface="+mn-lt"/>
                <a:ea typeface="+mn-ea"/>
                <a:cs typeface="+mn-cs"/>
              </a:rPr>
              <a:t>shaders</a:t>
            </a:r>
            <a:r>
              <a:rPr lang="en-US" sz="1200" kern="1200" dirty="0" smtClean="0">
                <a:solidFill>
                  <a:schemeClr val="tx1"/>
                </a:solidFill>
                <a:latin typeface="+mn-lt"/>
                <a:ea typeface="+mn-ea"/>
                <a:cs typeface="+mn-cs"/>
              </a:rPr>
              <a:t> to compute indirect </a:t>
            </a:r>
            <a:r>
              <a:rPr lang="en-US" sz="1200" kern="1200" dirty="0" err="1" smtClean="0">
                <a:solidFill>
                  <a:schemeClr val="tx1"/>
                </a:solidFill>
                <a:latin typeface="+mn-lt"/>
                <a:ea typeface="+mn-ea"/>
                <a:cs typeface="+mn-cs"/>
              </a:rPr>
              <a:t>specular</a:t>
            </a:r>
            <a:r>
              <a:rPr lang="en-US" sz="1200" kern="1200" dirty="0" smtClean="0">
                <a:solidFill>
                  <a:schemeClr val="tx1"/>
                </a:solidFill>
                <a:latin typeface="+mn-lt"/>
                <a:ea typeface="+mn-ea"/>
                <a:cs typeface="+mn-cs"/>
              </a:rPr>
              <a:t> reflections and </a:t>
            </a:r>
            <a:r>
              <a:rPr lang="en-US" sz="1200" kern="1200" dirty="0" err="1" smtClean="0">
                <a:solidFill>
                  <a:schemeClr val="tx1"/>
                </a:solidFill>
                <a:latin typeface="+mn-lt"/>
                <a:ea typeface="+mn-ea"/>
                <a:cs typeface="+mn-cs"/>
              </a:rPr>
              <a:t>lnormal</a:t>
            </a:r>
            <a:r>
              <a:rPr lang="en-US" sz="1200" kern="1200" dirty="0" smtClean="0">
                <a:solidFill>
                  <a:schemeClr val="tx1"/>
                </a:solidFill>
                <a:latin typeface="+mn-lt"/>
                <a:ea typeface="+mn-ea"/>
                <a:cs typeface="+mn-cs"/>
              </a:rPr>
              <a:t>‐mapped surfaces. </a:t>
            </a:r>
            <a:endParaRPr lang="sv-SE"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need to split the lighting system in to two part and this is mainly because of memory consumption but also performance wile lighting. Simplifying the geometry is necessary for Enlighten to be able to Handle all the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data. </a:t>
            </a:r>
            <a:endParaRPr lang="sv-S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32</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Enlighten dynamically computes indirect lighting within your scene. </a:t>
            </a:r>
          </a:p>
          <a:p>
            <a:r>
              <a:rPr lang="en-US" sz="1200" kern="1200" dirty="0" smtClean="0">
                <a:solidFill>
                  <a:schemeClr val="tx1"/>
                </a:solidFill>
                <a:latin typeface="+mn-lt"/>
                <a:ea typeface="+mn-ea"/>
                <a:cs typeface="+mn-cs"/>
              </a:rPr>
              <a:t>Real-time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realy</a:t>
            </a:r>
            <a:r>
              <a:rPr lang="en-US" sz="1200" kern="1200" dirty="0" smtClean="0">
                <a:solidFill>
                  <a:schemeClr val="tx1"/>
                </a:solidFill>
                <a:latin typeface="+mn-lt"/>
                <a:ea typeface="+mn-ea"/>
                <a:cs typeface="+mn-cs"/>
              </a:rPr>
              <a:t> provides full artistic control over the bounced light to allow a fully dynamic workflow. </a:t>
            </a:r>
          </a:p>
          <a:p>
            <a:r>
              <a:rPr lang="en-US" sz="1200" kern="1200" dirty="0" smtClean="0">
                <a:solidFill>
                  <a:schemeClr val="tx1"/>
                </a:solidFill>
                <a:latin typeface="+mn-lt"/>
                <a:ea typeface="+mn-ea"/>
                <a:cs typeface="+mn-cs"/>
              </a:rPr>
              <a:t>This greatly reduces the time required to light a scene by artists, and opens up the possibility of completely changing the feel and mood of your scenes dynamically.</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Real-time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output textures store the color and intensity of the indirect lighting as well as the major directions</a:t>
            </a:r>
            <a:r>
              <a:rPr lang="en-US" sz="1200" kern="1200" baseline="0" dirty="0" smtClean="0">
                <a:solidFill>
                  <a:schemeClr val="tx1"/>
                </a:solidFill>
                <a:latin typeface="+mn-lt"/>
                <a:ea typeface="+mn-ea"/>
                <a:cs typeface="+mn-cs"/>
              </a:rPr>
              <a:t> of light</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information can be used in your </a:t>
            </a:r>
            <a:r>
              <a:rPr lang="en-US" sz="1200" kern="1200" dirty="0" err="1" smtClean="0">
                <a:solidFill>
                  <a:schemeClr val="tx1"/>
                </a:solidFill>
                <a:latin typeface="+mn-lt"/>
                <a:ea typeface="+mn-ea"/>
                <a:cs typeface="+mn-cs"/>
              </a:rPr>
              <a:t>shaders</a:t>
            </a:r>
            <a:r>
              <a:rPr lang="en-US" sz="1200" kern="1200" dirty="0" smtClean="0">
                <a:solidFill>
                  <a:schemeClr val="tx1"/>
                </a:solidFill>
                <a:latin typeface="+mn-lt"/>
                <a:ea typeface="+mn-ea"/>
                <a:cs typeface="+mn-cs"/>
              </a:rPr>
              <a:t> to compute indirect </a:t>
            </a:r>
            <a:r>
              <a:rPr lang="en-US" sz="1200" kern="1200" dirty="0" err="1" smtClean="0">
                <a:solidFill>
                  <a:schemeClr val="tx1"/>
                </a:solidFill>
                <a:latin typeface="+mn-lt"/>
                <a:ea typeface="+mn-ea"/>
                <a:cs typeface="+mn-cs"/>
              </a:rPr>
              <a:t>specular</a:t>
            </a:r>
            <a:r>
              <a:rPr lang="en-US" sz="1200" kern="1200" dirty="0" smtClean="0">
                <a:solidFill>
                  <a:schemeClr val="tx1"/>
                </a:solidFill>
                <a:latin typeface="+mn-lt"/>
                <a:ea typeface="+mn-ea"/>
                <a:cs typeface="+mn-cs"/>
              </a:rPr>
              <a:t> reflections and </a:t>
            </a:r>
            <a:r>
              <a:rPr lang="en-US" sz="1200" kern="1200" dirty="0" err="1" smtClean="0">
                <a:solidFill>
                  <a:schemeClr val="tx1"/>
                </a:solidFill>
                <a:latin typeface="+mn-lt"/>
                <a:ea typeface="+mn-ea"/>
                <a:cs typeface="+mn-cs"/>
              </a:rPr>
              <a:t>lnormal</a:t>
            </a:r>
            <a:r>
              <a:rPr lang="en-US" sz="1200" kern="1200" dirty="0" smtClean="0">
                <a:solidFill>
                  <a:schemeClr val="tx1"/>
                </a:solidFill>
                <a:latin typeface="+mn-lt"/>
                <a:ea typeface="+mn-ea"/>
                <a:cs typeface="+mn-cs"/>
              </a:rPr>
              <a:t>‐mapped surfaces. </a:t>
            </a:r>
            <a:endParaRPr lang="sv-SE"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need to split the lighting system in to two part and this is mainly because of memory consumption but also performance wile lighting. Simplifying the geometry is necessary for Enlighten to be able to Handle all the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data. </a:t>
            </a:r>
            <a:endParaRPr lang="sv-SE"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sv-SE"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4802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The fist one is </a:t>
            </a: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Lightmap</a:t>
            </a:r>
            <a:r>
              <a:rPr lang="en-US" sz="1200" kern="1200" dirty="0" smtClean="0">
                <a:solidFill>
                  <a:schemeClr val="tx1"/>
                </a:solidFill>
                <a:effectLst/>
                <a:latin typeface="+mn-lt"/>
                <a:ea typeface="+mn-ea"/>
                <a:cs typeface="+mn-cs"/>
              </a:rPr>
              <a:t> lit geometry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the second</a:t>
            </a:r>
            <a:r>
              <a:rPr lang="en-US" sz="1200" kern="1200" baseline="0" dirty="0" smtClean="0">
                <a:solidFill>
                  <a:schemeClr val="tx1"/>
                </a:solidFill>
                <a:effectLst/>
                <a:latin typeface="+mn-lt"/>
                <a:ea typeface="+mn-ea"/>
                <a:cs typeface="+mn-cs"/>
              </a:rPr>
              <a:t> one is the </a:t>
            </a:r>
            <a:r>
              <a:rPr lang="en-US" sz="1200" kern="1200" dirty="0" err="1" smtClean="0">
                <a:solidFill>
                  <a:schemeClr val="tx1"/>
                </a:solidFill>
                <a:effectLst/>
                <a:latin typeface="+mn-lt"/>
                <a:ea typeface="+mn-ea"/>
                <a:cs typeface="+mn-cs"/>
              </a:rPr>
              <a:t>Lightprobe</a:t>
            </a:r>
            <a:r>
              <a:rPr lang="en-US" sz="1200" kern="1200" dirty="0" smtClean="0">
                <a:solidFill>
                  <a:schemeClr val="tx1"/>
                </a:solidFill>
                <a:effectLst/>
                <a:latin typeface="+mn-lt"/>
                <a:ea typeface="+mn-ea"/>
                <a:cs typeface="+mn-cs"/>
              </a:rPr>
              <a:t> lit geometry.</a:t>
            </a:r>
          </a:p>
          <a:p>
            <a:pPr marL="0" marR="0" lvl="3" indent="0" algn="l" defTabSz="848020" rtl="0" eaLnBrk="0" fontAlgn="base" latinLnBrk="0" hangingPunct="0">
              <a:lnSpc>
                <a:spcPct val="100000"/>
              </a:lnSpc>
              <a:spcBef>
                <a:spcPct val="30000"/>
              </a:spcBef>
              <a:spcAft>
                <a:spcPct val="0"/>
              </a:spcAft>
              <a:buClrTx/>
              <a:buSzTx/>
              <a:buFontTx/>
              <a:buNone/>
              <a:tabLst/>
              <a:defRPr/>
            </a:pPr>
            <a:endParaRPr lang="en-US" sz="1200" kern="1200" noProof="0" dirty="0" smtClean="0">
              <a:solidFill>
                <a:schemeClr val="tx1"/>
              </a:solidFill>
              <a:effectLst/>
              <a:latin typeface="+mn-lt"/>
              <a:ea typeface="+mn-ea"/>
              <a:cs typeface="+mn-cs"/>
            </a:endParaRPr>
          </a:p>
          <a:p>
            <a:pPr marL="0" marR="0" lvl="3" indent="0" algn="l" defTabSz="848020" rtl="0" eaLnBrk="0" fontAlgn="base" latinLnBrk="0" hangingPunct="0">
              <a:lnSpc>
                <a:spcPct val="100000"/>
              </a:lnSpc>
              <a:spcBef>
                <a:spcPct val="30000"/>
              </a:spcBef>
              <a:spcAft>
                <a:spcPct val="0"/>
              </a:spcAft>
              <a:buClrTx/>
              <a:buSzTx/>
              <a:buFontTx/>
              <a:buNone/>
              <a:tabLst/>
              <a:defRPr/>
            </a:pPr>
            <a:r>
              <a:rPr lang="en-US" sz="1200" kern="1200" noProof="0" dirty="0" err="1" smtClean="0">
                <a:solidFill>
                  <a:schemeClr val="tx1"/>
                </a:solidFill>
                <a:effectLst/>
                <a:latin typeface="+mn-lt"/>
                <a:ea typeface="+mn-ea"/>
                <a:cs typeface="+mn-cs"/>
              </a:rPr>
              <a:t>Lightmap</a:t>
            </a:r>
            <a:r>
              <a:rPr lang="en-US" sz="1200" kern="1200" noProof="0" dirty="0" smtClean="0">
                <a:solidFill>
                  <a:schemeClr val="tx1"/>
                </a:solidFill>
                <a:effectLst/>
                <a:latin typeface="+mn-lt"/>
                <a:ea typeface="+mn-ea"/>
                <a:cs typeface="+mn-cs"/>
              </a:rPr>
              <a:t> lit geometry</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is parameterized and lit with dynamic lightmaps. This geometry can bounce light, and typically represents large and </a:t>
            </a:r>
            <a:r>
              <a:rPr lang="en-US" sz="1900" noProof="0" dirty="0" smtClean="0"/>
              <a:t>inanimate</a:t>
            </a:r>
            <a:r>
              <a:rPr lang="en-US" sz="1900" baseline="0" noProof="0" dirty="0" smtClean="0"/>
              <a:t> </a:t>
            </a:r>
            <a:r>
              <a:rPr lang="en-US" sz="1200" kern="1200" noProof="0" dirty="0" smtClean="0">
                <a:solidFill>
                  <a:schemeClr val="tx1"/>
                </a:solidFill>
                <a:effectLst/>
                <a:latin typeface="+mn-lt"/>
                <a:ea typeface="+mn-ea"/>
                <a:cs typeface="+mn-cs"/>
              </a:rPr>
              <a:t>objects that don’t move. </a:t>
            </a:r>
          </a:p>
          <a:p>
            <a:endParaRPr lang="en-US" sz="1200" kern="1200" noProof="0" dirty="0" smtClean="0">
              <a:solidFill>
                <a:schemeClr val="tx1"/>
              </a:solidFill>
              <a:effectLst/>
              <a:latin typeface="+mn-lt"/>
              <a:ea typeface="+mn-ea"/>
              <a:cs typeface="+mn-cs"/>
            </a:endParaRPr>
          </a:p>
          <a:p>
            <a:r>
              <a:rPr lang="en-US" sz="1200" kern="1200" noProof="0" dirty="0" err="1" smtClean="0">
                <a:solidFill>
                  <a:schemeClr val="tx1"/>
                </a:solidFill>
                <a:effectLst/>
                <a:latin typeface="+mn-lt"/>
                <a:ea typeface="+mn-ea"/>
                <a:cs typeface="+mn-cs"/>
              </a:rPr>
              <a:t>Lightprobe</a:t>
            </a:r>
            <a:r>
              <a:rPr lang="en-US" sz="1200" kern="1200" noProof="0" dirty="0" smtClean="0">
                <a:solidFill>
                  <a:schemeClr val="tx1"/>
                </a:solidFill>
                <a:effectLst/>
                <a:latin typeface="+mn-lt"/>
                <a:ea typeface="+mn-ea"/>
                <a:cs typeface="+mn-cs"/>
              </a:rPr>
              <a:t> lit geometry</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can only receive bounce light by sampling light probes. I will get back to what</a:t>
            </a:r>
            <a:r>
              <a:rPr lang="en-US" sz="1200" kern="1200" baseline="0" noProof="0" dirty="0" smtClean="0">
                <a:solidFill>
                  <a:schemeClr val="tx1"/>
                </a:solidFill>
                <a:effectLst/>
                <a:latin typeface="+mn-lt"/>
                <a:ea typeface="+mn-ea"/>
                <a:cs typeface="+mn-cs"/>
              </a:rPr>
              <a:t> </a:t>
            </a:r>
            <a:r>
              <a:rPr lang="en-US" sz="1200" kern="1200" baseline="0" noProof="0" dirty="0" err="1" smtClean="0">
                <a:solidFill>
                  <a:schemeClr val="tx1"/>
                </a:solidFill>
                <a:effectLst/>
                <a:latin typeface="+mn-lt"/>
                <a:ea typeface="+mn-ea"/>
                <a:cs typeface="+mn-cs"/>
              </a:rPr>
              <a:t>lightprobes</a:t>
            </a:r>
            <a:r>
              <a:rPr lang="en-US" sz="1200" kern="1200" baseline="0" noProof="0" dirty="0" smtClean="0">
                <a:solidFill>
                  <a:schemeClr val="tx1"/>
                </a:solidFill>
                <a:effectLst/>
                <a:latin typeface="+mn-lt"/>
                <a:ea typeface="+mn-ea"/>
                <a:cs typeface="+mn-cs"/>
              </a:rPr>
              <a:t> are in a </a:t>
            </a:r>
            <a:r>
              <a:rPr lang="en-US" sz="1200" kern="1200" baseline="0" noProof="0" dirty="0" err="1" smtClean="0">
                <a:solidFill>
                  <a:schemeClr val="tx1"/>
                </a:solidFill>
                <a:effectLst/>
                <a:latin typeface="+mn-lt"/>
                <a:ea typeface="+mn-ea"/>
                <a:cs typeface="+mn-cs"/>
              </a:rPr>
              <a:t>minit</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They are typically</a:t>
            </a:r>
            <a:r>
              <a:rPr lang="en-US" sz="1200" noProof="0" dirty="0" smtClean="0"/>
              <a:t> the character ore a </a:t>
            </a:r>
            <a:r>
              <a:rPr lang="en-US" sz="1200" dirty="0" smtClean="0"/>
              <a:t>dynamic object</a:t>
            </a:r>
            <a:r>
              <a:rPr lang="en-US" sz="1200" kern="1200" baseline="0" noProof="0" dirty="0" smtClean="0">
                <a:solidFill>
                  <a:schemeClr val="tx1"/>
                </a:solidFill>
                <a:effectLst/>
                <a:latin typeface="+mn-lt"/>
                <a:ea typeface="+mn-ea"/>
                <a:cs typeface="+mn-cs"/>
              </a:rPr>
              <a:t> but can also be a static geometry that </a:t>
            </a:r>
            <a:r>
              <a:rPr lang="en-US" sz="1200" kern="1200" noProof="0" dirty="0" smtClean="0">
                <a:solidFill>
                  <a:schemeClr val="tx1"/>
                </a:solidFill>
                <a:effectLst/>
                <a:latin typeface="+mn-lt"/>
                <a:ea typeface="+mn-ea"/>
                <a:cs typeface="+mn-cs"/>
              </a:rPr>
              <a:t>don’t affect the lighting too much. </a:t>
            </a:r>
          </a:p>
          <a:p>
            <a:endParaRPr lang="en-US"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48020" rtl="0" eaLnBrk="0" fontAlgn="base" latinLnBrk="0" hangingPunct="0">
              <a:lnSpc>
                <a:spcPct val="100000"/>
              </a:lnSpc>
              <a:spcBef>
                <a:spcPct val="30000"/>
              </a:spcBef>
              <a:spcAft>
                <a:spcPct val="0"/>
              </a:spcAft>
              <a:buClrTx/>
              <a:buSzTx/>
              <a:buFontTx/>
              <a:buNone/>
              <a:tabLst/>
              <a:defRPr/>
            </a:pPr>
            <a:r>
              <a:rPr lang="en-US" sz="1200" kern="1200" noProof="0" dirty="0" smtClean="0">
                <a:solidFill>
                  <a:schemeClr val="tx1"/>
                </a:solidFill>
                <a:effectLst/>
                <a:latin typeface="+mn-lt"/>
                <a:ea typeface="+mn-ea"/>
                <a:cs typeface="+mn-cs"/>
              </a:rPr>
              <a:t>In the mesh classification picture you will soon se, you can see how we clearly define </a:t>
            </a:r>
            <a:r>
              <a:rPr lang="en-US" sz="1200" kern="1200" noProof="0" dirty="0" err="1" smtClean="0">
                <a:solidFill>
                  <a:schemeClr val="tx1"/>
                </a:solidFill>
                <a:effectLst/>
                <a:latin typeface="+mn-lt"/>
                <a:ea typeface="+mn-ea"/>
                <a:cs typeface="+mn-cs"/>
              </a:rPr>
              <a:t>Lightmap</a:t>
            </a:r>
            <a:r>
              <a:rPr lang="en-US" sz="1200" kern="1200" noProof="0" dirty="0" smtClean="0">
                <a:solidFill>
                  <a:schemeClr val="tx1"/>
                </a:solidFill>
                <a:effectLst/>
                <a:latin typeface="+mn-lt"/>
                <a:ea typeface="+mn-ea"/>
                <a:cs typeface="+mn-cs"/>
              </a:rPr>
              <a:t> lit geometry and </a:t>
            </a:r>
            <a:r>
              <a:rPr lang="en-US" sz="1200" kern="1200" noProof="0" dirty="0" err="1" smtClean="0">
                <a:solidFill>
                  <a:schemeClr val="tx1"/>
                </a:solidFill>
                <a:effectLst/>
                <a:latin typeface="+mn-lt"/>
                <a:ea typeface="+mn-ea"/>
                <a:cs typeface="+mn-cs"/>
              </a:rPr>
              <a:t>Lightprobe</a:t>
            </a:r>
            <a:r>
              <a:rPr lang="en-US" sz="1200" kern="1200" noProof="0" dirty="0" smtClean="0">
                <a:solidFill>
                  <a:schemeClr val="tx1"/>
                </a:solidFill>
                <a:effectLst/>
                <a:latin typeface="+mn-lt"/>
                <a:ea typeface="+mn-ea"/>
                <a:cs typeface="+mn-cs"/>
              </a:rPr>
              <a:t> lit geometry</a:t>
            </a:r>
          </a:p>
          <a:p>
            <a:endParaRPr lang="en-US"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35</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 static in yellow and dynamic in blue. The underlying geometry ( </a:t>
            </a:r>
            <a:r>
              <a:rPr lang="en-US" sz="1200" kern="1200" noProof="0" dirty="0" err="1" smtClean="0">
                <a:solidFill>
                  <a:schemeClr val="tx1"/>
                </a:solidFill>
                <a:effectLst/>
                <a:latin typeface="+mn-lt"/>
                <a:ea typeface="+mn-ea"/>
                <a:cs typeface="+mn-cs"/>
              </a:rPr>
              <a:t>Lightmap</a:t>
            </a:r>
            <a:r>
              <a:rPr lang="en-US" sz="1200" kern="1200" noProof="0" dirty="0" smtClean="0">
                <a:solidFill>
                  <a:schemeClr val="tx1"/>
                </a:solidFill>
                <a:effectLst/>
                <a:latin typeface="+mn-lt"/>
                <a:ea typeface="+mn-ea"/>
                <a:cs typeface="+mn-cs"/>
              </a:rPr>
              <a:t> lit geometry  ) is used to bounce light, which then is transferred to all objects ( </a:t>
            </a:r>
            <a:r>
              <a:rPr lang="en-US" sz="1200" kern="1200" noProof="0" dirty="0" err="1" smtClean="0">
                <a:solidFill>
                  <a:schemeClr val="tx1"/>
                </a:solidFill>
                <a:effectLst/>
                <a:latin typeface="+mn-lt"/>
                <a:ea typeface="+mn-ea"/>
                <a:cs typeface="+mn-cs"/>
              </a:rPr>
              <a:t>Lightprobe</a:t>
            </a:r>
            <a:r>
              <a:rPr lang="en-US" sz="1200" kern="1200" noProof="0" dirty="0" smtClean="0">
                <a:solidFill>
                  <a:schemeClr val="tx1"/>
                </a:solidFill>
                <a:effectLst/>
                <a:latin typeface="+mn-lt"/>
                <a:ea typeface="+mn-ea"/>
                <a:cs typeface="+mn-cs"/>
              </a:rPr>
              <a:t> lit </a:t>
            </a:r>
            <a:r>
              <a:rPr lang="en-US" sz="1200" kern="1200" noProof="0" dirty="0" err="1" smtClean="0">
                <a:solidFill>
                  <a:schemeClr val="tx1"/>
                </a:solidFill>
                <a:effectLst/>
                <a:latin typeface="+mn-lt"/>
                <a:ea typeface="+mn-ea"/>
                <a:cs typeface="+mn-cs"/>
              </a:rPr>
              <a:t>geometryin</a:t>
            </a:r>
            <a:r>
              <a:rPr lang="en-US" sz="1200" kern="1200" noProof="0" dirty="0" smtClean="0">
                <a:solidFill>
                  <a:schemeClr val="tx1"/>
                </a:solidFill>
                <a:effectLst/>
                <a:latin typeface="+mn-lt"/>
                <a:ea typeface="+mn-ea"/>
                <a:cs typeface="+mn-cs"/>
              </a:rPr>
              <a:t> ) the scene.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37</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39</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This two</a:t>
            </a:r>
            <a:r>
              <a:rPr lang="en-US" baseline="0" noProof="0" dirty="0" smtClean="0"/>
              <a:t> </a:t>
            </a:r>
            <a:r>
              <a:rPr lang="en-US" noProof="0" dirty="0" smtClean="0"/>
              <a:t>engines are very different</a:t>
            </a:r>
          </a:p>
          <a:p>
            <a:endParaRPr lang="sv-SE" dirty="0" smtClean="0"/>
          </a:p>
          <a:p>
            <a:r>
              <a:rPr lang="en-US" noProof="0" dirty="0" smtClean="0"/>
              <a:t>Frostbit</a:t>
            </a:r>
            <a:r>
              <a:rPr lang="en-US" baseline="0" noProof="0" dirty="0" smtClean="0"/>
              <a:t>e 1 was made to have vast outdoor landscapes and a fully destructible world. </a:t>
            </a:r>
          </a:p>
          <a:p>
            <a:r>
              <a:rPr lang="en-US" baseline="0" noProof="0" dirty="0" smtClean="0"/>
              <a:t>It had 100 dynamic shadows and 3 point lighting system. </a:t>
            </a:r>
          </a:p>
          <a:p>
            <a:r>
              <a:rPr lang="en-US" baseline="0" noProof="0" dirty="0" smtClean="0"/>
              <a:t>No global illumination. </a:t>
            </a:r>
          </a:p>
          <a:p>
            <a:r>
              <a:rPr lang="en-US" baseline="0" noProof="0" dirty="0" smtClean="0"/>
              <a:t>We baked Static occlusion maps for bigger objects.</a:t>
            </a:r>
          </a:p>
          <a:p>
            <a:endParaRPr lang="en-US" sz="1200" kern="1200" dirty="0" smtClean="0">
              <a:solidFill>
                <a:schemeClr val="tx1"/>
              </a:solidFill>
              <a:effectLst/>
              <a:latin typeface="+mn-lt"/>
              <a:ea typeface="+mn-ea"/>
              <a:cs typeface="+mn-cs"/>
            </a:endParaRPr>
          </a:p>
          <a:p>
            <a:pPr marL="0" marR="0" lvl="3" indent="0" algn="l" defTabSz="84802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Mirrors edge Didn't need any destruction in the same scale as Battlefield and there main focus was a city</a:t>
            </a:r>
            <a:r>
              <a:rPr lang="en-US" sz="1200" kern="1200" baseline="0" dirty="0" smtClean="0">
                <a:solidFill>
                  <a:schemeClr val="tx1"/>
                </a:solidFill>
                <a:effectLst/>
                <a:latin typeface="+mn-lt"/>
                <a:ea typeface="+mn-ea"/>
                <a:cs typeface="+mn-cs"/>
              </a:rPr>
              <a:t> landscape. </a:t>
            </a:r>
          </a:p>
          <a:p>
            <a:pPr marL="0" marR="0" lvl="3" indent="0" algn="l" defTabSz="84802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So static baked lightmaps worked fine. </a:t>
            </a:r>
          </a:p>
          <a:p>
            <a:pPr marL="0" marR="0" lvl="3" indent="0" algn="l" defTabSz="84802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We used </a:t>
            </a:r>
            <a:r>
              <a:rPr lang="en-US" sz="1200" dirty="0" smtClean="0"/>
              <a:t>Unreal Engine 3 with </a:t>
            </a:r>
            <a:r>
              <a:rPr lang="en-US" dirty="0" smtClean="0"/>
              <a:t>Illuminate Labs Beast Offline </a:t>
            </a:r>
            <a:r>
              <a:rPr lang="en-US" dirty="0" err="1" smtClean="0"/>
              <a:t>Lightmap</a:t>
            </a:r>
            <a:r>
              <a:rPr lang="en-US" dirty="0" smtClean="0"/>
              <a:t> baking </a:t>
            </a:r>
            <a:r>
              <a:rPr lang="en-US" sz="1200" dirty="0" smtClean="0"/>
              <a:t>for</a:t>
            </a:r>
            <a:r>
              <a:rPr lang="en-US" sz="1200" baseline="0" dirty="0" smtClean="0"/>
              <a:t> this </a:t>
            </a:r>
            <a:r>
              <a:rPr lang="en-US" sz="1200" dirty="0" smtClean="0"/>
              <a:t>project. </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This means that</a:t>
            </a:r>
            <a:r>
              <a:rPr lang="en-US" baseline="0" noProof="0" dirty="0" smtClean="0"/>
              <a:t> a new UV set is created </a:t>
            </a:r>
            <a:r>
              <a:rPr lang="en-US" dirty="0" smtClean="0"/>
              <a:t>automatically</a:t>
            </a:r>
            <a:endParaRPr lang="en-US" baseline="0" noProof="0"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41</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42</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simpler geometry for the Lighting system to be able to handle all the </a:t>
            </a:r>
            <a:r>
              <a:rPr lang="en-US" sz="1200" kern="1200" dirty="0" err="1" smtClean="0">
                <a:solidFill>
                  <a:schemeClr val="tx1"/>
                </a:solidFill>
                <a:effectLst/>
                <a:latin typeface="+mn-lt"/>
                <a:ea typeface="+mn-ea"/>
                <a:cs typeface="+mn-cs"/>
              </a:rPr>
              <a:t>radiosity</a:t>
            </a:r>
            <a:r>
              <a:rPr lang="en-US" sz="1200" kern="1200" dirty="0" smtClean="0">
                <a:solidFill>
                  <a:schemeClr val="tx1"/>
                </a:solidFill>
                <a:effectLst/>
                <a:latin typeface="+mn-lt"/>
                <a:ea typeface="+mn-ea"/>
                <a:cs typeface="+mn-cs"/>
              </a:rPr>
              <a:t> data </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45</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47</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49</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a:t>
            </a:fld>
            <a:endParaRPr lang="sv-S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This uv</a:t>
            </a:r>
            <a:r>
              <a:rPr lang="sv-SE" baseline="0" dirty="0" smtClean="0"/>
              <a:t> projection is done when we import an object into the Editor.</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store lighting information for the dynamic, small and the very complex (</a:t>
            </a:r>
            <a:r>
              <a:rPr lang="en-US" sz="1200" dirty="0" smtClean="0"/>
              <a:t>organic ) </a:t>
            </a:r>
            <a:r>
              <a:rPr lang="en-US" sz="1200" kern="1200" dirty="0" smtClean="0">
                <a:solidFill>
                  <a:schemeClr val="tx1"/>
                </a:solidFill>
                <a:effectLst/>
                <a:latin typeface="+mn-lt"/>
                <a:ea typeface="+mn-ea"/>
                <a:cs typeface="+mn-cs"/>
              </a:rPr>
              <a:t>objects in different way. </a:t>
            </a:r>
          </a:p>
          <a:p>
            <a:r>
              <a:rPr lang="en-US" sz="1200" kern="1200" dirty="0" smtClean="0">
                <a:solidFill>
                  <a:schemeClr val="tx1"/>
                </a:solidFill>
                <a:effectLst/>
                <a:latin typeface="+mn-lt"/>
                <a:ea typeface="+mn-ea"/>
                <a:cs typeface="+mn-cs"/>
              </a:rPr>
              <a:t>Therefore, we place light probes in the world that store the global illumination lighting. </a:t>
            </a:r>
          </a:p>
          <a:p>
            <a:r>
              <a:rPr lang="en-US" sz="1200" kern="1200" dirty="0" smtClean="0">
                <a:solidFill>
                  <a:schemeClr val="tx1"/>
                </a:solidFill>
                <a:effectLst/>
                <a:latin typeface="+mn-lt"/>
                <a:ea typeface="+mn-ea"/>
                <a:cs typeface="+mn-cs"/>
              </a:rPr>
              <a:t>The objects that read these light probes can only receive light, not bounce or generate additional light. </a:t>
            </a:r>
          </a:p>
          <a:p>
            <a:r>
              <a:rPr lang="en-US" sz="1200" kern="1200" dirty="0" smtClean="0">
                <a:solidFill>
                  <a:schemeClr val="tx1"/>
                </a:solidFill>
                <a:effectLst/>
                <a:latin typeface="+mn-lt"/>
                <a:ea typeface="+mn-ea"/>
                <a:cs typeface="+mn-cs"/>
              </a:rPr>
              <a:t>The probes are stored in a grid: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51</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picture their positions are represented as spheres. In each of these positions we store the lighting using a spherical harmonic representation, which means we basically have the incoming lighting in all directions. As dynamic objects move through this grid, they will pick up the correct lighting.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52</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picture their positions are represented as spheres. In each of these positions we store the lighting using a spherical harmonic representation, which means we basically have the incoming lighting in all directions. As dynamic objects move through this grid, they will pick up the correct lighting.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a:t>
            </a:r>
            <a:r>
              <a:rPr lang="en-US" sz="1200" kern="1200" baseline="0" dirty="0" smtClean="0">
                <a:solidFill>
                  <a:schemeClr val="tx1"/>
                </a:solidFill>
                <a:effectLst/>
                <a:latin typeface="+mn-lt"/>
                <a:ea typeface="+mn-ea"/>
                <a:cs typeface="+mn-cs"/>
              </a:rPr>
              <a:t> we can run the game with </a:t>
            </a:r>
            <a:r>
              <a:rPr lang="en-US" sz="1200" kern="1200" baseline="0" dirty="0" smtClean="0">
                <a:solidFill>
                  <a:schemeClr val="tx1"/>
                </a:solidFill>
                <a:effectLst/>
                <a:latin typeface="+mn-lt"/>
                <a:ea typeface="+mn-ea"/>
                <a:cs typeface="+mn-cs"/>
              </a:rPr>
              <a:t>dynamic radiosity </a:t>
            </a:r>
            <a:r>
              <a:rPr lang="en-US" sz="1200" kern="1200" baseline="0" dirty="0" smtClean="0">
                <a:solidFill>
                  <a:schemeClr val="tx1"/>
                </a:solidFill>
                <a:effectLst/>
                <a:latin typeface="+mn-lt"/>
                <a:ea typeface="+mn-ea"/>
                <a:cs typeface="+mn-cs"/>
              </a:rPr>
              <a:t>we have to do a </a:t>
            </a:r>
            <a:r>
              <a:rPr lang="en-US" sz="1200" kern="1200" baseline="0" dirty="0" err="1" smtClean="0">
                <a:solidFill>
                  <a:schemeClr val="tx1"/>
                </a:solidFill>
                <a:effectLst/>
                <a:latin typeface="+mn-lt"/>
                <a:ea typeface="+mn-ea"/>
                <a:cs typeface="+mn-cs"/>
              </a:rPr>
              <a:t>precompute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pass in the pipeline.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this step we analyze the geometry in the scene and generate data which we need in the game to generate the dynamic lighting.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step can be time consuming. For the scene you’ve seen here it takes about 20 minutes.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we only have to redo this step when we modify the static geometry in the scene, not when we change the lighting or the surface colors.</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complete render pipeline looks like this. First, we update lightmaps &amp; light probes on the CPU.</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we run the geometry pass, where we add bounce light from the lightmaps and </a:t>
            </a:r>
            <a:r>
              <a:rPr lang="en-US" sz="1200" kern="1200" dirty="0" err="1" smtClean="0">
                <a:solidFill>
                  <a:schemeClr val="tx1"/>
                </a:solidFill>
                <a:effectLst/>
                <a:latin typeface="+mn-lt"/>
                <a:ea typeface="+mn-ea"/>
                <a:cs typeface="+mn-cs"/>
              </a:rPr>
              <a:t>lightprobes</a:t>
            </a:r>
            <a:r>
              <a:rPr lang="en-US" sz="1200" kern="1200" dirty="0" smtClean="0">
                <a:solidFill>
                  <a:schemeClr val="tx1"/>
                </a:solidFill>
                <a:effectLst/>
                <a:latin typeface="+mn-lt"/>
                <a:ea typeface="+mn-ea"/>
                <a:cs typeface="+mn-cs"/>
              </a:rPr>
              <a:t> to a separate </a:t>
            </a:r>
            <a:r>
              <a:rPr lang="en-US" sz="1200" kern="1200" dirty="0" smtClean="0">
                <a:solidFill>
                  <a:schemeClr val="tx1"/>
                </a:solidFill>
                <a:effectLst/>
                <a:latin typeface="+mn-lt"/>
                <a:ea typeface="+mn-ea"/>
                <a:cs typeface="+mn-cs"/>
              </a:rPr>
              <a:t>g-buffer.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in the light pass, we first render all deferred lights. Then We add the indirect</a:t>
            </a:r>
            <a:r>
              <a:rPr lang="en-US" sz="1200" kern="1200" baseline="0" dirty="0" smtClean="0">
                <a:solidFill>
                  <a:schemeClr val="tx1"/>
                </a:solidFill>
                <a:effectLst/>
                <a:latin typeface="+mn-lt"/>
                <a:ea typeface="+mn-ea"/>
                <a:cs typeface="+mn-cs"/>
              </a:rPr>
              <a:t> lighting </a:t>
            </a:r>
            <a:r>
              <a:rPr lang="en-US" sz="1200" kern="1200" dirty="0" smtClean="0">
                <a:solidFill>
                  <a:schemeClr val="tx1"/>
                </a:solidFill>
                <a:effectLst/>
                <a:latin typeface="+mn-lt"/>
                <a:ea typeface="+mn-ea"/>
                <a:cs typeface="+mn-cs"/>
              </a:rPr>
              <a:t>from the g-buffer.</a:t>
            </a: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55</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Sky visibility is a term we use to say how much of the sky each pixel can see.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use it to blend between a dynamic outdoor environment map and a static indoor environment map to avoid the problem of a strong blue sky reflection on objects inside buildings as well as to smoothly transition between indoor and outdoor environments.</a:t>
            </a: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indoor environment map gets its color and intensity from the dynamic radiosity that we calculate and this is combined with a black &amp; white albedo </a:t>
            </a:r>
            <a:r>
              <a:rPr lang="en-US" sz="1200" kern="1200" dirty="0" err="1" smtClean="0">
                <a:solidFill>
                  <a:schemeClr val="tx1"/>
                </a:solidFill>
                <a:effectLst/>
                <a:latin typeface="+mn-lt"/>
                <a:ea typeface="+mn-ea"/>
                <a:cs typeface="+mn-cs"/>
              </a:rPr>
              <a:t>envmap</a:t>
            </a:r>
            <a:r>
              <a:rPr lang="en-US" sz="1200" kern="1200" dirty="0" smtClean="0">
                <a:solidFill>
                  <a:schemeClr val="tx1"/>
                </a:solidFill>
                <a:effectLst/>
                <a:latin typeface="+mn-lt"/>
                <a:ea typeface="+mn-ea"/>
                <a:cs typeface="+mn-cs"/>
              </a:rPr>
              <a:t> that modulates it and creates view-dependent motion in the surface. </a:t>
            </a: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57</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a spherical harmonic representation of the sky. This is used for lighting big outdoor environments. The small </a:t>
            </a:r>
            <a:r>
              <a:rPr lang="en-US" sz="1200" kern="1200" dirty="0" err="1" smtClean="0">
                <a:solidFill>
                  <a:schemeClr val="tx1"/>
                </a:solidFill>
                <a:effectLst/>
                <a:latin typeface="+mn-lt"/>
                <a:ea typeface="+mn-ea"/>
                <a:cs typeface="+mn-cs"/>
              </a:rPr>
              <a:t>Envmap</a:t>
            </a:r>
            <a:r>
              <a:rPr lang="en-US" sz="1200" kern="1200" dirty="0" smtClean="0">
                <a:solidFill>
                  <a:schemeClr val="tx1"/>
                </a:solidFill>
                <a:effectLst/>
                <a:latin typeface="+mn-lt"/>
                <a:ea typeface="+mn-ea"/>
                <a:cs typeface="+mn-cs"/>
              </a:rPr>
              <a:t> cross you see to</a:t>
            </a:r>
            <a:r>
              <a:rPr lang="en-US" sz="1200" kern="1200" baseline="0" dirty="0" smtClean="0">
                <a:solidFill>
                  <a:schemeClr val="tx1"/>
                </a:solidFill>
                <a:effectLst/>
                <a:latin typeface="+mn-lt"/>
                <a:ea typeface="+mn-ea"/>
                <a:cs typeface="+mn-cs"/>
              </a:rPr>
              <a:t> the left</a:t>
            </a:r>
            <a:r>
              <a:rPr lang="en-US" sz="1200" kern="1200" dirty="0" smtClean="0">
                <a:solidFill>
                  <a:schemeClr val="tx1"/>
                </a:solidFill>
                <a:effectLst/>
                <a:latin typeface="+mn-lt"/>
                <a:ea typeface="+mn-ea"/>
                <a:cs typeface="+mn-cs"/>
              </a:rPr>
              <a:t> of every picture is the spherical harmonic debug view.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a spherical harmonic representation of the sky. This is used for lighting big outdoor environments. The small </a:t>
            </a:r>
            <a:r>
              <a:rPr lang="en-US" sz="1200" kern="1200" dirty="0" err="1" smtClean="0">
                <a:solidFill>
                  <a:schemeClr val="tx1"/>
                </a:solidFill>
                <a:effectLst/>
                <a:latin typeface="+mn-lt"/>
                <a:ea typeface="+mn-ea"/>
                <a:cs typeface="+mn-cs"/>
              </a:rPr>
              <a:t>Envmap</a:t>
            </a:r>
            <a:r>
              <a:rPr lang="en-US" sz="1200" kern="1200" dirty="0" smtClean="0">
                <a:solidFill>
                  <a:schemeClr val="tx1"/>
                </a:solidFill>
                <a:effectLst/>
                <a:latin typeface="+mn-lt"/>
                <a:ea typeface="+mn-ea"/>
                <a:cs typeface="+mn-cs"/>
              </a:rPr>
              <a:t> cross you see in the middle of every picture is the spherical harmonic debug view.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59</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This is the</a:t>
            </a:r>
            <a:r>
              <a:rPr lang="en-US" baseline="0" noProof="0" dirty="0" smtClean="0"/>
              <a:t> big one right. How to get it looking like ME and a destructible world. </a:t>
            </a:r>
            <a:endParaRPr lang="en-US" noProof="0"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a spherical harmonic representation of the sky. This is used for lighting big outdoor environments. The small </a:t>
            </a:r>
            <a:r>
              <a:rPr lang="en-US" sz="1200" kern="1200" dirty="0" err="1" smtClean="0">
                <a:solidFill>
                  <a:schemeClr val="tx1"/>
                </a:solidFill>
                <a:effectLst/>
                <a:latin typeface="+mn-lt"/>
                <a:ea typeface="+mn-ea"/>
                <a:cs typeface="+mn-cs"/>
              </a:rPr>
              <a:t>Envmap</a:t>
            </a:r>
            <a:r>
              <a:rPr lang="en-US" sz="1200" kern="1200" dirty="0" smtClean="0">
                <a:solidFill>
                  <a:schemeClr val="tx1"/>
                </a:solidFill>
                <a:effectLst/>
                <a:latin typeface="+mn-lt"/>
                <a:ea typeface="+mn-ea"/>
                <a:cs typeface="+mn-cs"/>
              </a:rPr>
              <a:t> cross you see in the middle of every picture is the spherical harmonic debug view.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61</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red point you see in the picture is a light probe, it’s getting snapped to the height field of the terrain. The resolution of the light probe grid depends on the terrain patch size.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62</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the same</a:t>
            </a:r>
            <a:r>
              <a:rPr lang="en-US" sz="1200" kern="1200" baseline="0" dirty="0" smtClean="0">
                <a:solidFill>
                  <a:schemeClr val="tx1"/>
                </a:solidFill>
                <a:effectLst/>
                <a:latin typeface="+mn-lt"/>
                <a:ea typeface="+mn-ea"/>
                <a:cs typeface="+mn-cs"/>
              </a:rPr>
              <a:t> for the </a:t>
            </a:r>
            <a:r>
              <a:rPr lang="en-US" sz="1200" kern="1200" baseline="0" dirty="0" err="1" smtClean="0">
                <a:solidFill>
                  <a:schemeClr val="tx1"/>
                </a:solidFill>
                <a:effectLst/>
                <a:latin typeface="+mn-lt"/>
                <a:ea typeface="+mn-ea"/>
                <a:cs typeface="+mn-cs"/>
              </a:rPr>
              <a:t>lightmpas</a:t>
            </a:r>
            <a:r>
              <a:rPr lang="en-US" sz="1200" kern="1200" baseline="0" dirty="0" smtClean="0">
                <a:solidFill>
                  <a:schemeClr val="tx1"/>
                </a:solidFill>
                <a:effectLst/>
                <a:latin typeface="+mn-lt"/>
                <a:ea typeface="+mn-ea"/>
                <a:cs typeface="+mn-cs"/>
              </a:rPr>
              <a:t> for the terrain, it also deepens on the </a:t>
            </a:r>
            <a:r>
              <a:rPr lang="en-US" sz="1200" kern="1200" dirty="0" smtClean="0">
                <a:solidFill>
                  <a:schemeClr val="tx1"/>
                </a:solidFill>
                <a:effectLst/>
                <a:latin typeface="+mn-lt"/>
                <a:ea typeface="+mn-ea"/>
                <a:cs typeface="+mn-cs"/>
              </a:rPr>
              <a:t>terrain patch size.</a:t>
            </a:r>
            <a:r>
              <a:rPr lang="en-US" sz="1200" kern="1200" baseline="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65</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4802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3" indent="0" algn="l" defTabSz="84802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Freedom : As a lighting artist I want to be able to have a red sky and green ground, and not to be forced to change the color of the sky just to get the ground brighter. You need to be careful what systems interact with each other in a lighting system.</a:t>
            </a:r>
          </a:p>
          <a:p>
            <a:pPr marL="0" marR="0" lvl="3" indent="0" algn="l" defTabSz="848020" rtl="0" eaLnBrk="0" fontAlgn="base" latinLnBrk="0" hangingPunct="0">
              <a:lnSpc>
                <a:spcPct val="100000"/>
              </a:lnSpc>
              <a:spcBef>
                <a:spcPct val="30000"/>
              </a:spcBef>
              <a:spcAft>
                <a:spcPct val="0"/>
              </a:spcAft>
              <a:buClrTx/>
              <a:buSzTx/>
              <a:buFontTx/>
              <a:buNone/>
              <a:tabLst/>
              <a:defRPr/>
            </a:pPr>
            <a:endParaRPr lang="en-US" sz="16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67</a:t>
            </a:fld>
            <a:endParaRPr lang="sv-SE"/>
          </a:p>
        </p:txBody>
      </p:sp>
    </p:spTree>
    <p:extLst>
      <p:ext uri="{BB962C8B-B14F-4D97-AF65-F5344CB8AC3E}">
        <p14:creationId xmlns:p14="http://schemas.microsoft.com/office/powerpoint/2010/main" val="2527953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radiosity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radiosity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radiosity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69</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We wanted the indoor lighting to look as good as ME wile</a:t>
            </a:r>
            <a:r>
              <a:rPr lang="en-US" baseline="0" noProof="0" dirty="0" smtClean="0"/>
              <a:t> having a fully destructible indoor environment. Battlefield BC 2 indoor lighting did not look that good.</a:t>
            </a:r>
            <a:endParaRPr lang="en-US" noProof="0"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71</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72</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73</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74</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75</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76</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848020" rtl="0" eaLnBrk="0" fontAlgn="base" latinLnBrk="0" hangingPunct="0">
              <a:lnSpc>
                <a:spcPct val="100000"/>
              </a:lnSpc>
              <a:spcBef>
                <a:spcPct val="30000"/>
              </a:spcBef>
              <a:spcAft>
                <a:spcPct val="0"/>
              </a:spcAft>
              <a:buClrTx/>
              <a:buSzTx/>
              <a:buFontTx/>
              <a:buNone/>
              <a:tabLst/>
              <a:defRPr/>
            </a:pPr>
            <a:r>
              <a:rPr lang="en-US" sz="2000" b="1" dirty="0" smtClean="0"/>
              <a:t>Complex geometry :</a:t>
            </a:r>
            <a:r>
              <a:rPr lang="en-US" sz="2000" b="1" baseline="0" dirty="0" smtClean="0"/>
              <a:t> </a:t>
            </a:r>
            <a:r>
              <a:rPr lang="en-US" sz="1200" b="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orking with light probes: for complex objects (i.e. house), some parts can</a:t>
            </a:r>
            <a:r>
              <a:rPr lang="en-US" sz="1200" kern="1200" baseline="0" dirty="0" smtClean="0">
                <a:solidFill>
                  <a:schemeClr val="tx1"/>
                </a:solidFill>
                <a:latin typeface="+mn-lt"/>
                <a:ea typeface="+mn-ea"/>
                <a:cs typeface="+mn-cs"/>
              </a:rPr>
              <a:t> be taken out of the geometry and</a:t>
            </a:r>
            <a:r>
              <a:rPr lang="en-US" sz="1200" kern="1200" dirty="0" smtClean="0">
                <a:solidFill>
                  <a:schemeClr val="tx1"/>
                </a:solidFill>
                <a:latin typeface="+mn-lt"/>
                <a:ea typeface="+mn-ea"/>
                <a:cs typeface="+mn-cs"/>
              </a:rPr>
              <a:t> imported as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 to optimize authoring time. Gray is </a:t>
            </a:r>
            <a:r>
              <a:rPr lang="en-US" sz="1200" kern="1200" dirty="0" err="1" smtClean="0">
                <a:solidFill>
                  <a:schemeClr val="tx1"/>
                </a:solidFill>
                <a:latin typeface="+mn-lt"/>
                <a:ea typeface="+mn-ea"/>
                <a:cs typeface="+mn-cs"/>
              </a:rPr>
              <a:t>lightmap</a:t>
            </a:r>
            <a:r>
              <a:rPr lang="en-US" sz="1200" kern="1200" dirty="0" smtClean="0">
                <a:solidFill>
                  <a:schemeClr val="tx1"/>
                </a:solidFill>
                <a:latin typeface="+mn-lt"/>
                <a:ea typeface="+mn-ea"/>
                <a:cs typeface="+mn-cs"/>
              </a:rPr>
              <a:t> lit geometry, red are </a:t>
            </a:r>
            <a:r>
              <a:rPr lang="en-US" sz="1200" kern="1200" dirty="0" err="1" smtClean="0">
                <a:solidFill>
                  <a:schemeClr val="tx1"/>
                </a:solidFill>
                <a:latin typeface="+mn-lt"/>
                <a:ea typeface="+mn-ea"/>
                <a:cs typeface="+mn-cs"/>
              </a:rPr>
              <a:t>lightprobe</a:t>
            </a:r>
            <a:r>
              <a:rPr lang="en-US" sz="1200" kern="1200" dirty="0" smtClean="0">
                <a:solidFill>
                  <a:schemeClr val="tx1"/>
                </a:solidFill>
                <a:latin typeface="+mn-lt"/>
                <a:ea typeface="+mn-ea"/>
                <a:cs typeface="+mn-cs"/>
              </a:rPr>
              <a:t> lit geometry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blue are transparent surface and don’t need to be lit by enlighten</a:t>
            </a:r>
            <a:endParaRPr lang="en-US" sz="2000" b="1" dirty="0" smtClean="0"/>
          </a:p>
          <a:p>
            <a:pPr marL="0" marR="0" lvl="0" indent="0" algn="l" defTabSz="848020" rtl="0" eaLnBrk="0" fontAlgn="base" latinLnBrk="0" hangingPunct="0">
              <a:lnSpc>
                <a:spcPct val="100000"/>
              </a:lnSpc>
              <a:spcBef>
                <a:spcPct val="30000"/>
              </a:spcBef>
              <a:spcAft>
                <a:spcPct val="0"/>
              </a:spcAft>
              <a:buClrTx/>
              <a:buSzTx/>
              <a:buFontTx/>
              <a:buNone/>
              <a:tabLst/>
              <a:defRPr/>
            </a:pPr>
            <a:r>
              <a:rPr lang="en-US" sz="3600" b="1" dirty="0" smtClean="0"/>
              <a:t>Static </a:t>
            </a:r>
            <a:r>
              <a:rPr lang="en-US" sz="3600" b="1" dirty="0" err="1" smtClean="0"/>
              <a:t>radiosity</a:t>
            </a:r>
            <a:r>
              <a:rPr lang="en-US" sz="3600" b="1" dirty="0" smtClean="0"/>
              <a:t> maps :</a:t>
            </a:r>
            <a:r>
              <a:rPr lang="en-US" sz="3600" b="1" baseline="0" dirty="0" smtClean="0"/>
              <a:t> </a:t>
            </a:r>
            <a:r>
              <a:rPr lang="en-US" sz="2000" kern="1200" dirty="0" smtClean="0">
                <a:solidFill>
                  <a:schemeClr val="tx1"/>
                </a:solidFill>
                <a:latin typeface="+mn-lt"/>
                <a:ea typeface="+mn-ea"/>
                <a:cs typeface="+mn-cs"/>
              </a:rPr>
              <a:t>You can use this system as a fast way of baking out light maps / </a:t>
            </a:r>
            <a:r>
              <a:rPr lang="en-US" sz="2000" kern="1200" dirty="0" err="1" smtClean="0">
                <a:solidFill>
                  <a:schemeClr val="tx1"/>
                </a:solidFill>
                <a:latin typeface="+mn-lt"/>
                <a:ea typeface="+mn-ea"/>
                <a:cs typeface="+mn-cs"/>
              </a:rPr>
              <a:t>radiosity</a:t>
            </a:r>
            <a:r>
              <a:rPr lang="en-US" sz="2000" kern="1200" dirty="0" smtClean="0">
                <a:solidFill>
                  <a:schemeClr val="tx1"/>
                </a:solidFill>
                <a:latin typeface="+mn-lt"/>
                <a:ea typeface="+mn-ea"/>
                <a:cs typeface="+mn-cs"/>
              </a:rPr>
              <a:t> maps in this case (no </a:t>
            </a:r>
            <a:r>
              <a:rPr lang="en-US" sz="2000" kern="1200" dirty="0" err="1" smtClean="0">
                <a:solidFill>
                  <a:schemeClr val="tx1"/>
                </a:solidFill>
                <a:latin typeface="+mn-lt"/>
                <a:ea typeface="+mn-ea"/>
                <a:cs typeface="+mn-cs"/>
              </a:rPr>
              <a:t>shados</a:t>
            </a:r>
            <a:r>
              <a:rPr lang="en-US" sz="2000" kern="1200" dirty="0" smtClean="0">
                <a:solidFill>
                  <a:schemeClr val="tx1"/>
                </a:solidFill>
                <a:latin typeface="+mn-lt"/>
                <a:ea typeface="+mn-ea"/>
                <a:cs typeface="+mn-cs"/>
              </a:rPr>
              <a:t>).</a:t>
            </a:r>
            <a:endParaRPr lang="en-US" sz="3600" b="1" dirty="0" smtClean="0"/>
          </a:p>
          <a:p>
            <a:pPr lvl="0"/>
            <a:r>
              <a:rPr lang="en-US" sz="2000" b="1" dirty="0" smtClean="0"/>
              <a:t>Real-time : </a:t>
            </a:r>
            <a:r>
              <a:rPr lang="en-US" sz="1200" kern="1200" dirty="0" smtClean="0">
                <a:solidFill>
                  <a:schemeClr val="tx1"/>
                </a:solidFill>
                <a:latin typeface="+mn-lt"/>
                <a:ea typeface="+mn-ea"/>
                <a:cs typeface="+mn-cs"/>
              </a:rPr>
              <a:t>The real-time part on Enlighten can be used in smaller contained areas. </a:t>
            </a:r>
            <a:endParaRPr lang="en-US" sz="2000" b="1" dirty="0" smtClean="0"/>
          </a:p>
          <a:p>
            <a:pPr lvl="0"/>
            <a:r>
              <a:rPr lang="en-US" sz="2000" b="1" dirty="0" smtClean="0"/>
              <a:t>Streaming : </a:t>
            </a:r>
            <a:r>
              <a:rPr lang="en-US" sz="1200" kern="1200" dirty="0" smtClean="0">
                <a:solidFill>
                  <a:schemeClr val="tx1"/>
                </a:solidFill>
                <a:latin typeface="+mn-lt"/>
                <a:ea typeface="+mn-ea"/>
                <a:cs typeface="+mn-cs"/>
              </a:rPr>
              <a:t>Streaming in and out baked </a:t>
            </a:r>
            <a:r>
              <a:rPr lang="en-US" sz="1200" kern="1200" dirty="0" err="1" smtClean="0">
                <a:solidFill>
                  <a:schemeClr val="tx1"/>
                </a:solidFill>
                <a:latin typeface="+mn-lt"/>
                <a:ea typeface="+mn-ea"/>
                <a:cs typeface="+mn-cs"/>
              </a:rPr>
              <a:t>radiosity</a:t>
            </a:r>
            <a:r>
              <a:rPr lang="en-US" sz="1200" kern="1200" dirty="0" smtClean="0">
                <a:solidFill>
                  <a:schemeClr val="tx1"/>
                </a:solidFill>
                <a:latin typeface="+mn-lt"/>
                <a:ea typeface="+mn-ea"/>
                <a:cs typeface="+mn-cs"/>
              </a:rPr>
              <a:t> maps works fine depending on the sizes of the streaming zones</a:t>
            </a:r>
            <a:endParaRPr lang="en-US" sz="2000" b="1" dirty="0" smtClean="0"/>
          </a:p>
          <a:p>
            <a:pPr lvl="0"/>
            <a:r>
              <a:rPr lang="en-US" sz="2000" b="1" dirty="0" smtClean="0"/>
              <a:t>Time laps : </a:t>
            </a:r>
            <a:r>
              <a:rPr lang="en-US" sz="1200" b="0" kern="1200" dirty="0" smtClean="0">
                <a:solidFill>
                  <a:schemeClr val="tx1"/>
                </a:solidFill>
                <a:latin typeface="+mn-lt"/>
                <a:ea typeface="+mn-ea"/>
                <a:cs typeface="+mn-cs"/>
              </a:rPr>
              <a:t>T</a:t>
            </a:r>
            <a:r>
              <a:rPr lang="en-US" sz="1200" kern="1200" dirty="0" smtClean="0">
                <a:solidFill>
                  <a:schemeClr val="tx1"/>
                </a:solidFill>
                <a:latin typeface="+mn-lt"/>
                <a:ea typeface="+mn-ea"/>
                <a:cs typeface="+mn-cs"/>
              </a:rPr>
              <a:t>ime-lapse works only with dynamic enlighten enabled. </a:t>
            </a:r>
            <a:endParaRPr lang="en-US" sz="2000" b="1" dirty="0" smtClean="0"/>
          </a:p>
          <a:p>
            <a:pPr lvl="0"/>
            <a:r>
              <a:rPr lang="en-US" sz="2000" b="1" dirty="0" smtClean="0"/>
              <a:t>Range : </a:t>
            </a:r>
            <a:r>
              <a:rPr lang="en-US" sz="1200" kern="1200" dirty="0" smtClean="0">
                <a:solidFill>
                  <a:schemeClr val="tx1"/>
                </a:solidFill>
                <a:latin typeface="+mn-lt"/>
                <a:ea typeface="+mn-ea"/>
                <a:cs typeface="+mn-cs"/>
              </a:rPr>
              <a:t>Be careful if you have too much range in the lighting because of the data stored in the light probes are packed. </a:t>
            </a:r>
            <a:endParaRPr lang="en-US" sz="2000" b="1" dirty="0" smtClean="0"/>
          </a:p>
          <a:p>
            <a:pPr lvl="0"/>
            <a:r>
              <a:rPr lang="en-US" sz="2000" b="1" dirty="0" smtClean="0"/>
              <a:t>Color Grading : </a:t>
            </a:r>
            <a:r>
              <a:rPr lang="en-US" sz="1200" kern="1200" dirty="0" smtClean="0">
                <a:solidFill>
                  <a:schemeClr val="tx1"/>
                </a:solidFill>
                <a:latin typeface="+mn-lt"/>
                <a:ea typeface="+mn-ea"/>
                <a:cs typeface="+mn-cs"/>
              </a:rPr>
              <a:t>Looking how film is post processed, color grading should be applied last in the chain. </a:t>
            </a:r>
            <a:endParaRPr lang="en-US" sz="2000" b="1" dirty="0" smtClean="0"/>
          </a:p>
          <a:p>
            <a:pPr lvl="0"/>
            <a:r>
              <a:rPr lang="en-US" sz="2000" b="1" dirty="0" smtClean="0"/>
              <a:t>Filmic tone mapping : </a:t>
            </a:r>
            <a:r>
              <a:rPr lang="en-US" sz="1200" kern="1200" dirty="0" smtClean="0">
                <a:solidFill>
                  <a:schemeClr val="tx1"/>
                </a:solidFill>
                <a:latin typeface="+mn-lt"/>
                <a:ea typeface="+mn-ea"/>
                <a:cs typeface="+mn-cs"/>
              </a:rPr>
              <a:t>. There are a couple of filmic </a:t>
            </a:r>
            <a:r>
              <a:rPr lang="en-US" sz="1200" kern="1200" dirty="0" err="1" smtClean="0">
                <a:solidFill>
                  <a:schemeClr val="tx1"/>
                </a:solidFill>
                <a:latin typeface="+mn-lt"/>
                <a:ea typeface="+mn-ea"/>
                <a:cs typeface="+mn-cs"/>
              </a:rPr>
              <a:t>tonemapping</a:t>
            </a:r>
            <a:r>
              <a:rPr lang="en-US" sz="1200" kern="1200" dirty="0" smtClean="0">
                <a:solidFill>
                  <a:schemeClr val="tx1"/>
                </a:solidFill>
                <a:latin typeface="+mn-lt"/>
                <a:ea typeface="+mn-ea"/>
                <a:cs typeface="+mn-cs"/>
              </a:rPr>
              <a:t> formulas out there, use the one that suit the art direction of your game. </a:t>
            </a:r>
            <a:endParaRPr lang="en-US" sz="2000" b="1" dirty="0" smtClean="0"/>
          </a:p>
          <a:p>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77</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48020" marR="0" lvl="2" indent="0" algn="l" defTabSz="84802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48020" marR="0" lvl="2" indent="0" algn="l" defTabSz="84802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79</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We wanted both beautiful landscape and a stunning city vista in one level.</a:t>
            </a:r>
            <a:endParaRPr lang="sv-SE"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8</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48020" marR="0" lvl="2" indent="0" algn="l" defTabSz="84802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80</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81</a:t>
            </a:fld>
            <a:endParaRPr lang="sv-SE"/>
          </a:p>
        </p:txBody>
      </p:sp>
    </p:spTree>
    <p:extLst>
      <p:ext uri="{BB962C8B-B14F-4D97-AF65-F5344CB8AC3E}">
        <p14:creationId xmlns:p14="http://schemas.microsoft.com/office/powerpoint/2010/main" val="23916071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82</a:t>
            </a:fld>
            <a:endParaRPr lang="sv-SE"/>
          </a:p>
        </p:txBody>
      </p:sp>
    </p:spTree>
    <p:extLst>
      <p:ext uri="{BB962C8B-B14F-4D97-AF65-F5344CB8AC3E}">
        <p14:creationId xmlns:p14="http://schemas.microsoft.com/office/powerpoint/2010/main" val="96263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Reflective surfaces is very</a:t>
            </a:r>
            <a:r>
              <a:rPr lang="en-US" baseline="0" noProof="0" dirty="0" smtClean="0"/>
              <a:t> important to give life to all materials, ME did this very good but Frostbite 1 has always struggled with this. One big problem is when your moving from a outdoor environment in to a indoor environment.</a:t>
            </a:r>
            <a:endParaRPr lang="en-US" noProof="0" dirty="0"/>
          </a:p>
        </p:txBody>
      </p:sp>
      <p:sp>
        <p:nvSpPr>
          <p:cNvPr id="4" name="Slide Number Placeholder 3"/>
          <p:cNvSpPr>
            <a:spLocks noGrp="1"/>
          </p:cNvSpPr>
          <p:nvPr>
            <p:ph type="sldNum" sz="quarter" idx="10"/>
          </p:nvPr>
        </p:nvSpPr>
        <p:spPr/>
        <p:txBody>
          <a:bodyPr/>
          <a:lstStyle/>
          <a:p>
            <a:pPr>
              <a:defRPr/>
            </a:pPr>
            <a:fld id="{9C239996-2FEA-4CDB-8749-92820BBFF17E}" type="slidenum">
              <a:rPr lang="sv-SE" smtClean="0"/>
              <a:pPr>
                <a:defRPr/>
              </a:pPr>
              <a:t>9</a:t>
            </a:fld>
            <a:endParaRPr lang="sv-SE"/>
          </a:p>
        </p:txBody>
      </p:sp>
    </p:spTree>
    <p:extLst>
      <p:ext uri="{BB962C8B-B14F-4D97-AF65-F5344CB8AC3E}">
        <p14:creationId xmlns:p14="http://schemas.microsoft.com/office/powerpoint/2010/main" val="239160710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845" y="1985732"/>
            <a:ext cx="8858312" cy="443142"/>
          </a:xfrm>
        </p:spPr>
        <p:txBody>
          <a:bodyPr lIns="0" tIns="0" rIns="0" bIns="0"/>
          <a:lstStyle>
            <a:lvl1pPr>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stStyle>
          <a:p>
            <a:r>
              <a:rPr lang="en-US" dirty="0" smtClean="0"/>
              <a:t>TITLE</a:t>
            </a:r>
            <a:endParaRPr lang="sv-SE" dirty="0"/>
          </a:p>
        </p:txBody>
      </p:sp>
      <p:sp>
        <p:nvSpPr>
          <p:cNvPr id="3" name="Content Placeholder 2"/>
          <p:cNvSpPr>
            <a:spLocks noGrp="1"/>
          </p:cNvSpPr>
          <p:nvPr>
            <p:ph idx="1" hasCustomPrompt="1"/>
          </p:nvPr>
        </p:nvSpPr>
        <p:spPr>
          <a:xfrm>
            <a:off x="142844" y="2428874"/>
            <a:ext cx="8853566" cy="285752"/>
          </a:xfrm>
        </p:spPr>
        <p:txBody>
          <a:bodyPr lIns="0" tIns="0" rIns="0" bIns="0"/>
          <a:lstStyle>
            <a:lvl1pPr marL="0" indent="0">
              <a:defRPr lang="sv-SE" sz="2000" kern="1200" baseline="0" dirty="0">
                <a:solidFill>
                  <a:schemeClr val="bg2">
                    <a:lumMod val="20000"/>
                    <a:lumOff val="80000"/>
                  </a:schemeClr>
                </a:solidFill>
                <a:latin typeface="Arial" pitchFamily="34" charset="0"/>
                <a:ea typeface="+mn-ea"/>
                <a:cs typeface="Arial" pitchFamily="34" charset="0"/>
              </a:defRPr>
            </a:lvl1pPr>
          </a:lstStyle>
          <a:p>
            <a:pPr lvl="0"/>
            <a:r>
              <a:rPr lang="en-US" dirty="0" smtClean="0"/>
              <a:t>//WHO ME</a:t>
            </a:r>
            <a:endParaRPr lang="sv-SE" dirty="0"/>
          </a:p>
        </p:txBody>
      </p:sp>
      <p:sp>
        <p:nvSpPr>
          <p:cNvPr id="10" name="Text Placeholder 9"/>
          <p:cNvSpPr>
            <a:spLocks noGrp="1"/>
          </p:cNvSpPr>
          <p:nvPr>
            <p:ph type="body" sz="quarter" idx="11" hasCustomPrompt="1"/>
          </p:nvPr>
        </p:nvSpPr>
        <p:spPr>
          <a:xfrm>
            <a:off x="1043608" y="4803998"/>
            <a:ext cx="6981980" cy="242872"/>
          </a:xfrm>
        </p:spPr>
        <p:txBody>
          <a:bodyPr wrap="square" lIns="0" tIns="0" rIns="0" bIns="0" anchor="b"/>
          <a:lstStyle>
            <a:lvl1pPr algn="l">
              <a:defRPr sz="1400" kern="0" spc="0" baseline="0">
                <a:solidFill>
                  <a:schemeClr val="tx1">
                    <a:lumMod val="50000"/>
                  </a:schemeClr>
                </a:solidFill>
                <a:latin typeface="Arial" pitchFamily="34" charset="0"/>
                <a:cs typeface="Arial" pitchFamily="34" charset="0"/>
              </a:defRPr>
            </a:lvl1pPr>
          </a:lstStyle>
          <a:p>
            <a:pPr lvl="0"/>
            <a:r>
              <a:rPr lang="sv-SE" dirty="0" smtClean="0"/>
              <a:t>INACTIVE SECTION &gt; INACTIVE SECTION &gt; ACTIVE SECTION</a:t>
            </a:r>
            <a:endParaRPr lang="sv-SE" dirty="0"/>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tretch>
            <a:fillRect/>
          </a:stretch>
        </p:blipFill>
        <p:spPr>
          <a:xfrm>
            <a:off x="99962" y="1200688"/>
            <a:ext cx="4039990" cy="817651"/>
          </a:xfrm>
          <a:prstGeom prst="rect">
            <a:avLst/>
          </a:prstGeom>
        </p:spPr>
      </p:pic>
      <p:pic>
        <p:nvPicPr>
          <p:cNvPr id="8" name="Picture 2" descr="R:\MediaLibrary\DICE\Logos\Dice_Logo\DICE_vit.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2400" y="4835264"/>
            <a:ext cx="823836" cy="217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5604" y="4764288"/>
            <a:ext cx="768697" cy="296954"/>
          </a:xfrm>
          <a:prstGeom prst="rect">
            <a:avLst/>
          </a:prstGeom>
        </p:spPr>
      </p:pic>
    </p:spTree>
    <p:extLst>
      <p:ext uri="{BB962C8B-B14F-4D97-AF65-F5344CB8AC3E}">
        <p14:creationId xmlns:p14="http://schemas.microsoft.com/office/powerpoint/2010/main" val="399940426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in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56140" y="102470"/>
            <a:ext cx="8908349" cy="597072"/>
          </a:xfrm>
        </p:spPr>
        <p:txBody>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stStyle>
          <a:p>
            <a:r>
              <a:rPr lang="en-US" dirty="0" smtClean="0"/>
              <a:t>CLICK TO EDIT MASTER</a:t>
            </a:r>
            <a:endParaRPr lang="sv-SE" dirty="0"/>
          </a:p>
        </p:txBody>
      </p:sp>
      <p:sp>
        <p:nvSpPr>
          <p:cNvPr id="5" name="Text Placeholder 13"/>
          <p:cNvSpPr>
            <a:spLocks noGrp="1"/>
          </p:cNvSpPr>
          <p:nvPr>
            <p:ph type="body" sz="quarter" idx="11" hasCustomPrompt="1"/>
          </p:nvPr>
        </p:nvSpPr>
        <p:spPr>
          <a:xfrm>
            <a:off x="53458" y="872084"/>
            <a:ext cx="6462758" cy="3571875"/>
          </a:xfrm>
        </p:spPr>
        <p:txBody>
          <a:bodyPr/>
          <a:lstStyle>
            <a:lvl1pPr marL="0" indent="0">
              <a:buClr>
                <a:schemeClr val="tx1">
                  <a:lumMod val="75000"/>
                </a:schemeClr>
              </a:buClr>
              <a:buFont typeface="Wingdings" pitchFamily="2" charset="2"/>
              <a:buNone/>
              <a:defRPr sz="1800">
                <a:solidFill>
                  <a:srgbClr val="C0C0C0"/>
                </a:solidFill>
                <a:latin typeface="Franklin Gothic Book" pitchFamily="34" charset="0"/>
              </a:defRPr>
            </a:lvl1pPr>
            <a:lvl2pPr marL="361943" indent="-180971" defTabSz="359993">
              <a:buClr>
                <a:srgbClr val="FF9933"/>
              </a:buClr>
              <a:buSzPct val="150000"/>
              <a:buFont typeface="Arial" pitchFamily="34" charset="0"/>
              <a:buChar char="›"/>
              <a:tabLst>
                <a:tab pos="447666" algn="l"/>
                <a:tab pos="982644" algn="l"/>
              </a:tabLst>
              <a:defRPr sz="1400">
                <a:solidFill>
                  <a:srgbClr val="C0C0C0"/>
                </a:solidFill>
                <a:latin typeface="Franklin Gothic Book" pitchFamily="34" charset="0"/>
              </a:defRPr>
            </a:lvl2pPr>
            <a:lvl3pPr marL="447666" indent="-98423">
              <a:buClr>
                <a:srgbClr val="FF9933"/>
              </a:buClr>
              <a:buSzPct val="150000"/>
              <a:buFont typeface="Arial" pitchFamily="34" charset="0"/>
              <a:buChar char="›"/>
              <a:tabLst/>
              <a:defRPr sz="1100">
                <a:solidFill>
                  <a:srgbClr val="C0C0C0"/>
                </a:solidFill>
                <a:latin typeface="Franklin Gothic Book" pitchFamily="34" charset="0"/>
              </a:defRPr>
            </a:lvl3pPr>
            <a:lvl4pPr marL="714361" indent="-179385" defTabSz="359993">
              <a:buClr>
                <a:srgbClr val="FF9933"/>
              </a:buClr>
              <a:buSzPct val="150000"/>
              <a:buFont typeface="Arial" pitchFamily="34" charset="0"/>
              <a:buChar char="›"/>
              <a:tabLst/>
              <a:defRPr sz="1000">
                <a:solidFill>
                  <a:srgbClr val="C0C0C0"/>
                </a:solidFill>
                <a:latin typeface="Franklin Gothic Book" pitchFamily="34" charset="0"/>
              </a:defRPr>
            </a:lvl4pPr>
            <a:lvl5pPr marL="895332" indent="-184147" defTabSz="359993">
              <a:buClr>
                <a:srgbClr val="FF9933"/>
              </a:buClr>
              <a:buSzPct val="150000"/>
              <a:buFont typeface="Arial" pitchFamily="34" charset="0"/>
              <a:buChar char="›"/>
              <a:tabLst/>
              <a:defRPr sz="800">
                <a:solidFill>
                  <a:srgbClr val="C0C0C0"/>
                </a:solidFill>
                <a:latin typeface="Franklin Gothic Book" pitchFamily="34" charset="0"/>
              </a:defRPr>
            </a:lvl5pPr>
            <a:lvl9pPr>
              <a:buNone/>
              <a:defRPr/>
            </a:lvl9pPr>
          </a:lstStyle>
          <a:p>
            <a:pPr lvl="0"/>
            <a:r>
              <a:rPr lang="en-US" dirty="0" smtClean="0"/>
              <a:t>Click to edit Master text styles. And this happens if the text flows over.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7" name="Picture 2" descr="R:\MediaLibrary\BF_BF3\2D\Logos\BF3_Logo_Horizontal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504" y="4813543"/>
            <a:ext cx="1250061" cy="2389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MediaLibrary\DICE\Logos\Dice_Logo\DICE_vit.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2400" y="4835264"/>
            <a:ext cx="823836" cy="2172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ain layout">
    <p:bg>
      <p:bgPr>
        <a:blipFill dpi="0" rotWithShape="1">
          <a:blip r:embed="rId2" cstate="print">
            <a:lum/>
          </a:blip>
          <a:srcRect/>
          <a:stretch>
            <a:fillRect b="-2000"/>
          </a:stretch>
        </a:blipFill>
        <a:effectLst/>
      </p:bgPr>
    </p:bg>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56140" y="102470"/>
            <a:ext cx="8908349" cy="597072"/>
          </a:xfrm>
        </p:spPr>
        <p:txBody>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stStyle>
          <a:p>
            <a:r>
              <a:rPr lang="en-US" dirty="0" smtClean="0"/>
              <a:t>CLICK TO EDIT MASTER</a:t>
            </a:r>
            <a:endParaRPr lang="sv-SE" dirty="0"/>
          </a:p>
        </p:txBody>
      </p:sp>
      <p:sp>
        <p:nvSpPr>
          <p:cNvPr id="5" name="Text Placeholder 13"/>
          <p:cNvSpPr>
            <a:spLocks noGrp="1"/>
          </p:cNvSpPr>
          <p:nvPr>
            <p:ph type="body" sz="quarter" idx="11" hasCustomPrompt="1"/>
          </p:nvPr>
        </p:nvSpPr>
        <p:spPr>
          <a:xfrm>
            <a:off x="53458" y="872084"/>
            <a:ext cx="6462758" cy="3571875"/>
          </a:xfrm>
        </p:spPr>
        <p:txBody>
          <a:bodyPr/>
          <a:lstStyle>
            <a:lvl1pPr marL="0" indent="0">
              <a:buClr>
                <a:schemeClr val="tx1">
                  <a:lumMod val="75000"/>
                </a:schemeClr>
              </a:buClr>
              <a:buFont typeface="Wingdings" pitchFamily="2" charset="2"/>
              <a:buNone/>
              <a:defRPr sz="1800">
                <a:solidFill>
                  <a:srgbClr val="C0C0C0"/>
                </a:solidFill>
                <a:latin typeface="Franklin Gothic Book" pitchFamily="34" charset="0"/>
              </a:defRPr>
            </a:lvl1pPr>
            <a:lvl2pPr marL="361943" indent="-180971" defTabSz="359993">
              <a:buClr>
                <a:srgbClr val="FF9933"/>
              </a:buClr>
              <a:buSzPct val="150000"/>
              <a:buFont typeface="Arial" pitchFamily="34" charset="0"/>
              <a:buChar char="›"/>
              <a:tabLst>
                <a:tab pos="447666" algn="l"/>
                <a:tab pos="982644" algn="l"/>
              </a:tabLst>
              <a:defRPr sz="1400">
                <a:solidFill>
                  <a:srgbClr val="C0C0C0"/>
                </a:solidFill>
                <a:latin typeface="Franklin Gothic Book" pitchFamily="34" charset="0"/>
              </a:defRPr>
            </a:lvl2pPr>
            <a:lvl3pPr marL="447666" indent="-98423">
              <a:buClr>
                <a:srgbClr val="FF9933"/>
              </a:buClr>
              <a:buSzPct val="150000"/>
              <a:buFont typeface="Arial" pitchFamily="34" charset="0"/>
              <a:buChar char="›"/>
              <a:tabLst/>
              <a:defRPr sz="1100">
                <a:solidFill>
                  <a:srgbClr val="C0C0C0"/>
                </a:solidFill>
                <a:latin typeface="Franklin Gothic Book" pitchFamily="34" charset="0"/>
              </a:defRPr>
            </a:lvl3pPr>
            <a:lvl4pPr marL="714361" indent="-179385" defTabSz="359993">
              <a:buClr>
                <a:srgbClr val="FF9933"/>
              </a:buClr>
              <a:buSzPct val="150000"/>
              <a:buFont typeface="Arial" pitchFamily="34" charset="0"/>
              <a:buChar char="›"/>
              <a:tabLst/>
              <a:defRPr sz="1000">
                <a:solidFill>
                  <a:srgbClr val="C0C0C0"/>
                </a:solidFill>
                <a:latin typeface="Franklin Gothic Book" pitchFamily="34" charset="0"/>
              </a:defRPr>
            </a:lvl4pPr>
            <a:lvl5pPr marL="895332" indent="-184147" defTabSz="359993">
              <a:buClr>
                <a:srgbClr val="FF9933"/>
              </a:buClr>
              <a:buSzPct val="150000"/>
              <a:buFont typeface="Arial" pitchFamily="34" charset="0"/>
              <a:buChar char="›"/>
              <a:tabLst/>
              <a:defRPr sz="800">
                <a:solidFill>
                  <a:srgbClr val="C0C0C0"/>
                </a:solidFill>
                <a:latin typeface="Franklin Gothic Book" pitchFamily="34" charset="0"/>
              </a:defRPr>
            </a:lvl5pPr>
            <a:lvl9pPr>
              <a:buNone/>
              <a:defRPr/>
            </a:lvl9pPr>
          </a:lstStyle>
          <a:p>
            <a:pPr lvl="0"/>
            <a:r>
              <a:rPr lang="en-US" dirty="0" smtClean="0"/>
              <a:t>Click to edit Master text styles. And this happens if the text flows over.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6" name="Picture 2" descr="R:\MediaLibrary\BF_BF3\2D\Logos\BF3_Logo_Horizontal_Smal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504" y="4813543"/>
            <a:ext cx="1250061" cy="2389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MediaLibrary\DICE\Logos\Dice_Logo\DICE_vit.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2400" y="4835264"/>
            <a:ext cx="823836" cy="21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343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381" y="206241"/>
            <a:ext cx="8229243" cy="857102"/>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p>
            <a:r>
              <a:rPr lang="en-US" dirty="0" smtClean="0"/>
              <a:t>CLICK TO EDIT MASTER TITLE STYLE</a:t>
            </a:r>
            <a:endParaRPr lang="en-US" dirty="0"/>
          </a:p>
        </p:txBody>
      </p:sp>
      <p:sp>
        <p:nvSpPr>
          <p:cNvPr id="1027" name="Text Placeholder 12"/>
          <p:cNvSpPr>
            <a:spLocks noGrp="1"/>
          </p:cNvSpPr>
          <p:nvPr>
            <p:ph type="body" idx="1"/>
          </p:nvPr>
        </p:nvSpPr>
        <p:spPr bwMode="auto">
          <a:xfrm>
            <a:off x="468001" y="1224001"/>
            <a:ext cx="8229243" cy="353197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p>
            <a:pPr marL="0" lvl="0" indent="0" algn="l" rtl="0" eaLnBrk="0" fontAlgn="base" hangingPunct="0">
              <a:spcBef>
                <a:spcPct val="0"/>
              </a:spcBef>
              <a:spcAft>
                <a:spcPct val="0"/>
              </a:spcAft>
              <a:buClr>
                <a:srgbClr val="F9F9F9"/>
              </a:buClr>
              <a:buSzPct val="65000"/>
            </a:pPr>
            <a:r>
              <a:rPr lang="en-US" dirty="0" smtClean="0"/>
              <a:t>Click to edit Master text styles</a:t>
            </a:r>
          </a:p>
          <a:p>
            <a:pPr marL="0" lvl="0" indent="0" algn="l" rtl="0" eaLnBrk="0" fontAlgn="base" hangingPunct="0">
              <a:spcBef>
                <a:spcPct val="0"/>
              </a:spcBef>
              <a:spcAft>
                <a:spcPct val="0"/>
              </a:spcAft>
              <a:buClr>
                <a:srgbClr val="F9F9F9"/>
              </a:buClr>
              <a:buSzPct val="65000"/>
            </a:pPr>
            <a:r>
              <a:rPr lang="en-US" dirty="0" smtClean="0"/>
              <a:t>Second level</a:t>
            </a:r>
          </a:p>
          <a:p>
            <a:pPr marL="0" lvl="0" indent="0" algn="l" rtl="0" eaLnBrk="0" fontAlgn="base" hangingPunct="0">
              <a:spcBef>
                <a:spcPct val="0"/>
              </a:spcBef>
              <a:spcAft>
                <a:spcPct val="0"/>
              </a:spcAft>
              <a:buClr>
                <a:srgbClr val="F9F9F9"/>
              </a:buClr>
              <a:buSzPct val="65000"/>
            </a:pPr>
            <a:r>
              <a:rPr lang="en-US" dirty="0" smtClean="0"/>
              <a:t>Third level</a:t>
            </a:r>
          </a:p>
          <a:p>
            <a:pPr marL="0" lvl="0" indent="0" algn="l" rtl="0" eaLnBrk="0" fontAlgn="base" hangingPunct="0">
              <a:spcBef>
                <a:spcPct val="0"/>
              </a:spcBef>
              <a:spcAft>
                <a:spcPct val="0"/>
              </a:spcAft>
              <a:buClr>
                <a:srgbClr val="F9F9F9"/>
              </a:buClr>
              <a:buSzPct val="65000"/>
            </a:pPr>
            <a:r>
              <a:rPr lang="en-US" dirty="0" smtClean="0"/>
              <a:t>Fourth level</a:t>
            </a:r>
          </a:p>
          <a:p>
            <a:pPr marL="0" lvl="0" indent="0" algn="l" rtl="0" eaLnBrk="0" fontAlgn="base" hangingPunct="0">
              <a:spcBef>
                <a:spcPct val="0"/>
              </a:spcBef>
              <a:spcAft>
                <a:spcPct val="0"/>
              </a:spcAft>
              <a:buClr>
                <a:srgbClr val="F9F9F9"/>
              </a:buClr>
              <a:buSzPct val="65000"/>
            </a:pPr>
            <a:r>
              <a:rPr lang="en-US" dirty="0" smtClean="0"/>
              <a:t>Fifth level</a:t>
            </a:r>
          </a:p>
        </p:txBody>
      </p:sp>
    </p:spTree>
  </p:cSld>
  <p:clrMap bg1="dk1" tx1="lt1" bg2="dk2" tx2="lt2" accent1="accent1" accent2="accent2" accent3="accent3" accent4="accent4" accent5="accent5" accent6="accent6" hlink="hlink" folHlink="folHlink"/>
  <p:sldLayoutIdLst>
    <p:sldLayoutId id="2147483720" r:id="rId1"/>
    <p:sldLayoutId id="2147483718" r:id="rId2"/>
    <p:sldLayoutId id="2147483722" r:id="rId3"/>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lang="en-US" sz="4000" b="0" i="0" kern="0" cap="none" spc="0" baseline="0" dirty="0">
          <a:ln w="6350">
            <a:noFill/>
          </a:ln>
          <a:gradFill flip="none" rotWithShape="1">
            <a:gsLst>
              <a:gs pos="27000">
                <a:schemeClr val="tx1">
                  <a:lumMod val="50000"/>
                </a:schemeClr>
              </a:gs>
              <a:gs pos="66000">
                <a:schemeClr val="tx1">
                  <a:lumMod val="75000"/>
                </a:schemeClr>
              </a:gs>
              <a:gs pos="100000">
                <a:schemeClr val="tx1">
                  <a:lumMod val="95000"/>
                </a:schemeClr>
              </a:gs>
            </a:gsLst>
            <a:lin ang="16200000" scaled="1"/>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p:titleStyle>
    <p:bodyStyle>
      <a:lvl1pPr marL="342893" indent="-342893" algn="l" rtl="0" eaLnBrk="0" fontAlgn="base" hangingPunct="0">
        <a:spcBef>
          <a:spcPct val="0"/>
        </a:spcBef>
        <a:spcAft>
          <a:spcPct val="0"/>
        </a:spcAft>
        <a:buClr>
          <a:srgbClr val="FF9933"/>
        </a:buClr>
        <a:buSzPct val="65000"/>
        <a:buFont typeface="Wingdings" pitchFamily="2" charset="2"/>
        <a:buNone/>
        <a:defRPr lang="en-US" sz="2000" kern="1200" baseline="0" dirty="0" smtClean="0">
          <a:solidFill>
            <a:schemeClr val="tx1">
              <a:lumMod val="50000"/>
            </a:schemeClr>
          </a:solidFill>
          <a:latin typeface="Arial" pitchFamily="34" charset="0"/>
          <a:ea typeface="+mn-ea"/>
          <a:cs typeface="Arial" pitchFamily="34" charset="0"/>
        </a:defRPr>
      </a:lvl1pPr>
      <a:lvl2pPr marL="209915" indent="57587" algn="l" rtl="0" eaLnBrk="0" fontAlgn="base" hangingPunct="0">
        <a:spcBef>
          <a:spcPct val="0"/>
        </a:spcBef>
        <a:spcAft>
          <a:spcPct val="0"/>
        </a:spcAft>
        <a:buClr>
          <a:schemeClr val="tx1"/>
        </a:buClr>
        <a:buSzPct val="80000"/>
        <a:buFontTx/>
        <a:buNone/>
        <a:defRPr sz="1900" kern="1200">
          <a:solidFill>
            <a:schemeClr val="tx1"/>
          </a:solidFill>
          <a:latin typeface="Eurostile LT Std" pitchFamily="34" charset="0"/>
          <a:ea typeface="+mn-ea"/>
          <a:cs typeface="+mn-cs"/>
        </a:defRPr>
      </a:lvl2pPr>
      <a:lvl3pPr marL="420760" indent="114246" algn="l" rtl="0" eaLnBrk="0" fontAlgn="base" hangingPunct="0">
        <a:spcBef>
          <a:spcPct val="0"/>
        </a:spcBef>
        <a:spcAft>
          <a:spcPct val="0"/>
        </a:spcAft>
        <a:buClr>
          <a:schemeClr val="tx1"/>
        </a:buClr>
        <a:buSzPct val="95000"/>
        <a:buFontTx/>
        <a:buNone/>
        <a:defRPr sz="2000" kern="1200">
          <a:solidFill>
            <a:schemeClr val="tx1"/>
          </a:solidFill>
          <a:latin typeface="Eurostile LT Std" pitchFamily="34" charset="0"/>
          <a:ea typeface="+mn-ea"/>
          <a:cs typeface="+mn-cs"/>
        </a:defRPr>
      </a:lvl3pPr>
      <a:lvl4pPr marL="631603" indent="170905" algn="l" rtl="0" eaLnBrk="0" fontAlgn="base" hangingPunct="0">
        <a:spcBef>
          <a:spcPct val="0"/>
        </a:spcBef>
        <a:spcAft>
          <a:spcPct val="0"/>
        </a:spcAft>
        <a:buClr>
          <a:schemeClr val="tx1"/>
        </a:buClr>
        <a:buSzPct val="100000"/>
        <a:buFontTx/>
        <a:buNone/>
        <a:defRPr sz="1900" kern="1200">
          <a:solidFill>
            <a:schemeClr val="tx1"/>
          </a:solidFill>
          <a:latin typeface="Eurostile LT Std" pitchFamily="34" charset="0"/>
          <a:ea typeface="+mn-ea"/>
          <a:cs typeface="+mn-cs"/>
        </a:defRPr>
      </a:lvl4pPr>
      <a:lvl5pPr marL="842447" indent="227564" algn="l" rtl="0" eaLnBrk="0" fontAlgn="base" hangingPunct="0">
        <a:spcBef>
          <a:spcPct val="0"/>
        </a:spcBef>
        <a:spcAft>
          <a:spcPct val="0"/>
        </a:spcAft>
        <a:buClr>
          <a:schemeClr val="tx1"/>
        </a:buClr>
        <a:buFontTx/>
        <a:buNone/>
        <a:defRPr sz="1900" kern="1200">
          <a:solidFill>
            <a:schemeClr val="tx1"/>
          </a:solidFill>
          <a:latin typeface="Eurostile LT Std"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Char char=""/>
        <a:defRPr kumimoji="0" sz="13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24527" algn="l" rtl="0" eaLnBrk="1" latinLnBrk="0" hangingPunct="1">
        <a:defRPr kumimoji="0" kern="1200">
          <a:solidFill>
            <a:schemeClr val="tx1"/>
          </a:solidFill>
          <a:latin typeface="+mn-lt"/>
          <a:ea typeface="+mn-ea"/>
          <a:cs typeface="+mn-cs"/>
        </a:defRPr>
      </a:lvl2pPr>
      <a:lvl3pPr marL="849053" algn="l" rtl="0" eaLnBrk="1" latinLnBrk="0" hangingPunct="1">
        <a:defRPr kumimoji="0" kern="1200">
          <a:solidFill>
            <a:schemeClr val="tx1"/>
          </a:solidFill>
          <a:latin typeface="+mn-lt"/>
          <a:ea typeface="+mn-ea"/>
          <a:cs typeface="+mn-cs"/>
        </a:defRPr>
      </a:lvl3pPr>
      <a:lvl4pPr marL="1273579" algn="l" rtl="0" eaLnBrk="1" latinLnBrk="0" hangingPunct="1">
        <a:defRPr kumimoji="0" kern="1200">
          <a:solidFill>
            <a:schemeClr val="tx1"/>
          </a:solidFill>
          <a:latin typeface="+mn-lt"/>
          <a:ea typeface="+mn-ea"/>
          <a:cs typeface="+mn-cs"/>
        </a:defRPr>
      </a:lvl4pPr>
      <a:lvl5pPr marL="1698106" algn="l" rtl="0" eaLnBrk="1" latinLnBrk="0" hangingPunct="1">
        <a:defRPr kumimoji="0" kern="1200">
          <a:solidFill>
            <a:schemeClr val="tx1"/>
          </a:solidFill>
          <a:latin typeface="+mn-lt"/>
          <a:ea typeface="+mn-ea"/>
          <a:cs typeface="+mn-cs"/>
        </a:defRPr>
      </a:lvl5pPr>
      <a:lvl6pPr marL="2122632" algn="l" rtl="0" eaLnBrk="1" latinLnBrk="0" hangingPunct="1">
        <a:defRPr kumimoji="0" kern="1200">
          <a:solidFill>
            <a:schemeClr val="tx1"/>
          </a:solidFill>
          <a:latin typeface="+mn-lt"/>
          <a:ea typeface="+mn-ea"/>
          <a:cs typeface="+mn-cs"/>
        </a:defRPr>
      </a:lvl6pPr>
      <a:lvl7pPr marL="2547159" algn="l" rtl="0" eaLnBrk="1" latinLnBrk="0" hangingPunct="1">
        <a:defRPr kumimoji="0" kern="1200">
          <a:solidFill>
            <a:schemeClr val="tx1"/>
          </a:solidFill>
          <a:latin typeface="+mn-lt"/>
          <a:ea typeface="+mn-ea"/>
          <a:cs typeface="+mn-cs"/>
        </a:defRPr>
      </a:lvl7pPr>
      <a:lvl8pPr marL="2971685" algn="l" rtl="0" eaLnBrk="1" latinLnBrk="0" hangingPunct="1">
        <a:defRPr kumimoji="0" kern="1200">
          <a:solidFill>
            <a:schemeClr val="tx1"/>
          </a:solidFill>
          <a:latin typeface="+mn-lt"/>
          <a:ea typeface="+mn-ea"/>
          <a:cs typeface="+mn-cs"/>
        </a:defRPr>
      </a:lvl8pPr>
      <a:lvl9pPr marL="339621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Lighting you up in </a:t>
            </a:r>
            <a:r>
              <a:rPr lang="en-US" sz="2800" dirty="0" smtClean="0"/>
              <a:t>Battlefield </a:t>
            </a:r>
            <a:r>
              <a:rPr lang="en-US" sz="2800" dirty="0"/>
              <a:t>3</a:t>
            </a:r>
            <a:endParaRPr lang="sv-SE" sz="2800" dirty="0"/>
          </a:p>
        </p:txBody>
      </p:sp>
      <p:sp>
        <p:nvSpPr>
          <p:cNvPr id="12" name="Content Placeholder 11"/>
          <p:cNvSpPr>
            <a:spLocks noGrp="1"/>
          </p:cNvSpPr>
          <p:nvPr>
            <p:ph idx="1"/>
          </p:nvPr>
        </p:nvSpPr>
        <p:spPr/>
        <p:txBody>
          <a:bodyPr/>
          <a:lstStyle/>
          <a:p>
            <a:r>
              <a:rPr lang="en-US" sz="1600" b="1" dirty="0"/>
              <a:t>Kenny Magnusson </a:t>
            </a:r>
            <a:r>
              <a:rPr lang="en-US" sz="1600" b="1" dirty="0" smtClean="0"/>
              <a:t>(DICE</a:t>
            </a:r>
            <a:r>
              <a:rPr lang="en-US" sz="1600" b="1" dirty="0"/>
              <a:t>)</a:t>
            </a:r>
            <a:endParaRPr lang="sv-SE" sz="1600" dirty="0"/>
          </a:p>
        </p:txBody>
      </p:sp>
      <p:sp>
        <p:nvSpPr>
          <p:cNvPr id="10" name="Content Placeholder 9"/>
          <p:cNvSpPr>
            <a:spLocks noGrp="1"/>
          </p:cNvSpPr>
          <p:nvPr>
            <p:ph idx="4294967295"/>
          </p:nvPr>
        </p:nvSpPr>
        <p:spPr>
          <a:xfrm>
            <a:off x="32048" y="2643758"/>
            <a:ext cx="8848786" cy="504056"/>
          </a:xfrm>
        </p:spPr>
        <p:txBody>
          <a:bodyPr/>
          <a:lstStyle/>
          <a:p>
            <a:r>
              <a:rPr lang="sv-SE" dirty="0"/>
              <a:t>GDC 2011</a:t>
            </a:r>
          </a:p>
        </p:txBody>
      </p:sp>
    </p:spTree>
    <p:extLst>
      <p:ext uri="{BB962C8B-B14F-4D97-AF65-F5344CB8AC3E}">
        <p14:creationId xmlns:p14="http://schemas.microsoft.com/office/powerpoint/2010/main" val="147598204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2083"/>
            <a:ext cx="8983038" cy="3571875"/>
          </a:xfrm>
        </p:spPr>
        <p:txBody>
          <a:bodyPr numCol="1"/>
          <a:lstStyle/>
          <a:p>
            <a:pPr lvl="1"/>
            <a:r>
              <a:rPr lang="en-US" sz="2800" b="1" dirty="0"/>
              <a:t>L</a:t>
            </a:r>
            <a:r>
              <a:rPr lang="en-US" sz="2800" b="1" dirty="0" smtClean="0"/>
              <a:t>ights</a:t>
            </a:r>
            <a:endParaRPr lang="sv-SE" sz="2800" b="1" dirty="0" smtClean="0"/>
          </a:p>
          <a:p>
            <a:pPr lvl="1"/>
            <a:endParaRPr lang="sv-SE" sz="2000" b="1" dirty="0" smtClean="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9" y="1420756"/>
            <a:ext cx="4176461" cy="234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4644009" y="1419622"/>
            <a:ext cx="4176461" cy="2348716"/>
          </a:xfrm>
          <a:prstGeom prst="rect">
            <a:avLst/>
          </a:prstGeom>
          <a:noFill/>
          <a:ln w="9525">
            <a:noFill/>
            <a:miter lim="800000"/>
            <a:headEnd/>
            <a:tailEnd/>
          </a:ln>
        </p:spPr>
      </p:pic>
    </p:spTree>
    <p:extLst>
      <p:ext uri="{BB962C8B-B14F-4D97-AF65-F5344CB8AC3E}">
        <p14:creationId xmlns:p14="http://schemas.microsoft.com/office/powerpoint/2010/main" val="723032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a:t>
            </a:r>
            <a:endParaRPr lang="sv-SE" dirty="0"/>
          </a:p>
        </p:txBody>
      </p:sp>
      <p:sp>
        <p:nvSpPr>
          <p:cNvPr id="5" name="Title 3"/>
          <p:cNvSpPr txBox="1">
            <a:spLocks/>
          </p:cNvSpPr>
          <p:nvPr/>
        </p:nvSpPr>
        <p:spPr>
          <a:xfrm>
            <a:off x="136346" y="2067694"/>
            <a:ext cx="8858312" cy="443142"/>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pPr algn="ctr"/>
            <a:r>
              <a:rPr lang="en-US" sz="3600" dirty="0" smtClean="0"/>
              <a:t>Improvements</a:t>
            </a:r>
            <a:endParaRPr lang="en-US" sz="3600" dirty="0"/>
          </a:p>
        </p:txBody>
      </p:sp>
    </p:spTree>
    <p:extLst>
      <p:ext uri="{BB962C8B-B14F-4D97-AF65-F5344CB8AC3E}">
        <p14:creationId xmlns:p14="http://schemas.microsoft.com/office/powerpoint/2010/main" val="2986055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6" name="Picture 5" descr="H:\Work\Siggraph09_Future\Pics\ScreenshotWin32-0041.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7864" y="871537"/>
            <a:ext cx="497459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593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r>
              <a:rPr lang="en-US" sz="1800" dirty="0" smtClean="0"/>
              <a:t>More </a:t>
            </a:r>
            <a:r>
              <a:rPr lang="en-US" sz="1800" dirty="0"/>
              <a:t>lighting </a:t>
            </a:r>
            <a:r>
              <a:rPr lang="en-US" sz="1800" dirty="0" smtClean="0"/>
              <a:t>models</a:t>
            </a:r>
          </a:p>
          <a:p>
            <a:pPr lvl="2"/>
            <a:endParaRPr lang="sv-SE" sz="1600" b="1" dirty="0"/>
          </a:p>
          <a:p>
            <a:pPr lvl="2"/>
            <a:endParaRPr lang="sv-SE" sz="1600" b="1" dirty="0"/>
          </a:p>
          <a:p>
            <a:pPr lvl="2"/>
            <a:endParaRPr lang="sv-SE" sz="1700" b="1" dirty="0"/>
          </a:p>
          <a:p>
            <a:pPr lvl="3"/>
            <a:endParaRPr lang="en-US" sz="1500" dirty="0" smtClean="0"/>
          </a:p>
        </p:txBody>
      </p:sp>
      <p:pic>
        <p:nvPicPr>
          <p:cNvPr id="5" name="Picture 4" descr="C:\My Dropbox\Private\Siggraph10\material\venice_skin\ScreenshotWin32-0071.png"/>
          <p:cNvPicPr/>
          <p:nvPr/>
        </p:nvPicPr>
        <p:blipFill rotWithShape="1">
          <a:blip r:embed="rId3" cstate="print">
            <a:extLst>
              <a:ext uri="{28A0092B-C50C-407E-A947-70E740481C1C}">
                <a14:useLocalDpi xmlns:a14="http://schemas.microsoft.com/office/drawing/2010/main" val="0"/>
              </a:ext>
            </a:extLst>
          </a:blip>
          <a:srcRect/>
          <a:stretch/>
        </p:blipFill>
        <p:spPr bwMode="auto">
          <a:xfrm>
            <a:off x="4286987" y="807844"/>
            <a:ext cx="3096344" cy="35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369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r>
              <a:rPr lang="en-US" sz="1800" dirty="0" smtClean="0"/>
              <a:t>More </a:t>
            </a:r>
            <a:r>
              <a:rPr lang="en-US" sz="1800" dirty="0"/>
              <a:t>lighting </a:t>
            </a:r>
            <a:r>
              <a:rPr lang="en-US" sz="1800" dirty="0" smtClean="0"/>
              <a:t>models</a:t>
            </a:r>
          </a:p>
          <a:p>
            <a:pPr lvl="2"/>
            <a:r>
              <a:rPr lang="en-US" sz="1800" dirty="0" smtClean="0"/>
              <a:t>Translucency</a:t>
            </a:r>
          </a:p>
          <a:p>
            <a:pPr lvl="2"/>
            <a:endParaRPr lang="sv-SE" sz="1600" b="1" dirty="0"/>
          </a:p>
          <a:p>
            <a:pPr lvl="2"/>
            <a:endParaRPr lang="sv-SE" sz="1600" b="1" dirty="0"/>
          </a:p>
          <a:p>
            <a:pPr lvl="2"/>
            <a:endParaRPr lang="sv-SE" sz="1700" b="1" dirty="0"/>
          </a:p>
          <a:p>
            <a:pPr lvl="3"/>
            <a:endParaRPr lang="en-US" sz="1500" dirty="0" smtClean="0"/>
          </a:p>
        </p:txBody>
      </p:sp>
      <p:pic>
        <p:nvPicPr>
          <p:cNvPr id="7" name="Picture 6"/>
          <p:cNvPicPr/>
          <p:nvPr/>
        </p:nvPicPr>
        <p:blipFill>
          <a:blip r:embed="rId3" cstate="print"/>
          <a:stretch>
            <a:fillRect/>
          </a:stretch>
        </p:blipFill>
        <p:spPr bwMode="auto">
          <a:xfrm>
            <a:off x="3491880" y="555526"/>
            <a:ext cx="4248472" cy="403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691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r>
              <a:rPr lang="en-US" sz="1800" dirty="0" smtClean="0"/>
              <a:t>More </a:t>
            </a:r>
            <a:r>
              <a:rPr lang="en-US" sz="1800" dirty="0"/>
              <a:t>lighting </a:t>
            </a:r>
            <a:r>
              <a:rPr lang="en-US" sz="1800" dirty="0" smtClean="0"/>
              <a:t>models</a:t>
            </a:r>
          </a:p>
          <a:p>
            <a:pPr lvl="2"/>
            <a:r>
              <a:rPr lang="en-US" sz="1800" dirty="0" smtClean="0"/>
              <a:t>Translucency</a:t>
            </a:r>
          </a:p>
          <a:p>
            <a:pPr lvl="2"/>
            <a:r>
              <a:rPr lang="en-US" sz="1800" dirty="0"/>
              <a:t>Faster </a:t>
            </a:r>
            <a:r>
              <a:rPr lang="en-US" sz="1800" dirty="0" smtClean="0"/>
              <a:t>workflows</a:t>
            </a:r>
            <a:endParaRPr lang="en-US" sz="1800" dirty="0"/>
          </a:p>
          <a:p>
            <a:pPr lvl="2"/>
            <a:endParaRPr lang="en-US" sz="1800" dirty="0" smtClean="0"/>
          </a:p>
          <a:p>
            <a:pPr lvl="2"/>
            <a:endParaRPr lang="sv-SE" sz="1600" b="1" dirty="0"/>
          </a:p>
          <a:p>
            <a:pPr lvl="2"/>
            <a:endParaRPr lang="sv-SE" sz="1600" b="1" dirty="0"/>
          </a:p>
          <a:p>
            <a:pPr lvl="2"/>
            <a:endParaRPr lang="sv-SE" sz="1700" b="1" dirty="0"/>
          </a:p>
          <a:p>
            <a:pPr lvl="3"/>
            <a:endParaRPr lang="en-US" sz="1500" dirty="0" smtClean="0"/>
          </a:p>
        </p:txBody>
      </p:sp>
      <p:pic>
        <p:nvPicPr>
          <p:cNvPr id="7" name="Picture 6"/>
          <p:cNvPicPr/>
          <p:nvPr/>
        </p:nvPicPr>
        <p:blipFill>
          <a:blip r:embed="rId3" cstate="print"/>
          <a:srcRect/>
          <a:stretch>
            <a:fillRect/>
          </a:stretch>
        </p:blipFill>
        <p:spPr bwMode="auto">
          <a:xfrm>
            <a:off x="3085558" y="843558"/>
            <a:ext cx="5028897" cy="3479580"/>
          </a:xfrm>
          <a:prstGeom prst="rect">
            <a:avLst/>
          </a:prstGeom>
          <a:noFill/>
          <a:ln w="9525">
            <a:noFill/>
            <a:miter lim="800000"/>
            <a:headEnd/>
            <a:tailEnd/>
          </a:ln>
        </p:spPr>
      </p:pic>
    </p:spTree>
    <p:extLst>
      <p:ext uri="{BB962C8B-B14F-4D97-AF65-F5344CB8AC3E}">
        <p14:creationId xmlns:p14="http://schemas.microsoft.com/office/powerpoint/2010/main" val="1291691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r>
              <a:rPr lang="en-US" sz="1800" dirty="0" smtClean="0"/>
              <a:t>More </a:t>
            </a:r>
            <a:r>
              <a:rPr lang="en-US" sz="1800" dirty="0"/>
              <a:t>lighting </a:t>
            </a:r>
            <a:r>
              <a:rPr lang="en-US" sz="1800" dirty="0" smtClean="0"/>
              <a:t>models</a:t>
            </a:r>
          </a:p>
          <a:p>
            <a:pPr lvl="2"/>
            <a:r>
              <a:rPr lang="en-US" sz="1800" dirty="0" smtClean="0"/>
              <a:t>Translucency</a:t>
            </a:r>
          </a:p>
          <a:p>
            <a:pPr lvl="2"/>
            <a:r>
              <a:rPr lang="en-US" sz="1800" dirty="0"/>
              <a:t>Faster </a:t>
            </a:r>
            <a:r>
              <a:rPr lang="en-US" sz="1800" dirty="0" smtClean="0"/>
              <a:t>workflows</a:t>
            </a:r>
          </a:p>
          <a:p>
            <a:pPr lvl="2"/>
            <a:r>
              <a:rPr lang="en-US" sz="1800" dirty="0" smtClean="0"/>
              <a:t>Simultaneous</a:t>
            </a:r>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7" name="Picture 6" descr="P:\Venice\Work\Kenny Kid\GDC\line.jpg"/>
          <p:cNvPicPr/>
          <p:nvPr/>
        </p:nvPicPr>
        <p:blipFill>
          <a:blip r:embed="rId3" cstate="print"/>
          <a:srcRect/>
          <a:stretch>
            <a:fillRect/>
          </a:stretch>
        </p:blipFill>
        <p:spPr bwMode="auto">
          <a:xfrm>
            <a:off x="4017387" y="483518"/>
            <a:ext cx="3146901" cy="4192706"/>
          </a:xfrm>
          <a:prstGeom prst="rect">
            <a:avLst/>
          </a:prstGeom>
          <a:noFill/>
          <a:ln w="9525">
            <a:noFill/>
            <a:miter lim="800000"/>
            <a:headEnd/>
            <a:tailEnd/>
          </a:ln>
        </p:spPr>
      </p:pic>
    </p:spTree>
    <p:extLst>
      <p:ext uri="{BB962C8B-B14F-4D97-AF65-F5344CB8AC3E}">
        <p14:creationId xmlns:p14="http://schemas.microsoft.com/office/powerpoint/2010/main" val="1291691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r>
              <a:rPr lang="en-US" sz="1800" dirty="0" smtClean="0"/>
              <a:t>More </a:t>
            </a:r>
            <a:r>
              <a:rPr lang="en-US" sz="1800" dirty="0"/>
              <a:t>lighting </a:t>
            </a:r>
            <a:r>
              <a:rPr lang="en-US" sz="1800" dirty="0" smtClean="0"/>
              <a:t>models</a:t>
            </a:r>
          </a:p>
          <a:p>
            <a:pPr lvl="2"/>
            <a:r>
              <a:rPr lang="en-US" sz="1800" dirty="0" smtClean="0"/>
              <a:t>Translucency</a:t>
            </a:r>
          </a:p>
          <a:p>
            <a:pPr lvl="2"/>
            <a:r>
              <a:rPr lang="en-US" sz="1800" dirty="0"/>
              <a:t>Faster </a:t>
            </a:r>
            <a:r>
              <a:rPr lang="en-US" sz="1800" dirty="0" smtClean="0"/>
              <a:t>workflows</a:t>
            </a:r>
          </a:p>
          <a:p>
            <a:pPr lvl="2"/>
            <a:r>
              <a:rPr lang="en-US" sz="1800" dirty="0" smtClean="0"/>
              <a:t>Simultaneous</a:t>
            </a:r>
          </a:p>
          <a:p>
            <a:pPr lvl="2"/>
            <a:r>
              <a:rPr lang="en-US" sz="1800" dirty="0"/>
              <a:t>Particle </a:t>
            </a:r>
            <a:r>
              <a:rPr lang="en-US" sz="1800" dirty="0" smtClean="0"/>
              <a:t>lighting</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descr="P:\Venice\Work\Kenny Kid\GDC\Particle lighting.JPG"/>
          <p:cNvPicPr/>
          <p:nvPr/>
        </p:nvPicPr>
        <p:blipFill>
          <a:blip r:embed="rId3" cstate="print"/>
          <a:srcRect/>
          <a:stretch>
            <a:fillRect/>
          </a:stretch>
        </p:blipFill>
        <p:spPr bwMode="auto">
          <a:xfrm>
            <a:off x="2915816" y="843558"/>
            <a:ext cx="5815941" cy="3710905"/>
          </a:xfrm>
          <a:prstGeom prst="rect">
            <a:avLst/>
          </a:prstGeom>
          <a:noFill/>
          <a:ln w="9525">
            <a:noFill/>
            <a:miter lim="800000"/>
            <a:headEnd/>
            <a:tailEnd/>
          </a:ln>
        </p:spPr>
      </p:pic>
    </p:spTree>
    <p:extLst>
      <p:ext uri="{BB962C8B-B14F-4D97-AF65-F5344CB8AC3E}">
        <p14:creationId xmlns:p14="http://schemas.microsoft.com/office/powerpoint/2010/main" val="915071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r>
              <a:rPr lang="en-US" sz="1800" dirty="0" smtClean="0"/>
              <a:t>More </a:t>
            </a:r>
            <a:r>
              <a:rPr lang="en-US" sz="1800" dirty="0"/>
              <a:t>lighting </a:t>
            </a:r>
            <a:r>
              <a:rPr lang="en-US" sz="1800" dirty="0" smtClean="0"/>
              <a:t>models</a:t>
            </a:r>
          </a:p>
          <a:p>
            <a:pPr lvl="2"/>
            <a:r>
              <a:rPr lang="en-US" sz="1800" dirty="0" smtClean="0"/>
              <a:t>Translucency</a:t>
            </a:r>
          </a:p>
          <a:p>
            <a:pPr lvl="2"/>
            <a:r>
              <a:rPr lang="en-US" sz="1800" dirty="0"/>
              <a:t>Faster </a:t>
            </a:r>
            <a:r>
              <a:rPr lang="en-US" sz="1800" dirty="0" smtClean="0"/>
              <a:t>workflows</a:t>
            </a:r>
          </a:p>
          <a:p>
            <a:pPr lvl="2"/>
            <a:r>
              <a:rPr lang="en-US" sz="1800" dirty="0" smtClean="0"/>
              <a:t>Simultaneous</a:t>
            </a:r>
          </a:p>
          <a:p>
            <a:pPr lvl="2"/>
            <a:r>
              <a:rPr lang="en-US" sz="1800" dirty="0"/>
              <a:t>Particle </a:t>
            </a:r>
            <a:r>
              <a:rPr lang="en-US" sz="1800" dirty="0" smtClean="0"/>
              <a:t>lighting</a:t>
            </a:r>
          </a:p>
          <a:p>
            <a:pPr lvl="2"/>
            <a:r>
              <a:rPr lang="en-US" sz="1800" dirty="0" smtClean="0"/>
              <a:t>Bloom</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descr="P:\Venice\Work\Kenny Kid\GDC\bloom.jpg"/>
          <p:cNvPicPr/>
          <p:nvPr/>
        </p:nvPicPr>
        <p:blipFill>
          <a:blip r:embed="rId3" cstate="print"/>
          <a:srcRect/>
          <a:stretch>
            <a:fillRect/>
          </a:stretch>
        </p:blipFill>
        <p:spPr bwMode="auto">
          <a:xfrm>
            <a:off x="2843808" y="1059582"/>
            <a:ext cx="5830014" cy="3282107"/>
          </a:xfrm>
          <a:prstGeom prst="rect">
            <a:avLst/>
          </a:prstGeom>
          <a:noFill/>
          <a:ln w="9525">
            <a:noFill/>
            <a:miter lim="800000"/>
            <a:headEnd/>
            <a:tailEnd/>
          </a:ln>
        </p:spPr>
      </p:pic>
    </p:spTree>
    <p:extLst>
      <p:ext uri="{BB962C8B-B14F-4D97-AF65-F5344CB8AC3E}">
        <p14:creationId xmlns:p14="http://schemas.microsoft.com/office/powerpoint/2010/main" val="2717260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Improvements</a:t>
            </a:r>
            <a:endParaRPr lang="en-US" sz="2800" b="1" dirty="0" smtClean="0"/>
          </a:p>
          <a:p>
            <a:pPr lvl="2"/>
            <a:r>
              <a:rPr lang="en-US" sz="1800" dirty="0" smtClean="0"/>
              <a:t>Deferred </a:t>
            </a:r>
            <a:r>
              <a:rPr lang="en-US" sz="1800" dirty="0"/>
              <a:t>rendering</a:t>
            </a:r>
            <a:endParaRPr lang="sv-SE" sz="1800" dirty="0"/>
          </a:p>
          <a:p>
            <a:pPr lvl="2"/>
            <a:r>
              <a:rPr lang="en-US" sz="1800" dirty="0" smtClean="0"/>
              <a:t>More </a:t>
            </a:r>
            <a:r>
              <a:rPr lang="en-US" sz="1800" dirty="0"/>
              <a:t>lighting </a:t>
            </a:r>
            <a:r>
              <a:rPr lang="en-US" sz="1800" dirty="0" smtClean="0"/>
              <a:t>models</a:t>
            </a:r>
          </a:p>
          <a:p>
            <a:pPr lvl="2"/>
            <a:r>
              <a:rPr lang="en-US" sz="1800" dirty="0" smtClean="0"/>
              <a:t>Translucency</a:t>
            </a:r>
          </a:p>
          <a:p>
            <a:pPr lvl="2"/>
            <a:r>
              <a:rPr lang="en-US" sz="1800" dirty="0"/>
              <a:t>Faster </a:t>
            </a:r>
            <a:r>
              <a:rPr lang="en-US" sz="1800" dirty="0" smtClean="0"/>
              <a:t>workflows</a:t>
            </a:r>
          </a:p>
          <a:p>
            <a:pPr lvl="2"/>
            <a:r>
              <a:rPr lang="en-US" sz="1800" dirty="0" smtClean="0"/>
              <a:t>Simultaneous</a:t>
            </a:r>
          </a:p>
          <a:p>
            <a:pPr lvl="2"/>
            <a:r>
              <a:rPr lang="en-US" sz="1800" dirty="0"/>
              <a:t>Particle </a:t>
            </a:r>
            <a:r>
              <a:rPr lang="en-US" sz="1800" dirty="0" smtClean="0"/>
              <a:t>lighting</a:t>
            </a:r>
          </a:p>
          <a:p>
            <a:pPr lvl="2"/>
            <a:r>
              <a:rPr lang="en-US" sz="1800" dirty="0" smtClean="0"/>
              <a:t>Bloom</a:t>
            </a:r>
          </a:p>
          <a:p>
            <a:pPr lvl="2"/>
            <a:r>
              <a:rPr lang="en-US" sz="1800" dirty="0"/>
              <a:t>Filmic </a:t>
            </a:r>
            <a:r>
              <a:rPr lang="en-US" sz="1800" dirty="0" err="1" smtClean="0"/>
              <a:t>Tonemapping</a:t>
            </a:r>
            <a:endParaRPr lang="sv-SE" sz="1800" dirty="0"/>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779912" y="915811"/>
            <a:ext cx="3323560" cy="3047316"/>
          </a:xfrm>
          <a:prstGeom prst="rect">
            <a:avLst/>
          </a:prstGeom>
        </p:spPr>
      </p:pic>
    </p:spTree>
    <p:extLst>
      <p:ext uri="{BB962C8B-B14F-4D97-AF65-F5344CB8AC3E}">
        <p14:creationId xmlns:p14="http://schemas.microsoft.com/office/powerpoint/2010/main" val="2717260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sv-SE" dirty="0"/>
          </a:p>
        </p:txBody>
      </p:sp>
      <p:sp>
        <p:nvSpPr>
          <p:cNvPr id="3" name="Text Placeholder 2"/>
          <p:cNvSpPr>
            <a:spLocks noGrp="1"/>
          </p:cNvSpPr>
          <p:nvPr>
            <p:ph type="body" sz="quarter" idx="11"/>
          </p:nvPr>
        </p:nvSpPr>
        <p:spPr>
          <a:xfrm>
            <a:off x="744" y="699542"/>
            <a:ext cx="8983038" cy="3643883"/>
          </a:xfrm>
        </p:spPr>
        <p:txBody>
          <a:bodyPr wrap="square" numCol="2" spcCol="0" anchor="t" anchorCtr="0"/>
          <a:lstStyle/>
          <a:p>
            <a:pPr lvl="1"/>
            <a:r>
              <a:rPr lang="en-US" sz="2800" b="1" dirty="0" smtClean="0"/>
              <a:t>Past:</a:t>
            </a:r>
            <a:endParaRPr lang="sv-SE" sz="2800" dirty="0" smtClean="0"/>
          </a:p>
          <a:p>
            <a:pPr lvl="2"/>
            <a:r>
              <a:rPr lang="en-US" sz="1800" dirty="0" smtClean="0"/>
              <a:t>Battlefield and Mirror's edge</a:t>
            </a:r>
          </a:p>
          <a:p>
            <a:pPr lvl="2"/>
            <a:endParaRPr lang="en-US" dirty="0" smtClean="0"/>
          </a:p>
          <a:p>
            <a:pPr lvl="1"/>
            <a:r>
              <a:rPr lang="en-US" sz="2800" b="1" dirty="0" smtClean="0"/>
              <a:t>Want:</a:t>
            </a:r>
            <a:endParaRPr lang="sv-SE" sz="2800" dirty="0" smtClean="0"/>
          </a:p>
          <a:p>
            <a:pPr lvl="2"/>
            <a:r>
              <a:rPr lang="en-US" sz="1800" dirty="0" smtClean="0"/>
              <a:t>The best from both worlds</a:t>
            </a:r>
          </a:p>
          <a:p>
            <a:pPr lvl="2"/>
            <a:r>
              <a:rPr lang="en-US" sz="1800" dirty="0" smtClean="0"/>
              <a:t>Improvements</a:t>
            </a:r>
            <a:endParaRPr lang="sv-SE" sz="1800" dirty="0" smtClean="0"/>
          </a:p>
          <a:p>
            <a:pPr lvl="2"/>
            <a:r>
              <a:rPr lang="en-US" sz="1800" dirty="0"/>
              <a:t>R</a:t>
            </a:r>
            <a:r>
              <a:rPr lang="en-US" sz="1800" dirty="0" smtClean="0"/>
              <a:t>eal-time </a:t>
            </a:r>
            <a:r>
              <a:rPr lang="en-US" sz="1800" dirty="0" err="1" smtClean="0"/>
              <a:t>radiosity</a:t>
            </a:r>
            <a:r>
              <a:rPr lang="en-US" sz="1800" dirty="0" smtClean="0"/>
              <a:t> lighting system</a:t>
            </a:r>
          </a:p>
          <a:p>
            <a:pPr lvl="2"/>
            <a:r>
              <a:rPr lang="en-US" sz="1800" dirty="0" smtClean="0"/>
              <a:t>Frostbite </a:t>
            </a:r>
            <a:r>
              <a:rPr lang="en-US" sz="1800" dirty="0"/>
              <a:t>2</a:t>
            </a:r>
            <a:endParaRPr lang="en-US" sz="1800" dirty="0" smtClean="0"/>
          </a:p>
          <a:p>
            <a:pPr lvl="1"/>
            <a:endParaRPr lang="sv-SE" sz="2400" b="1" dirty="0" smtClean="0"/>
          </a:p>
          <a:p>
            <a:pPr lvl="1"/>
            <a:endParaRPr lang="sv-SE" sz="2400" b="1" dirty="0" smtClean="0"/>
          </a:p>
          <a:p>
            <a:pPr lvl="1"/>
            <a:endParaRPr lang="sv-SE" sz="2400" b="1" dirty="0" smtClean="0"/>
          </a:p>
          <a:p>
            <a:pPr marL="180972" lvl="1" indent="0">
              <a:buNone/>
            </a:pPr>
            <a:endParaRPr lang="sv-SE" sz="2000" b="1" dirty="0" smtClean="0"/>
          </a:p>
          <a:p>
            <a:pPr lvl="1"/>
            <a:r>
              <a:rPr lang="sv-SE" sz="2800" b="1" dirty="0" err="1" smtClean="0"/>
              <a:t>How</a:t>
            </a:r>
            <a:r>
              <a:rPr lang="en-US" sz="2800" b="1" dirty="0" smtClean="0"/>
              <a:t>:</a:t>
            </a:r>
            <a:endParaRPr lang="sv-SE" sz="2800" dirty="0" smtClean="0"/>
          </a:p>
          <a:p>
            <a:pPr lvl="2"/>
            <a:r>
              <a:rPr lang="en-US" sz="1800" dirty="0" smtClean="0"/>
              <a:t>Real time </a:t>
            </a:r>
            <a:r>
              <a:rPr lang="en-US" sz="1800" dirty="0" err="1" smtClean="0"/>
              <a:t>radiosity</a:t>
            </a:r>
            <a:r>
              <a:rPr lang="en-US" sz="1800" dirty="0" smtClean="0"/>
              <a:t> architecture</a:t>
            </a:r>
            <a:endParaRPr lang="sv-SE" sz="1800" dirty="0" smtClean="0"/>
          </a:p>
          <a:p>
            <a:pPr lvl="2"/>
            <a:r>
              <a:rPr lang="en-US" sz="1800" dirty="0" smtClean="0"/>
              <a:t>Small environments</a:t>
            </a:r>
            <a:endParaRPr lang="sv-SE" sz="1800" dirty="0" smtClean="0"/>
          </a:p>
          <a:p>
            <a:pPr lvl="2"/>
            <a:r>
              <a:rPr lang="en-US" sz="1800" dirty="0" smtClean="0"/>
              <a:t>Large environments</a:t>
            </a:r>
            <a:endParaRPr lang="sv-SE" sz="1800" dirty="0" smtClean="0"/>
          </a:p>
          <a:p>
            <a:pPr lvl="2"/>
            <a:r>
              <a:rPr lang="en-US" sz="1800" dirty="0" smtClean="0"/>
              <a:t>Lights</a:t>
            </a:r>
          </a:p>
          <a:p>
            <a:pPr lvl="2"/>
            <a:r>
              <a:rPr lang="en-US" sz="1800" dirty="0" smtClean="0"/>
              <a:t>Best practice</a:t>
            </a:r>
            <a:endParaRPr lang="sv-SE" sz="1800" dirty="0" smtClean="0"/>
          </a:p>
          <a:p>
            <a:pPr lvl="2"/>
            <a:endParaRPr lang="en-US" sz="1400" dirty="0" smtClean="0"/>
          </a:p>
          <a:p>
            <a:pPr lvl="1"/>
            <a:r>
              <a:rPr lang="en-US" sz="2800" b="1" dirty="0" smtClean="0"/>
              <a:t>Conclusion:</a:t>
            </a:r>
          </a:p>
          <a:p>
            <a:pPr lvl="1"/>
            <a:endParaRPr lang="en-US" sz="1100" b="1" dirty="0" smtClean="0"/>
          </a:p>
          <a:p>
            <a:pPr lvl="1"/>
            <a:r>
              <a:rPr lang="en-US" sz="2800" b="1" dirty="0" smtClean="0"/>
              <a:t>Summary</a:t>
            </a:r>
            <a:r>
              <a:rPr lang="en-US" sz="2800" b="1" dirty="0"/>
              <a:t>:</a:t>
            </a:r>
            <a:endParaRPr lang="sv-SE" sz="2800" dirty="0"/>
          </a:p>
          <a:p>
            <a:pPr lvl="1"/>
            <a:endParaRPr lang="sv-SE" sz="2800" dirty="0" smtClean="0"/>
          </a:p>
          <a:p>
            <a:pPr marL="349243" lvl="2" indent="0">
              <a:buNone/>
            </a:pPr>
            <a:endParaRPr lang="en-US" dirty="0" smtClean="0"/>
          </a:p>
        </p:txBody>
      </p:sp>
    </p:spTree>
    <p:extLst>
      <p:ext uri="{BB962C8B-B14F-4D97-AF65-F5344CB8AC3E}">
        <p14:creationId xmlns:p14="http://schemas.microsoft.com/office/powerpoint/2010/main" val="436689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2380404"/>
            <a:ext cx="3529553" cy="2351586"/>
          </a:xfrm>
          <a:prstGeom prst="rect">
            <a:avLst/>
          </a:prstGeom>
        </p:spPr>
      </p:pic>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6606774" cy="3572421"/>
          </a:xfrm>
        </p:spPr>
        <p:txBody>
          <a:bodyPr numCol="1"/>
          <a:lstStyle/>
          <a:p>
            <a:pPr lvl="1"/>
            <a:r>
              <a:rPr lang="en-US" sz="2800" b="1" dirty="0" smtClean="0"/>
              <a:t>Real-time </a:t>
            </a:r>
            <a:r>
              <a:rPr lang="en-US" sz="2800" b="1" dirty="0" err="1"/>
              <a:t>radiosity</a:t>
            </a:r>
            <a:r>
              <a:rPr lang="en-US" sz="2800" b="1" dirty="0"/>
              <a:t> lighting </a:t>
            </a:r>
            <a:r>
              <a:rPr lang="en-US" sz="2800" b="1" dirty="0" smtClean="0"/>
              <a:t>system</a:t>
            </a:r>
          </a:p>
          <a:p>
            <a:pPr lvl="2"/>
            <a:r>
              <a:rPr lang="en-US" sz="2400" b="1" dirty="0" smtClean="0"/>
              <a:t>Enlighten</a:t>
            </a:r>
          </a:p>
          <a:p>
            <a:pPr lvl="3"/>
            <a:r>
              <a:rPr lang="en-US" sz="2000" b="1" dirty="0" err="1" smtClean="0"/>
              <a:t>Geomerics</a:t>
            </a:r>
            <a:endParaRPr lang="en-US" sz="2000" b="1" dirty="0"/>
          </a:p>
          <a:p>
            <a:pPr lvl="4"/>
            <a:r>
              <a:rPr lang="en-US" sz="1600" dirty="0" smtClean="0"/>
              <a:t>Cambridge, UK based. Spun out of Cambridge University</a:t>
            </a:r>
            <a:endParaRPr lang="en-US" sz="1600" dirty="0"/>
          </a:p>
          <a:p>
            <a:pPr lvl="3"/>
            <a:r>
              <a:rPr lang="en-US" sz="2000" dirty="0" smtClean="0">
                <a:solidFill>
                  <a:schemeClr val="tx1"/>
                </a:solidFill>
              </a:rPr>
              <a:t>Collaborated over many years</a:t>
            </a:r>
          </a:p>
          <a:p>
            <a:pPr lvl="3"/>
            <a:r>
              <a:rPr lang="en-US" sz="2000" dirty="0" smtClean="0">
                <a:solidFill>
                  <a:schemeClr val="tx1"/>
                </a:solidFill>
              </a:rPr>
              <a:t>Works for all platforms</a:t>
            </a:r>
            <a:endParaRPr lang="en-US" sz="2000" b="1" dirty="0"/>
          </a:p>
          <a:p>
            <a:pPr lvl="4"/>
            <a:r>
              <a:rPr lang="en-US" sz="1600" dirty="0" smtClean="0"/>
              <a:t>PLAYSTATION®3,XBox 360™, PC for Windows.</a:t>
            </a:r>
          </a:p>
        </p:txBody>
      </p:sp>
      <p:pic>
        <p:nvPicPr>
          <p:cNvPr id="6" name="Picture 5" descr="GeomericsLoRes.png"/>
          <p:cNvPicPr>
            <a:picLocks noChangeAspect="1"/>
          </p:cNvPicPr>
          <p:nvPr/>
        </p:nvPicPr>
        <p:blipFill>
          <a:blip r:embed="rId4" cstate="print"/>
          <a:stretch>
            <a:fillRect/>
          </a:stretch>
        </p:blipFill>
        <p:spPr>
          <a:xfrm>
            <a:off x="5569242" y="4155926"/>
            <a:ext cx="2459142" cy="436562"/>
          </a:xfrm>
          <a:prstGeom prst="rect">
            <a:avLst/>
          </a:prstGeom>
        </p:spPr>
      </p:pic>
      <p:pic>
        <p:nvPicPr>
          <p:cNvPr id="7" name="Picture 6" descr="Enlighten_Final_Vector.png"/>
          <p:cNvPicPr>
            <a:picLocks noChangeAspect="1"/>
          </p:cNvPicPr>
          <p:nvPr/>
        </p:nvPicPr>
        <p:blipFill>
          <a:blip r:embed="rId5" cstate="print"/>
          <a:stretch>
            <a:fillRect/>
          </a:stretch>
        </p:blipFill>
        <p:spPr>
          <a:xfrm>
            <a:off x="8057856" y="2379580"/>
            <a:ext cx="694488" cy="672141"/>
          </a:xfrm>
          <a:prstGeom prst="rect">
            <a:avLst/>
          </a:prstGeom>
        </p:spPr>
      </p:pic>
    </p:spTree>
    <p:extLst>
      <p:ext uri="{BB962C8B-B14F-4D97-AF65-F5344CB8AC3E}">
        <p14:creationId xmlns:p14="http://schemas.microsoft.com/office/powerpoint/2010/main" val="308002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1537"/>
            <a:ext cx="8983038" cy="3572421"/>
          </a:xfrm>
        </p:spPr>
        <p:txBody>
          <a:bodyPr numCol="1"/>
          <a:lstStyle/>
          <a:p>
            <a:pPr lvl="1"/>
            <a:r>
              <a:rPr lang="en-US" sz="2800" b="1" dirty="0"/>
              <a:t>Frostbite 2</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descr="P:\Venice\Work\Kenny Kid\GDC\fost.jpg"/>
          <p:cNvPicPr/>
          <p:nvPr/>
        </p:nvPicPr>
        <p:blipFill>
          <a:blip r:embed="rId3" cstate="print"/>
          <a:stretch>
            <a:fillRect/>
          </a:stretch>
        </p:blipFill>
        <p:spPr bwMode="auto">
          <a:xfrm>
            <a:off x="311056" y="1924177"/>
            <a:ext cx="6096451" cy="1655186"/>
          </a:xfrm>
          <a:prstGeom prst="rect">
            <a:avLst/>
          </a:prstGeom>
          <a:noFill/>
          <a:ln w="9525">
            <a:noFill/>
            <a:miter lim="800000"/>
            <a:headEnd/>
            <a:tailEnd/>
          </a:ln>
        </p:spPr>
      </p:pic>
      <p:pic>
        <p:nvPicPr>
          <p:cNvPr id="1026" name="Picture 2" descr="R:\MediaLibrary\Frostbite\Logo\Frostbite2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111321"/>
            <a:ext cx="2880320" cy="295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384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sv-SE" dirty="0"/>
          </a:p>
        </p:txBody>
      </p:sp>
      <p:sp>
        <p:nvSpPr>
          <p:cNvPr id="5" name="Title 3"/>
          <p:cNvSpPr txBox="1">
            <a:spLocks/>
          </p:cNvSpPr>
          <p:nvPr/>
        </p:nvSpPr>
        <p:spPr>
          <a:xfrm>
            <a:off x="0" y="1779662"/>
            <a:ext cx="9144000" cy="720080"/>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pPr algn="ctr"/>
            <a:r>
              <a:rPr lang="en-US" sz="3200" dirty="0" smtClean="0"/>
              <a:t>”</a:t>
            </a:r>
            <a:r>
              <a:rPr lang="en-US" sz="3200" dirty="0" err="1" smtClean="0"/>
              <a:t>Realtime</a:t>
            </a:r>
            <a:r>
              <a:rPr lang="en-US" sz="3200" dirty="0" smtClean="0"/>
              <a:t> </a:t>
            </a:r>
            <a:r>
              <a:rPr lang="en-US" sz="3200" dirty="0" err="1" smtClean="0"/>
              <a:t>radiosity</a:t>
            </a:r>
            <a:r>
              <a:rPr lang="en-US" sz="3200" dirty="0" smtClean="0"/>
              <a:t> architecture for a game”</a:t>
            </a:r>
            <a:endParaRPr lang="en-US" sz="3200" dirty="0"/>
          </a:p>
        </p:txBody>
      </p:sp>
      <p:sp>
        <p:nvSpPr>
          <p:cNvPr id="4" name="Title 3"/>
          <p:cNvSpPr txBox="1">
            <a:spLocks/>
          </p:cNvSpPr>
          <p:nvPr/>
        </p:nvSpPr>
        <p:spPr>
          <a:xfrm>
            <a:off x="0" y="2355726"/>
            <a:ext cx="9144000" cy="720080"/>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pPr algn="ctr"/>
            <a:r>
              <a:rPr lang="en-US" sz="2400" dirty="0" smtClean="0"/>
              <a:t>How does the full lighting pipeline work in Battlefield 3</a:t>
            </a:r>
            <a:endParaRPr lang="en-US" sz="2400" dirty="0"/>
          </a:p>
        </p:txBody>
      </p:sp>
    </p:spTree>
    <p:extLst>
      <p:ext uri="{BB962C8B-B14F-4D97-AF65-F5344CB8AC3E}">
        <p14:creationId xmlns:p14="http://schemas.microsoft.com/office/powerpoint/2010/main" val="1883250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7449" y="773101"/>
            <a:ext cx="5369102" cy="359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dirty="0">
                <a:solidFill>
                  <a:schemeClr val="tx1"/>
                </a:solidFill>
              </a:rPr>
              <a:t>S</a:t>
            </a:r>
            <a:r>
              <a:rPr lang="en-US" sz="2400" dirty="0" smtClean="0">
                <a:solidFill>
                  <a:schemeClr val="tx1"/>
                </a:solidFill>
              </a:rPr>
              <a:t>pecular </a:t>
            </a:r>
            <a:r>
              <a:rPr lang="en-US" dirty="0" smtClean="0">
                <a:solidFill>
                  <a:schemeClr val="tx1"/>
                </a:solidFill>
              </a:rPr>
              <a:t> </a:t>
            </a:r>
            <a:endParaRPr lang="en-US" dirty="0"/>
          </a:p>
        </p:txBody>
      </p:sp>
    </p:spTree>
    <p:extLst>
      <p:ext uri="{BB962C8B-B14F-4D97-AF65-F5344CB8AC3E}">
        <p14:creationId xmlns:p14="http://schemas.microsoft.com/office/powerpoint/2010/main" val="4226170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7449" y="773101"/>
            <a:ext cx="5369102" cy="35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dirty="0">
                <a:solidFill>
                  <a:schemeClr val="tx1"/>
                </a:solidFill>
              </a:rPr>
              <a:t>D</a:t>
            </a:r>
            <a:r>
              <a:rPr lang="en-US" sz="2400" dirty="0" smtClean="0">
                <a:solidFill>
                  <a:schemeClr val="tx1"/>
                </a:solidFill>
              </a:rPr>
              <a:t>iffuse </a:t>
            </a:r>
            <a:r>
              <a:rPr lang="en-US" dirty="0" smtClean="0">
                <a:solidFill>
                  <a:schemeClr val="tx1"/>
                </a:solidFill>
              </a:rPr>
              <a:t> </a:t>
            </a:r>
            <a:endParaRPr lang="en-US" dirty="0"/>
          </a:p>
        </p:txBody>
      </p:sp>
    </p:spTree>
    <p:extLst>
      <p:ext uri="{BB962C8B-B14F-4D97-AF65-F5344CB8AC3E}">
        <p14:creationId xmlns:p14="http://schemas.microsoft.com/office/powerpoint/2010/main" val="3473329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7449" y="773101"/>
            <a:ext cx="5369101" cy="35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dirty="0">
                <a:solidFill>
                  <a:schemeClr val="tx1"/>
                </a:solidFill>
              </a:rPr>
              <a:t>S</a:t>
            </a:r>
            <a:r>
              <a:rPr lang="en-US" sz="2400" dirty="0" smtClean="0">
                <a:solidFill>
                  <a:schemeClr val="tx1"/>
                </a:solidFill>
              </a:rPr>
              <a:t>pecular </a:t>
            </a:r>
            <a:r>
              <a:rPr lang="en-US" sz="2400" dirty="0">
                <a:solidFill>
                  <a:schemeClr val="tx1"/>
                </a:solidFill>
              </a:rPr>
              <a:t>bounce </a:t>
            </a:r>
            <a:r>
              <a:rPr lang="en-US" sz="2400" dirty="0" smtClean="0">
                <a:solidFill>
                  <a:schemeClr val="tx1"/>
                </a:solidFill>
              </a:rPr>
              <a:t> </a:t>
            </a:r>
            <a:r>
              <a:rPr lang="en-US" dirty="0" smtClean="0">
                <a:solidFill>
                  <a:schemeClr val="tx1"/>
                </a:solidFill>
              </a:rPr>
              <a:t> </a:t>
            </a:r>
            <a:endParaRPr lang="en-US" dirty="0"/>
          </a:p>
        </p:txBody>
      </p:sp>
    </p:spTree>
    <p:extLst>
      <p:ext uri="{BB962C8B-B14F-4D97-AF65-F5344CB8AC3E}">
        <p14:creationId xmlns:p14="http://schemas.microsoft.com/office/powerpoint/2010/main" val="3499934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7449" y="773101"/>
            <a:ext cx="5369101" cy="359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dirty="0">
                <a:solidFill>
                  <a:schemeClr val="tx1"/>
                </a:solidFill>
              </a:rPr>
              <a:t>D</a:t>
            </a:r>
            <a:r>
              <a:rPr lang="en-US" sz="2400" dirty="0" smtClean="0">
                <a:solidFill>
                  <a:schemeClr val="tx1"/>
                </a:solidFill>
              </a:rPr>
              <a:t>iffuse bounce  </a:t>
            </a:r>
            <a:r>
              <a:rPr lang="en-US" dirty="0" smtClean="0">
                <a:solidFill>
                  <a:schemeClr val="tx1"/>
                </a:solidFill>
              </a:rPr>
              <a:t> </a:t>
            </a:r>
            <a:endParaRPr lang="en-US" dirty="0"/>
          </a:p>
        </p:txBody>
      </p:sp>
    </p:spTree>
    <p:extLst>
      <p:ext uri="{BB962C8B-B14F-4D97-AF65-F5344CB8AC3E}">
        <p14:creationId xmlns:p14="http://schemas.microsoft.com/office/powerpoint/2010/main" val="457872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descr="ScreenShot00054.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1294" y="773101"/>
            <a:ext cx="6381412" cy="359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dirty="0" smtClean="0">
                <a:solidFill>
                  <a:schemeClr val="tx1"/>
                </a:solidFill>
              </a:rPr>
              <a:t>Pre‐baked </a:t>
            </a:r>
            <a:r>
              <a:rPr lang="en-US" sz="2400" dirty="0">
                <a:solidFill>
                  <a:schemeClr val="tx1"/>
                </a:solidFill>
              </a:rPr>
              <a:t>lightmaps </a:t>
            </a:r>
            <a:endParaRPr lang="en-US" dirty="0"/>
          </a:p>
        </p:txBody>
      </p:sp>
    </p:spTree>
    <p:extLst>
      <p:ext uri="{BB962C8B-B14F-4D97-AF65-F5344CB8AC3E}">
        <p14:creationId xmlns:p14="http://schemas.microsoft.com/office/powerpoint/2010/main" val="2534581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4" name="Picture 3"/>
          <p:cNvPicPr>
            <a:picLocks noChangeAspect="1" noChangeArrowheads="1"/>
          </p:cNvPicPr>
          <p:nvPr/>
        </p:nvPicPr>
        <p:blipFill>
          <a:blip r:embed="rId3" cstate="print"/>
          <a:srcRect/>
          <a:stretch>
            <a:fillRect/>
          </a:stretch>
        </p:blipFill>
        <p:spPr bwMode="auto">
          <a:xfrm>
            <a:off x="2609750" y="618518"/>
            <a:ext cx="3906465" cy="3906465"/>
          </a:xfrm>
          <a:prstGeom prst="rect">
            <a:avLst/>
          </a:prstGeom>
          <a:noFill/>
          <a:ln w="9525">
            <a:noFill/>
            <a:miter lim="800000"/>
            <a:headEnd/>
            <a:tailEnd/>
          </a:ln>
        </p:spPr>
      </p:pic>
      <p:sp>
        <p:nvSpPr>
          <p:cNvPr id="5"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dirty="0" smtClean="0">
                <a:solidFill>
                  <a:schemeClr val="tx1"/>
                </a:solidFill>
              </a:rPr>
              <a:t>Typical </a:t>
            </a:r>
            <a:r>
              <a:rPr lang="en-US" sz="2400" dirty="0" err="1">
                <a:solidFill>
                  <a:schemeClr val="tx1"/>
                </a:solidFill>
              </a:rPr>
              <a:t>l</a:t>
            </a:r>
            <a:r>
              <a:rPr lang="en-US" sz="2400" dirty="0" err="1" smtClean="0">
                <a:solidFill>
                  <a:schemeClr val="tx1"/>
                </a:solidFill>
              </a:rPr>
              <a:t>ightmap</a:t>
            </a:r>
            <a:endParaRPr lang="en-US" dirty="0"/>
          </a:p>
        </p:txBody>
      </p:sp>
    </p:spTree>
    <p:extLst>
      <p:ext uri="{BB962C8B-B14F-4D97-AF65-F5344CB8AC3E}">
        <p14:creationId xmlns:p14="http://schemas.microsoft.com/office/powerpoint/2010/main" val="686290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7449" y="773101"/>
            <a:ext cx="5369100" cy="359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dirty="0">
                <a:solidFill>
                  <a:schemeClr val="tx1"/>
                </a:solidFill>
              </a:rPr>
              <a:t>P</a:t>
            </a:r>
            <a:r>
              <a:rPr lang="en-US" sz="2400" dirty="0" smtClean="0">
                <a:solidFill>
                  <a:schemeClr val="tx1"/>
                </a:solidFill>
              </a:rPr>
              <a:t>lacing </a:t>
            </a:r>
            <a:r>
              <a:rPr lang="en-US" sz="2400" dirty="0">
                <a:solidFill>
                  <a:schemeClr val="tx1"/>
                </a:solidFill>
              </a:rPr>
              <a:t>direct lights </a:t>
            </a:r>
            <a:endParaRPr lang="en-US" dirty="0"/>
          </a:p>
        </p:txBody>
      </p:sp>
    </p:spTree>
    <p:extLst>
      <p:ext uri="{BB962C8B-B14F-4D97-AF65-F5344CB8AC3E}">
        <p14:creationId xmlns:p14="http://schemas.microsoft.com/office/powerpoint/2010/main" val="295899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PAST:</a:t>
            </a:r>
            <a:endParaRPr lang="sv-SE"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419621"/>
            <a:ext cx="4176464" cy="235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Users\hhalen\Documents\gdc\02_final.jpg"/>
          <p:cNvPicPr/>
          <p:nvPr/>
        </p:nvPicPr>
        <p:blipFill>
          <a:blip r:embed="rId4" cstate="print"/>
          <a:srcRect/>
          <a:stretch>
            <a:fillRect/>
          </a:stretch>
        </p:blipFill>
        <p:spPr bwMode="auto">
          <a:xfrm>
            <a:off x="4644008" y="1419622"/>
            <a:ext cx="4176464" cy="2349262"/>
          </a:xfrm>
          <a:prstGeom prst="rect">
            <a:avLst/>
          </a:prstGeom>
          <a:noFill/>
          <a:ln w="9525">
            <a:noFill/>
            <a:miter lim="800000"/>
            <a:headEnd/>
            <a:tailEnd/>
          </a:ln>
        </p:spPr>
      </p:pic>
      <p:sp>
        <p:nvSpPr>
          <p:cNvPr id="8" name="Text Placeholder 6"/>
          <p:cNvSpPr>
            <a:spLocks noGrp="1"/>
          </p:cNvSpPr>
          <p:nvPr>
            <p:ph type="body" sz="quarter" idx="11"/>
          </p:nvPr>
        </p:nvSpPr>
        <p:spPr>
          <a:xfrm>
            <a:off x="334566" y="627534"/>
            <a:ext cx="4176464" cy="835570"/>
          </a:xfrm>
        </p:spPr>
        <p:txBody>
          <a:bodyPr/>
          <a:lstStyle/>
          <a:p>
            <a:pPr algn="ctr"/>
            <a:r>
              <a:rPr lang="en-US" sz="2800" b="1" dirty="0"/>
              <a:t>Battlefield Bad Company </a:t>
            </a:r>
            <a:endParaRPr lang="en-US" sz="2800" b="1" dirty="0" smtClean="0"/>
          </a:p>
          <a:p>
            <a:pPr algn="ctr"/>
            <a:r>
              <a:rPr lang="en-US" sz="2000" dirty="0" smtClean="0"/>
              <a:t>Frostbite 1</a:t>
            </a:r>
            <a:endParaRPr lang="sv-SE" sz="2000" dirty="0" smtClean="0"/>
          </a:p>
        </p:txBody>
      </p:sp>
      <p:sp>
        <p:nvSpPr>
          <p:cNvPr id="10" name="Text Placeholder 6"/>
          <p:cNvSpPr txBox="1">
            <a:spLocks/>
          </p:cNvSpPr>
          <p:nvPr/>
        </p:nvSpPr>
        <p:spPr bwMode="auto">
          <a:xfrm>
            <a:off x="4655046" y="627534"/>
            <a:ext cx="4179565" cy="835570"/>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800" b="1" dirty="0"/>
              <a:t>Mirror’s </a:t>
            </a:r>
            <a:r>
              <a:rPr lang="en-US" sz="2800" b="1" dirty="0" smtClean="0"/>
              <a:t>Edge</a:t>
            </a:r>
          </a:p>
          <a:p>
            <a:pPr algn="ctr"/>
            <a:r>
              <a:rPr lang="en-US" sz="2000" dirty="0" smtClean="0"/>
              <a:t>Unreal </a:t>
            </a:r>
            <a:r>
              <a:rPr lang="en-US" sz="2000" dirty="0"/>
              <a:t>Engine 3 </a:t>
            </a:r>
            <a:endParaRPr lang="en-US" sz="2000" b="1" dirty="0" smtClean="0"/>
          </a:p>
        </p:txBody>
      </p:sp>
    </p:spTree>
    <p:extLst>
      <p:ext uri="{BB962C8B-B14F-4D97-AF65-F5344CB8AC3E}">
        <p14:creationId xmlns:p14="http://schemas.microsoft.com/office/powerpoint/2010/main" val="207256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7449" y="773101"/>
            <a:ext cx="5369101" cy="35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txBox="1">
            <a:spLocks/>
          </p:cNvSpPr>
          <p:nvPr/>
        </p:nvSpPr>
        <p:spPr bwMode="auto">
          <a:xfrm>
            <a:off x="2945383" y="303499"/>
            <a:ext cx="3253234" cy="46805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400" smtClean="0">
                <a:solidFill>
                  <a:schemeClr val="tx1"/>
                </a:solidFill>
              </a:rPr>
              <a:t>Radiosity</a:t>
            </a:r>
            <a:r>
              <a:rPr lang="en-US" sz="2400" dirty="0" smtClean="0">
                <a:solidFill>
                  <a:schemeClr val="tx1"/>
                </a:solidFill>
              </a:rPr>
              <a:t>  </a:t>
            </a:r>
            <a:r>
              <a:rPr lang="en-US" dirty="0" smtClean="0">
                <a:solidFill>
                  <a:schemeClr val="tx1"/>
                </a:solidFill>
              </a:rPr>
              <a:t> </a:t>
            </a:r>
            <a:endParaRPr lang="en-US" dirty="0"/>
          </a:p>
        </p:txBody>
      </p:sp>
    </p:spTree>
    <p:extLst>
      <p:ext uri="{BB962C8B-B14F-4D97-AF65-F5344CB8AC3E}">
        <p14:creationId xmlns:p14="http://schemas.microsoft.com/office/powerpoint/2010/main" val="3499934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stretch>
            <a:fillRect/>
          </a:stretch>
        </p:blipFill>
        <p:spPr bwMode="auto">
          <a:xfrm>
            <a:off x="1887449" y="773101"/>
            <a:ext cx="5369100" cy="359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524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stretch>
            <a:fillRect/>
          </a:stretch>
        </p:blipFill>
        <p:spPr bwMode="auto">
          <a:xfrm>
            <a:off x="1887449" y="773101"/>
            <a:ext cx="5369100" cy="359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482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5" name="Picture 3"/>
          <p:cNvPicPr>
            <a:picLocks noChangeAspect="1"/>
          </p:cNvPicPr>
          <p:nvPr/>
        </p:nvPicPr>
        <p:blipFill>
          <a:blip r:embed="rId3" cstate="print"/>
          <a:stretch>
            <a:fillRect/>
          </a:stretch>
        </p:blipFill>
        <p:spPr bwMode="auto">
          <a:xfrm>
            <a:off x="1887449" y="773101"/>
            <a:ext cx="5369100" cy="359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482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5" name="Text Placeholder 2"/>
          <p:cNvSpPr txBox="1">
            <a:spLocks/>
          </p:cNvSpPr>
          <p:nvPr/>
        </p:nvSpPr>
        <p:spPr bwMode="auto">
          <a:xfrm>
            <a:off x="323528" y="1707654"/>
            <a:ext cx="8568952" cy="2736304"/>
          </a:xfrm>
          <a:prstGeom prst="rect">
            <a:avLst/>
          </a:prstGeom>
          <a:noFill/>
          <a:ln w="9525">
            <a:noFill/>
            <a:miter lim="800000"/>
            <a:headEnd/>
            <a:tailEnd/>
          </a:ln>
        </p:spPr>
        <p:txBody>
          <a:bodyPr vert="horz" wrap="square" lIns="84905" tIns="42453" rIns="84905" bIns="42453" numCol="2"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lvl="2"/>
            <a:r>
              <a:rPr lang="en-US" sz="2800" b="1" dirty="0" smtClean="0"/>
              <a:t>Lightmap </a:t>
            </a:r>
            <a:r>
              <a:rPr lang="en-US" sz="2800" b="1" dirty="0"/>
              <a:t>lit </a:t>
            </a:r>
            <a:r>
              <a:rPr lang="en-US" sz="2800" b="1" dirty="0" smtClean="0"/>
              <a:t>geometry</a:t>
            </a:r>
            <a:endParaRPr lang="en-US" sz="2800" b="1" dirty="0"/>
          </a:p>
          <a:p>
            <a:pPr lvl="3"/>
            <a:r>
              <a:rPr lang="en-US" sz="2000" b="1" dirty="0" smtClean="0"/>
              <a:t>Large and inanimate</a:t>
            </a:r>
          </a:p>
          <a:p>
            <a:pPr lvl="4"/>
            <a:r>
              <a:rPr lang="en-US" sz="1800" dirty="0" smtClean="0"/>
              <a:t>Receive and bounce light</a:t>
            </a:r>
          </a:p>
          <a:p>
            <a:pPr lvl="4"/>
            <a:r>
              <a:rPr lang="en-US" sz="1800" dirty="0" smtClean="0"/>
              <a:t>Static geometry</a:t>
            </a:r>
          </a:p>
          <a:p>
            <a:pPr lvl="2"/>
            <a:endParaRPr lang="sv-SE" sz="1800" dirty="0" smtClean="0"/>
          </a:p>
          <a:p>
            <a:pPr lvl="2"/>
            <a:endParaRPr lang="sv-SE" sz="1800" dirty="0"/>
          </a:p>
          <a:p>
            <a:pPr lvl="2"/>
            <a:endParaRPr lang="sv-SE" sz="1800" dirty="0" smtClean="0"/>
          </a:p>
          <a:p>
            <a:pPr marL="349243" lvl="2" indent="0">
              <a:buNone/>
            </a:pPr>
            <a:endParaRPr lang="sv-SE" sz="1800" dirty="0" smtClean="0"/>
          </a:p>
          <a:p>
            <a:pPr lvl="2"/>
            <a:r>
              <a:rPr lang="en-US" sz="2800" b="1" dirty="0" err="1" smtClean="0"/>
              <a:t>Lightprobe</a:t>
            </a:r>
            <a:r>
              <a:rPr lang="en-US" sz="2800" b="1" dirty="0" smtClean="0"/>
              <a:t> lit geometry</a:t>
            </a:r>
          </a:p>
          <a:p>
            <a:pPr lvl="3"/>
            <a:r>
              <a:rPr lang="en-US" sz="2000" b="1" dirty="0" smtClean="0"/>
              <a:t>Small and organic</a:t>
            </a:r>
          </a:p>
          <a:p>
            <a:pPr lvl="4"/>
            <a:r>
              <a:rPr lang="en-US" sz="1800" dirty="0" smtClean="0"/>
              <a:t>Only receive light</a:t>
            </a:r>
          </a:p>
          <a:p>
            <a:pPr lvl="4"/>
            <a:r>
              <a:rPr lang="en-US" sz="1800" dirty="0" smtClean="0"/>
              <a:t>Cant bounce light</a:t>
            </a:r>
          </a:p>
          <a:p>
            <a:pPr lvl="4"/>
            <a:r>
              <a:rPr lang="en-US" sz="1800" dirty="0"/>
              <a:t>Dynamic </a:t>
            </a:r>
            <a:r>
              <a:rPr lang="en-US" sz="1800" dirty="0" smtClean="0"/>
              <a:t>and static </a:t>
            </a:r>
            <a:r>
              <a:rPr lang="en-US" sz="1800" dirty="0"/>
              <a:t>geometry</a:t>
            </a:r>
            <a:endParaRPr lang="en-US" sz="1800" dirty="0" smtClean="0"/>
          </a:p>
          <a:p>
            <a:pPr lvl="3"/>
            <a:endParaRPr lang="en-US" sz="1700" dirty="0" smtClean="0"/>
          </a:p>
          <a:p>
            <a:pPr marL="349243" lvl="2" indent="0">
              <a:buNone/>
            </a:pPr>
            <a:endParaRPr lang="en-US" sz="1400" dirty="0" smtClean="0"/>
          </a:p>
          <a:p>
            <a:pPr lvl="2"/>
            <a:endParaRPr lang="en-US" dirty="0" smtClean="0"/>
          </a:p>
        </p:txBody>
      </p:sp>
    </p:spTree>
    <p:extLst>
      <p:ext uri="{BB962C8B-B14F-4D97-AF65-F5344CB8AC3E}">
        <p14:creationId xmlns:p14="http://schemas.microsoft.com/office/powerpoint/2010/main" val="2749358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1026" name="Picture 2"/>
          <p:cNvPicPr>
            <a:picLocks noChangeAspect="1" noChangeArrowheads="1"/>
          </p:cNvPicPr>
          <p:nvPr/>
        </p:nvPicPr>
        <p:blipFill>
          <a:blip r:embed="rId3" cstate="print"/>
          <a:stretch>
            <a:fillRect/>
          </a:stretch>
        </p:blipFill>
        <p:spPr bwMode="auto">
          <a:xfrm>
            <a:off x="1384277" y="771550"/>
            <a:ext cx="6375446" cy="374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448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1026" name="Picture 2"/>
          <p:cNvPicPr>
            <a:picLocks noChangeAspect="1" noChangeArrowheads="1"/>
          </p:cNvPicPr>
          <p:nvPr/>
        </p:nvPicPr>
        <p:blipFill>
          <a:blip r:embed="rId3" cstate="print"/>
          <a:stretch>
            <a:fillRect/>
          </a:stretch>
        </p:blipFill>
        <p:spPr bwMode="auto">
          <a:xfrm>
            <a:off x="1384277" y="771550"/>
            <a:ext cx="6375446" cy="374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9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pic>
        <p:nvPicPr>
          <p:cNvPr id="1026" name="Picture 2"/>
          <p:cNvPicPr>
            <a:picLocks noChangeAspect="1" noChangeArrowheads="1"/>
          </p:cNvPicPr>
          <p:nvPr/>
        </p:nvPicPr>
        <p:blipFill>
          <a:blip r:embed="rId3" cstate="print"/>
          <a:stretch>
            <a:fillRect/>
          </a:stretch>
        </p:blipFill>
        <p:spPr bwMode="auto">
          <a:xfrm>
            <a:off x="1384277" y="771550"/>
            <a:ext cx="6375446" cy="374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830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942478"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a:picLocks noChangeAspect="1"/>
          </p:cNvPicPr>
          <p:nvPr/>
        </p:nvPicPr>
        <p:blipFill>
          <a:blip r:embed="rId3" cstate="print"/>
          <a:stretch>
            <a:fillRect/>
          </a:stretch>
        </p:blipFill>
        <p:spPr>
          <a:xfrm>
            <a:off x="3851920" y="267494"/>
            <a:ext cx="4443958" cy="4443958"/>
          </a:xfrm>
          <a:prstGeom prst="rect">
            <a:avLst/>
          </a:prstGeom>
        </p:spPr>
      </p:pic>
    </p:spTree>
    <p:extLst>
      <p:ext uri="{BB962C8B-B14F-4D97-AF65-F5344CB8AC3E}">
        <p14:creationId xmlns:p14="http://schemas.microsoft.com/office/powerpoint/2010/main" val="18267700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Detail geometry</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67494"/>
            <a:ext cx="4443958" cy="4443958"/>
          </a:xfrm>
          <a:prstGeom prst="rect">
            <a:avLst/>
          </a:prstGeom>
        </p:spPr>
      </p:pic>
    </p:spTree>
    <p:extLst>
      <p:ext uri="{BB962C8B-B14F-4D97-AF65-F5344CB8AC3E}">
        <p14:creationId xmlns:p14="http://schemas.microsoft.com/office/powerpoint/2010/main" val="1826770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PAST:</a:t>
            </a:r>
            <a:endParaRPr lang="sv-SE" dirty="0"/>
          </a:p>
        </p:txBody>
      </p:sp>
      <p:sp>
        <p:nvSpPr>
          <p:cNvPr id="10" name="Text Placeholder 2"/>
          <p:cNvSpPr txBox="1">
            <a:spLocks/>
          </p:cNvSpPr>
          <p:nvPr/>
        </p:nvSpPr>
        <p:spPr bwMode="auto">
          <a:xfrm>
            <a:off x="-108520" y="1347614"/>
            <a:ext cx="4680520" cy="3096344"/>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lvl="2"/>
            <a:r>
              <a:rPr lang="en-US" sz="1400" dirty="0"/>
              <a:t>Forward-rendering</a:t>
            </a:r>
            <a:endParaRPr lang="sv-SE" sz="1400" dirty="0"/>
          </a:p>
          <a:p>
            <a:pPr lvl="2"/>
            <a:r>
              <a:rPr lang="en-US" sz="1400" dirty="0" smtClean="0"/>
              <a:t>No streaming</a:t>
            </a:r>
          </a:p>
          <a:p>
            <a:pPr lvl="2"/>
            <a:r>
              <a:rPr lang="en-US" sz="1400" dirty="0" smtClean="0"/>
              <a:t>Hemispherical sky/ground </a:t>
            </a:r>
            <a:r>
              <a:rPr lang="en-US" sz="1400" dirty="0"/>
              <a:t>light + directional sun light </a:t>
            </a:r>
          </a:p>
          <a:p>
            <a:pPr lvl="3"/>
            <a:r>
              <a:rPr lang="en-US" dirty="0"/>
              <a:t>3 point lighting</a:t>
            </a:r>
            <a:endParaRPr lang="en-US" dirty="0" smtClean="0"/>
          </a:p>
          <a:p>
            <a:pPr lvl="2"/>
            <a:r>
              <a:rPr lang="en-US" sz="1400" dirty="0"/>
              <a:t>100% Dynamic shadows, cascaded </a:t>
            </a:r>
            <a:r>
              <a:rPr lang="en-US" sz="1400" dirty="0" err="1" smtClean="0"/>
              <a:t>shadowmaps</a:t>
            </a:r>
            <a:endParaRPr lang="en-US" sz="1400" dirty="0" smtClean="0"/>
          </a:p>
          <a:p>
            <a:pPr lvl="3"/>
            <a:r>
              <a:rPr lang="en-US" dirty="0"/>
              <a:t>3 slices, 1024x1024</a:t>
            </a:r>
          </a:p>
          <a:p>
            <a:pPr lvl="2"/>
            <a:r>
              <a:rPr lang="en-US" sz="1400" dirty="0" smtClean="0"/>
              <a:t>Single </a:t>
            </a:r>
            <a:r>
              <a:rPr lang="en-US" sz="1400" dirty="0"/>
              <a:t>(!) point light per </a:t>
            </a:r>
            <a:r>
              <a:rPr lang="en-US" sz="1400" dirty="0" smtClean="0"/>
              <a:t>object</a:t>
            </a:r>
          </a:p>
          <a:p>
            <a:pPr lvl="2"/>
            <a:r>
              <a:rPr lang="en-US" sz="1400" dirty="0"/>
              <a:t>No Global </a:t>
            </a:r>
            <a:r>
              <a:rPr lang="en-US" sz="1400" dirty="0" smtClean="0"/>
              <a:t>Illumination</a:t>
            </a:r>
          </a:p>
          <a:p>
            <a:pPr lvl="2"/>
            <a:r>
              <a:rPr lang="en-US" sz="1400" dirty="0"/>
              <a:t>No Screen Space Ambient </a:t>
            </a:r>
            <a:r>
              <a:rPr lang="en-US" sz="1400" dirty="0" smtClean="0"/>
              <a:t>Occlusion</a:t>
            </a:r>
            <a:endParaRPr lang="sv-SE" sz="1400" dirty="0" smtClean="0"/>
          </a:p>
          <a:p>
            <a:pPr lvl="2"/>
            <a:r>
              <a:rPr lang="en-US" sz="1400" dirty="0"/>
              <a:t>S</a:t>
            </a:r>
            <a:r>
              <a:rPr lang="en-US" sz="1400" dirty="0" smtClean="0"/>
              <a:t>tatic </a:t>
            </a:r>
            <a:r>
              <a:rPr lang="en-US" sz="1400" dirty="0"/>
              <a:t>sky occlusion maps for buildings &amp; bigger objects</a:t>
            </a:r>
            <a:endParaRPr lang="sv-SE" sz="1400" dirty="0"/>
          </a:p>
          <a:p>
            <a:pPr lvl="2"/>
            <a:r>
              <a:rPr lang="en-US" sz="1400" dirty="0"/>
              <a:t>Static sky occlusion volumes for indoor environments that dynamic objects sampled a single value </a:t>
            </a:r>
            <a:r>
              <a:rPr lang="en-US" sz="1400" dirty="0" smtClean="0"/>
              <a:t>from</a:t>
            </a:r>
            <a:endParaRPr lang="sv-SE" sz="1400" dirty="0"/>
          </a:p>
          <a:p>
            <a:pPr lvl="2"/>
            <a:endParaRPr lang="sv-SE" sz="1400" dirty="0"/>
          </a:p>
          <a:p>
            <a:pPr lvl="2"/>
            <a:endParaRPr lang="en-US" sz="1400" dirty="0" smtClean="0"/>
          </a:p>
          <a:p>
            <a:pPr lvl="2"/>
            <a:endParaRPr lang="en-US" dirty="0" smtClean="0"/>
          </a:p>
        </p:txBody>
      </p:sp>
      <p:sp>
        <p:nvSpPr>
          <p:cNvPr id="11" name="Text Placeholder 2"/>
          <p:cNvSpPr txBox="1">
            <a:spLocks/>
          </p:cNvSpPr>
          <p:nvPr/>
        </p:nvSpPr>
        <p:spPr bwMode="auto">
          <a:xfrm>
            <a:off x="4788024" y="1347614"/>
            <a:ext cx="4464496" cy="3096344"/>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lvl="2"/>
            <a:r>
              <a:rPr lang="en-US" sz="1400" dirty="0"/>
              <a:t>Forward-rendering</a:t>
            </a:r>
            <a:endParaRPr lang="sv-SE" sz="1400" dirty="0"/>
          </a:p>
          <a:p>
            <a:pPr lvl="2"/>
            <a:r>
              <a:rPr lang="en-US" sz="1400" dirty="0"/>
              <a:t>S</a:t>
            </a:r>
            <a:r>
              <a:rPr lang="en-US" sz="1400" dirty="0" smtClean="0"/>
              <a:t>treaming</a:t>
            </a:r>
          </a:p>
          <a:p>
            <a:pPr lvl="2"/>
            <a:r>
              <a:rPr lang="en-US" sz="1400" dirty="0"/>
              <a:t>Static world / static </a:t>
            </a:r>
            <a:r>
              <a:rPr lang="en-US" sz="1400" dirty="0" smtClean="0"/>
              <a:t>lighting</a:t>
            </a:r>
          </a:p>
          <a:p>
            <a:pPr lvl="3"/>
            <a:r>
              <a:rPr lang="en-US" dirty="0"/>
              <a:t>Illuminate Labs Beast Offline Generation</a:t>
            </a:r>
            <a:endParaRPr lang="sv-SE" dirty="0"/>
          </a:p>
          <a:p>
            <a:pPr lvl="3"/>
            <a:r>
              <a:rPr lang="en-US" dirty="0"/>
              <a:t>Global Illumination (bounce, emissive, translucent)</a:t>
            </a:r>
            <a:endParaRPr lang="sv-SE" dirty="0"/>
          </a:p>
          <a:p>
            <a:pPr lvl="3"/>
            <a:r>
              <a:rPr lang="en-US" dirty="0"/>
              <a:t>Stored as directional lightmaps (Radiosity Normal Maps)</a:t>
            </a:r>
            <a:endParaRPr lang="sv-SE" dirty="0"/>
          </a:p>
          <a:p>
            <a:pPr lvl="2"/>
            <a:r>
              <a:rPr lang="en-US" sz="1400" dirty="0" smtClean="0"/>
              <a:t>Dynamic </a:t>
            </a:r>
            <a:r>
              <a:rPr lang="en-US" sz="1400" dirty="0"/>
              <a:t>objects (i.e. Faith</a:t>
            </a:r>
            <a:r>
              <a:rPr lang="en-US" sz="1400" dirty="0" smtClean="0"/>
              <a:t>)</a:t>
            </a:r>
          </a:p>
          <a:p>
            <a:pPr lvl="3"/>
            <a:r>
              <a:rPr lang="en-US" dirty="0"/>
              <a:t>Pre-calculated light probes form basis for relighting dynamic objects</a:t>
            </a:r>
            <a:endParaRPr lang="sv-SE" dirty="0"/>
          </a:p>
          <a:p>
            <a:pPr lvl="3"/>
            <a:r>
              <a:rPr lang="en-US" dirty="0"/>
              <a:t>Combine most relevant probes to form SH basis for lighting</a:t>
            </a:r>
            <a:endParaRPr lang="sv-SE" dirty="0"/>
          </a:p>
          <a:p>
            <a:pPr lvl="3"/>
            <a:r>
              <a:rPr lang="en-US" dirty="0"/>
              <a:t>Extract major light axis as “directional light source”</a:t>
            </a:r>
            <a:endParaRPr lang="sv-SE" dirty="0"/>
          </a:p>
          <a:p>
            <a:pPr lvl="3"/>
            <a:r>
              <a:rPr lang="en-US" dirty="0"/>
              <a:t>Use conventional shadow mapping from extracted directional</a:t>
            </a:r>
            <a:endParaRPr lang="sv-SE" dirty="0"/>
          </a:p>
          <a:p>
            <a:pPr lvl="1"/>
            <a:endParaRPr lang="sv-SE" sz="1700" dirty="0"/>
          </a:p>
          <a:p>
            <a:pPr lvl="2"/>
            <a:endParaRPr lang="sv-SE" sz="1400" dirty="0"/>
          </a:p>
          <a:p>
            <a:pPr lvl="2"/>
            <a:endParaRPr lang="en-US" sz="1400" dirty="0" smtClean="0"/>
          </a:p>
          <a:p>
            <a:pPr lvl="2"/>
            <a:endParaRPr lang="en-US" dirty="0" smtClean="0"/>
          </a:p>
        </p:txBody>
      </p:sp>
      <p:sp>
        <p:nvSpPr>
          <p:cNvPr id="13" name="Text Placeholder 6"/>
          <p:cNvSpPr>
            <a:spLocks noGrp="1"/>
          </p:cNvSpPr>
          <p:nvPr>
            <p:ph type="body" sz="quarter" idx="11"/>
          </p:nvPr>
        </p:nvSpPr>
        <p:spPr>
          <a:xfrm>
            <a:off x="334566" y="627534"/>
            <a:ext cx="4176464" cy="835570"/>
          </a:xfrm>
        </p:spPr>
        <p:txBody>
          <a:bodyPr/>
          <a:lstStyle/>
          <a:p>
            <a:pPr algn="ctr"/>
            <a:r>
              <a:rPr lang="en-US" sz="2800" b="1" dirty="0"/>
              <a:t>Battlefield Bad Company </a:t>
            </a:r>
            <a:endParaRPr lang="en-US" sz="2800" b="1" dirty="0" smtClean="0"/>
          </a:p>
          <a:p>
            <a:pPr algn="ctr"/>
            <a:r>
              <a:rPr lang="en-US" sz="2000" dirty="0" smtClean="0"/>
              <a:t>Frostbite 1</a:t>
            </a:r>
            <a:endParaRPr lang="sv-SE" sz="2000" dirty="0" smtClean="0"/>
          </a:p>
        </p:txBody>
      </p:sp>
      <p:sp>
        <p:nvSpPr>
          <p:cNvPr id="14" name="Text Placeholder 6"/>
          <p:cNvSpPr txBox="1">
            <a:spLocks/>
          </p:cNvSpPr>
          <p:nvPr/>
        </p:nvSpPr>
        <p:spPr bwMode="auto">
          <a:xfrm>
            <a:off x="4655046" y="627534"/>
            <a:ext cx="4179565" cy="835570"/>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sz="2800" b="1" dirty="0"/>
              <a:t>Mirror’s </a:t>
            </a:r>
            <a:r>
              <a:rPr lang="en-US" sz="2800" b="1" dirty="0" smtClean="0"/>
              <a:t>Edge</a:t>
            </a:r>
          </a:p>
          <a:p>
            <a:pPr algn="ctr"/>
            <a:r>
              <a:rPr lang="en-US" sz="2000" dirty="0" smtClean="0"/>
              <a:t>Unreal </a:t>
            </a:r>
            <a:r>
              <a:rPr lang="en-US" sz="2000" dirty="0"/>
              <a:t>Engine 3 </a:t>
            </a:r>
            <a:endParaRPr lang="en-US" sz="2000" b="1" dirty="0" smtClean="0"/>
          </a:p>
        </p:txBody>
      </p:sp>
    </p:spTree>
    <p:extLst>
      <p:ext uri="{BB962C8B-B14F-4D97-AF65-F5344CB8AC3E}">
        <p14:creationId xmlns:p14="http://schemas.microsoft.com/office/powerpoint/2010/main" val="1640808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Detail geometry</a:t>
            </a:r>
          </a:p>
          <a:p>
            <a:pPr lvl="3"/>
            <a:r>
              <a:rPr lang="en-US" sz="1600" b="1" dirty="0"/>
              <a:t>UVs generated by projection</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67494"/>
            <a:ext cx="4443958" cy="4443958"/>
          </a:xfrm>
          <a:prstGeom prst="rect">
            <a:avLst/>
          </a:prstGeom>
        </p:spPr>
      </p:pic>
    </p:spTree>
    <p:extLst>
      <p:ext uri="{BB962C8B-B14F-4D97-AF65-F5344CB8AC3E}">
        <p14:creationId xmlns:p14="http://schemas.microsoft.com/office/powerpoint/2010/main" val="1826770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3851920" y="267494"/>
            <a:ext cx="4443958" cy="4443958"/>
          </a:xfrm>
          <a:prstGeom prst="rect">
            <a:avLst/>
          </a:prstGeom>
        </p:spPr>
      </p:pic>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Detail geometry</a:t>
            </a:r>
          </a:p>
          <a:p>
            <a:pPr lvl="3"/>
            <a:r>
              <a:rPr lang="en-US" sz="1600" b="1" dirty="0"/>
              <a:t>UVs generated by projection</a:t>
            </a:r>
          </a:p>
          <a:p>
            <a:pPr lvl="3"/>
            <a:r>
              <a:rPr lang="en-US" sz="1600" b="1" dirty="0"/>
              <a:t>No additional lighting data</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spTree>
    <p:extLst>
      <p:ext uri="{BB962C8B-B14F-4D97-AF65-F5344CB8AC3E}">
        <p14:creationId xmlns:p14="http://schemas.microsoft.com/office/powerpoint/2010/main" val="18267700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Detail geometry</a:t>
            </a:r>
          </a:p>
          <a:p>
            <a:pPr lvl="3"/>
            <a:r>
              <a:rPr lang="en-US" sz="1600" b="1" dirty="0"/>
              <a:t>UVs generated by projection</a:t>
            </a:r>
          </a:p>
          <a:p>
            <a:pPr lvl="3"/>
            <a:r>
              <a:rPr lang="en-US" sz="1600" b="1" dirty="0"/>
              <a:t>No additional lighting data</a:t>
            </a:r>
          </a:p>
          <a:p>
            <a:pPr lvl="3"/>
            <a:r>
              <a:rPr lang="en-US" sz="1600" b="1" dirty="0"/>
              <a:t>“Off-axis” lighting comes from directional data in </a:t>
            </a:r>
            <a:r>
              <a:rPr lang="en-US" sz="1600" b="1" dirty="0" err="1"/>
              <a:t>lightmap</a:t>
            </a:r>
            <a:endParaRPr lang="en-US" sz="1600" b="1" dirty="0"/>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a:picLocks noChangeAspect="1"/>
          </p:cNvPicPr>
          <p:nvPr/>
        </p:nvPicPr>
        <p:blipFill>
          <a:blip r:embed="rId3" cstate="print"/>
          <a:stretch>
            <a:fillRect/>
          </a:stretch>
        </p:blipFill>
        <p:spPr>
          <a:xfrm>
            <a:off x="3851920" y="267494"/>
            <a:ext cx="4443958" cy="4443958"/>
          </a:xfrm>
          <a:prstGeom prst="rect">
            <a:avLst/>
          </a:prstGeom>
        </p:spPr>
      </p:pic>
    </p:spTree>
    <p:extLst>
      <p:ext uri="{BB962C8B-B14F-4D97-AF65-F5344CB8AC3E}">
        <p14:creationId xmlns:p14="http://schemas.microsoft.com/office/powerpoint/2010/main" val="243216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Detail geometry</a:t>
            </a:r>
          </a:p>
          <a:p>
            <a:pPr lvl="3"/>
            <a:r>
              <a:rPr lang="en-US" sz="1600" b="1" dirty="0"/>
              <a:t>UVs generated by projection</a:t>
            </a:r>
          </a:p>
          <a:p>
            <a:pPr lvl="3"/>
            <a:r>
              <a:rPr lang="en-US" sz="1600" b="1" dirty="0"/>
              <a:t>No additional lighting data</a:t>
            </a:r>
          </a:p>
          <a:p>
            <a:pPr lvl="3"/>
            <a:r>
              <a:rPr lang="en-US" sz="1600" b="1" dirty="0"/>
              <a:t>“Off-axis” lighting comes from directional data in </a:t>
            </a:r>
            <a:r>
              <a:rPr lang="en-US" sz="1600" b="1" dirty="0" err="1"/>
              <a:t>lightmap</a:t>
            </a:r>
            <a:endParaRPr lang="en-US" sz="1600" b="1" dirty="0"/>
          </a:p>
          <a:p>
            <a:pPr lvl="2"/>
            <a:r>
              <a:rPr lang="en-US" sz="2100" b="1" dirty="0" smtClean="0"/>
              <a:t>Target </a:t>
            </a:r>
            <a:r>
              <a:rPr lang="en-US" sz="2000" b="1" dirty="0" smtClean="0"/>
              <a:t>geometry</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67494"/>
            <a:ext cx="4443958" cy="4443958"/>
          </a:xfrm>
          <a:prstGeom prst="rect">
            <a:avLst/>
          </a:prstGeom>
        </p:spPr>
      </p:pic>
    </p:spTree>
    <p:extLst>
      <p:ext uri="{BB962C8B-B14F-4D97-AF65-F5344CB8AC3E}">
        <p14:creationId xmlns:p14="http://schemas.microsoft.com/office/powerpoint/2010/main" val="18267700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Detail geometry</a:t>
            </a:r>
          </a:p>
          <a:p>
            <a:pPr lvl="3"/>
            <a:r>
              <a:rPr lang="en-US" sz="1600" b="1" dirty="0"/>
              <a:t>UVs generated by projection</a:t>
            </a:r>
          </a:p>
          <a:p>
            <a:pPr lvl="3"/>
            <a:r>
              <a:rPr lang="en-US" sz="1600" b="1" dirty="0"/>
              <a:t>No additional lighting data</a:t>
            </a:r>
          </a:p>
          <a:p>
            <a:pPr lvl="3"/>
            <a:r>
              <a:rPr lang="en-US" sz="1600" b="1" dirty="0"/>
              <a:t>“Off-axis” lighting comes from directional data in </a:t>
            </a:r>
            <a:r>
              <a:rPr lang="en-US" sz="1600" b="1" dirty="0" err="1"/>
              <a:t>lightmap</a:t>
            </a:r>
            <a:endParaRPr lang="en-US" sz="1600" b="1" dirty="0"/>
          </a:p>
          <a:p>
            <a:pPr lvl="2"/>
            <a:r>
              <a:rPr lang="en-US" sz="2100" b="1" dirty="0" smtClean="0"/>
              <a:t>Target </a:t>
            </a:r>
            <a:r>
              <a:rPr lang="en-US" sz="2000" b="1" dirty="0" smtClean="0"/>
              <a:t>geometry</a:t>
            </a:r>
          </a:p>
          <a:p>
            <a:pPr lvl="3"/>
            <a:r>
              <a:rPr lang="en-US" sz="1600" b="1" dirty="0" smtClean="0"/>
              <a:t>Has simple UV surface area</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83508"/>
            <a:ext cx="4443958" cy="4411929"/>
          </a:xfrm>
          <a:prstGeom prst="rect">
            <a:avLst/>
          </a:prstGeom>
        </p:spPr>
      </p:pic>
    </p:spTree>
    <p:extLst>
      <p:ext uri="{BB962C8B-B14F-4D97-AF65-F5344CB8AC3E}">
        <p14:creationId xmlns:p14="http://schemas.microsoft.com/office/powerpoint/2010/main" val="1826770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Detail geometry</a:t>
            </a:r>
          </a:p>
          <a:p>
            <a:pPr lvl="3"/>
            <a:r>
              <a:rPr lang="en-US" sz="1600" b="1" dirty="0"/>
              <a:t>UVs generated by projection</a:t>
            </a:r>
          </a:p>
          <a:p>
            <a:pPr lvl="3"/>
            <a:r>
              <a:rPr lang="en-US" sz="1600" b="1" dirty="0"/>
              <a:t>No additional lighting data</a:t>
            </a:r>
          </a:p>
          <a:p>
            <a:pPr lvl="3"/>
            <a:r>
              <a:rPr lang="en-US" sz="1600" b="1" dirty="0"/>
              <a:t>“Off-axis” lighting comes from directional data in </a:t>
            </a:r>
            <a:r>
              <a:rPr lang="en-US" sz="1600" b="1" dirty="0" err="1"/>
              <a:t>lightmap</a:t>
            </a:r>
            <a:endParaRPr lang="en-US" sz="1600" b="1" dirty="0"/>
          </a:p>
          <a:p>
            <a:pPr lvl="2"/>
            <a:r>
              <a:rPr lang="en-US" sz="2100" b="1" dirty="0" smtClean="0"/>
              <a:t>Target </a:t>
            </a:r>
            <a:r>
              <a:rPr lang="en-US" sz="2000" b="1" dirty="0" smtClean="0"/>
              <a:t>geometry</a:t>
            </a:r>
          </a:p>
          <a:p>
            <a:pPr lvl="3"/>
            <a:r>
              <a:rPr lang="en-US" sz="1600" b="1" dirty="0" smtClean="0"/>
              <a:t>Has simple UV surface area</a:t>
            </a:r>
          </a:p>
          <a:p>
            <a:pPr lvl="3"/>
            <a:r>
              <a:rPr lang="en-US" sz="1600" b="1" dirty="0" smtClean="0"/>
              <a:t>Poly </a:t>
            </a:r>
            <a:r>
              <a:rPr lang="en-US" sz="1600" b="1" dirty="0"/>
              <a:t>count </a:t>
            </a:r>
            <a:r>
              <a:rPr lang="en-US" sz="1600" b="1" dirty="0" smtClean="0"/>
              <a:t>is not important</a:t>
            </a:r>
          </a:p>
          <a:p>
            <a:pPr lvl="3"/>
            <a:r>
              <a:rPr lang="en-US" sz="1600" b="1" dirty="0" smtClean="0"/>
              <a:t>Various authoring options</a:t>
            </a:r>
          </a:p>
          <a:p>
            <a:pPr lvl="2"/>
            <a:endParaRPr lang="sv-SE" sz="1800" dirty="0"/>
          </a:p>
          <a:p>
            <a:pPr lvl="2"/>
            <a:endParaRPr lang="sv-SE" sz="1800" dirty="0"/>
          </a:p>
          <a:p>
            <a:pPr lvl="2"/>
            <a:endParaRPr lang="sv-SE" sz="1600" b="1" dirty="0"/>
          </a:p>
          <a:p>
            <a:pPr lvl="2"/>
            <a:endParaRPr lang="sv-SE" sz="1600" b="1" dirty="0"/>
          </a:p>
          <a:p>
            <a:pPr lvl="2"/>
            <a:endParaRPr lang="sv-SE" sz="1700" b="1" dirty="0"/>
          </a:p>
          <a:p>
            <a:pPr lvl="3"/>
            <a:endParaRPr lang="en-US" sz="15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83508"/>
            <a:ext cx="4443958" cy="4411929"/>
          </a:xfrm>
          <a:prstGeom prst="rect">
            <a:avLst/>
          </a:prstGeom>
        </p:spPr>
      </p:pic>
    </p:spTree>
    <p:extLst>
      <p:ext uri="{BB962C8B-B14F-4D97-AF65-F5344CB8AC3E}">
        <p14:creationId xmlns:p14="http://schemas.microsoft.com/office/powerpoint/2010/main" val="2953921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A</a:t>
            </a:r>
            <a:r>
              <a:rPr lang="en-US" sz="2000" b="1" dirty="0" smtClean="0"/>
              <a:t>uthoring </a:t>
            </a:r>
            <a:r>
              <a:rPr lang="en-US" sz="2000" b="1" dirty="0"/>
              <a:t>of </a:t>
            </a:r>
            <a:r>
              <a:rPr lang="en-US" sz="2000" b="1" dirty="0" smtClean="0"/>
              <a:t>geometry</a:t>
            </a:r>
          </a:p>
          <a:p>
            <a:pPr lvl="3"/>
            <a:r>
              <a:rPr lang="sv-SE" sz="1700" dirty="0" smtClean="0"/>
              <a:t>UVs</a:t>
            </a:r>
          </a:p>
          <a:p>
            <a:pPr lvl="4"/>
            <a:endParaRPr lang="sv-SE" sz="1500" dirty="0" smtClean="0"/>
          </a:p>
          <a:p>
            <a:pPr lvl="3"/>
            <a:endParaRPr lang="sv-SE" sz="1700" dirty="0"/>
          </a:p>
          <a:p>
            <a:pPr lvl="3"/>
            <a:endParaRPr lang="sv-SE" sz="1700" dirty="0" smtClean="0"/>
          </a:p>
          <a:p>
            <a:pPr marL="349243" lvl="2" indent="0">
              <a:buNone/>
            </a:pPr>
            <a:endParaRPr lang="sv-SE" sz="1700" b="1" dirty="0"/>
          </a:p>
          <a:p>
            <a:pPr lvl="3"/>
            <a:endParaRPr lang="en-US" sz="1500" dirty="0" smtClean="0"/>
          </a:p>
        </p:txBody>
      </p:sp>
      <p:pic>
        <p:nvPicPr>
          <p:cNvPr id="2050" name="Picture 2" descr="P:\Venice\Work\Kenny Kid\GDC\UV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8173" y="1897929"/>
            <a:ext cx="2474021" cy="24740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Venice\Work\Kenny Kid\GDC\UV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897930"/>
            <a:ext cx="2491980" cy="24740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p:cNvSpPr txBox="1">
            <a:spLocks/>
          </p:cNvSpPr>
          <p:nvPr/>
        </p:nvSpPr>
        <p:spPr bwMode="auto">
          <a:xfrm>
            <a:off x="3448172" y="1480144"/>
            <a:ext cx="2474021" cy="417785"/>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dirty="0"/>
              <a:t>Detail </a:t>
            </a:r>
            <a:r>
              <a:rPr lang="en-US" dirty="0" smtClean="0"/>
              <a:t>geometry UV</a:t>
            </a:r>
            <a:endParaRPr lang="en-US" dirty="0"/>
          </a:p>
        </p:txBody>
      </p:sp>
      <p:sp>
        <p:nvSpPr>
          <p:cNvPr id="7" name="Text Placeholder 6"/>
          <p:cNvSpPr txBox="1">
            <a:spLocks/>
          </p:cNvSpPr>
          <p:nvPr/>
        </p:nvSpPr>
        <p:spPr bwMode="auto">
          <a:xfrm>
            <a:off x="6300192" y="1480144"/>
            <a:ext cx="2474021" cy="417785"/>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dirty="0"/>
              <a:t>Target </a:t>
            </a:r>
            <a:r>
              <a:rPr lang="en-US" dirty="0" smtClean="0"/>
              <a:t>geometry UV</a:t>
            </a:r>
            <a:endParaRPr lang="en-US" dirty="0"/>
          </a:p>
        </p:txBody>
      </p:sp>
    </p:spTree>
    <p:extLst>
      <p:ext uri="{BB962C8B-B14F-4D97-AF65-F5344CB8AC3E}">
        <p14:creationId xmlns:p14="http://schemas.microsoft.com/office/powerpoint/2010/main" val="28019743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A</a:t>
            </a:r>
            <a:r>
              <a:rPr lang="en-US" sz="2000" b="1" dirty="0" smtClean="0"/>
              <a:t>uthoring </a:t>
            </a:r>
            <a:r>
              <a:rPr lang="en-US" sz="2000" b="1" dirty="0"/>
              <a:t>of </a:t>
            </a:r>
            <a:r>
              <a:rPr lang="en-US" sz="2000" b="1" dirty="0" smtClean="0"/>
              <a:t>geometry</a:t>
            </a:r>
          </a:p>
          <a:p>
            <a:pPr lvl="3"/>
            <a:r>
              <a:rPr lang="sv-SE" sz="1700" dirty="0" smtClean="0"/>
              <a:t>UVs</a:t>
            </a:r>
          </a:p>
          <a:p>
            <a:pPr lvl="3"/>
            <a:r>
              <a:rPr lang="sv-SE" sz="1700" dirty="0" smtClean="0"/>
              <a:t>Surface </a:t>
            </a:r>
            <a:r>
              <a:rPr lang="sv-SE" sz="1700" dirty="0"/>
              <a:t>transfer</a:t>
            </a:r>
            <a:endParaRPr lang="sv-SE" sz="1700" dirty="0" smtClean="0"/>
          </a:p>
          <a:p>
            <a:pPr lvl="3"/>
            <a:endParaRPr lang="sv-SE" sz="1700" dirty="0"/>
          </a:p>
          <a:p>
            <a:pPr lvl="3"/>
            <a:endParaRPr lang="sv-SE" sz="1700" dirty="0" smtClean="0"/>
          </a:p>
          <a:p>
            <a:pPr marL="349243" lvl="2" indent="0">
              <a:buNone/>
            </a:pPr>
            <a:endParaRPr lang="sv-SE" sz="1700" b="1" dirty="0"/>
          </a:p>
          <a:p>
            <a:pPr lvl="3"/>
            <a:endParaRPr lang="en-US" sz="1500" dirty="0" smtClean="0"/>
          </a:p>
        </p:txBody>
      </p:sp>
      <p:sp>
        <p:nvSpPr>
          <p:cNvPr id="6" name="Text Placeholder 6"/>
          <p:cNvSpPr txBox="1">
            <a:spLocks/>
          </p:cNvSpPr>
          <p:nvPr/>
        </p:nvSpPr>
        <p:spPr bwMode="auto">
          <a:xfrm>
            <a:off x="4283968" y="483518"/>
            <a:ext cx="3253234" cy="936103"/>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dirty="0"/>
              <a:t>Detail </a:t>
            </a:r>
            <a:r>
              <a:rPr lang="en-US" dirty="0" smtClean="0"/>
              <a:t>geometry UV</a:t>
            </a:r>
          </a:p>
          <a:p>
            <a:pPr algn="ctr"/>
            <a:r>
              <a:rPr lang="en-US" dirty="0" smtClean="0"/>
              <a:t>Transferred to the </a:t>
            </a:r>
          </a:p>
          <a:p>
            <a:pPr algn="ctr"/>
            <a:r>
              <a:rPr lang="en-US" dirty="0"/>
              <a:t>Target geometry UV</a:t>
            </a:r>
          </a:p>
          <a:p>
            <a:pPr algn="ctr"/>
            <a:endParaRPr lang="en-US" dirty="0"/>
          </a:p>
        </p:txBody>
      </p:sp>
      <p:pic>
        <p:nvPicPr>
          <p:cNvPr id="3074" name="Picture 2" descr="P:\Venice\Work\Kenny Kid\GDC\UV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439009"/>
            <a:ext cx="3253234" cy="322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310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A</a:t>
            </a:r>
            <a:r>
              <a:rPr lang="en-US" sz="2000" b="1" dirty="0" smtClean="0"/>
              <a:t>uthoring </a:t>
            </a:r>
            <a:r>
              <a:rPr lang="en-US" sz="2000" b="1" dirty="0"/>
              <a:t>of </a:t>
            </a:r>
            <a:r>
              <a:rPr lang="en-US" sz="2000" b="1" dirty="0" smtClean="0"/>
              <a:t>geometry</a:t>
            </a:r>
          </a:p>
          <a:p>
            <a:pPr lvl="3"/>
            <a:r>
              <a:rPr lang="sv-SE" sz="1700" dirty="0" smtClean="0"/>
              <a:t>UVs</a:t>
            </a:r>
          </a:p>
          <a:p>
            <a:pPr lvl="3"/>
            <a:r>
              <a:rPr lang="sv-SE" sz="1700" dirty="0" smtClean="0"/>
              <a:t>Surface </a:t>
            </a:r>
            <a:r>
              <a:rPr lang="sv-SE" sz="1700" dirty="0"/>
              <a:t>transfer</a:t>
            </a:r>
            <a:endParaRPr lang="sv-SE" sz="1700" dirty="0" smtClean="0"/>
          </a:p>
          <a:p>
            <a:pPr lvl="3"/>
            <a:endParaRPr lang="sv-SE" sz="1700" dirty="0"/>
          </a:p>
          <a:p>
            <a:pPr lvl="3"/>
            <a:endParaRPr lang="sv-SE" sz="1700" dirty="0" smtClean="0"/>
          </a:p>
          <a:p>
            <a:pPr marL="349243" lvl="2" indent="0">
              <a:buNone/>
            </a:pPr>
            <a:endParaRPr lang="sv-SE" sz="1700" b="1" dirty="0"/>
          </a:p>
          <a:p>
            <a:pPr lvl="3"/>
            <a:endParaRPr lang="en-US" sz="1500" dirty="0" smtClean="0"/>
          </a:p>
        </p:txBody>
      </p:sp>
      <p:sp>
        <p:nvSpPr>
          <p:cNvPr id="6" name="Text Placeholder 6"/>
          <p:cNvSpPr txBox="1">
            <a:spLocks/>
          </p:cNvSpPr>
          <p:nvPr/>
        </p:nvSpPr>
        <p:spPr bwMode="auto">
          <a:xfrm>
            <a:off x="4283968" y="483518"/>
            <a:ext cx="3253234" cy="936103"/>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dirty="0"/>
              <a:t>Detail </a:t>
            </a:r>
            <a:r>
              <a:rPr lang="en-US" dirty="0" smtClean="0"/>
              <a:t>geometry UV</a:t>
            </a:r>
          </a:p>
          <a:p>
            <a:pPr algn="ctr"/>
            <a:r>
              <a:rPr lang="en-US" dirty="0" smtClean="0"/>
              <a:t>Transferred to the </a:t>
            </a:r>
          </a:p>
          <a:p>
            <a:pPr algn="ctr"/>
            <a:r>
              <a:rPr lang="en-US" dirty="0"/>
              <a:t>Target geometry UV</a:t>
            </a:r>
          </a:p>
          <a:p>
            <a:pPr algn="ctr"/>
            <a:endParaRPr lang="en-US" dirty="0"/>
          </a:p>
        </p:txBody>
      </p:sp>
      <p:pic>
        <p:nvPicPr>
          <p:cNvPr id="7" name="Picture 3" descr="P:\Venice\Work\Kenny Kid\GDC\U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419622"/>
            <a:ext cx="3263883"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310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A</a:t>
            </a:r>
            <a:r>
              <a:rPr lang="en-US" sz="2000" b="1" dirty="0" smtClean="0"/>
              <a:t>uthoring </a:t>
            </a:r>
            <a:r>
              <a:rPr lang="en-US" sz="2000" b="1" dirty="0"/>
              <a:t>of </a:t>
            </a:r>
            <a:r>
              <a:rPr lang="en-US" sz="2000" b="1" dirty="0" smtClean="0"/>
              <a:t>geometry</a:t>
            </a:r>
          </a:p>
          <a:p>
            <a:pPr lvl="3"/>
            <a:r>
              <a:rPr lang="sv-SE" sz="1700" dirty="0" smtClean="0"/>
              <a:t>UVs</a:t>
            </a:r>
          </a:p>
          <a:p>
            <a:pPr lvl="3"/>
            <a:r>
              <a:rPr lang="sv-SE" sz="1700" dirty="0" smtClean="0"/>
              <a:t>Surface </a:t>
            </a:r>
            <a:r>
              <a:rPr lang="sv-SE" sz="1700" dirty="0"/>
              <a:t>transfer</a:t>
            </a:r>
            <a:endParaRPr lang="sv-SE" sz="1700" dirty="0" smtClean="0"/>
          </a:p>
          <a:p>
            <a:pPr lvl="3"/>
            <a:endParaRPr lang="sv-SE" sz="1700" dirty="0"/>
          </a:p>
          <a:p>
            <a:pPr lvl="3"/>
            <a:endParaRPr lang="sv-SE" sz="1700" dirty="0" smtClean="0"/>
          </a:p>
          <a:p>
            <a:pPr marL="349243" lvl="2" indent="0">
              <a:buNone/>
            </a:pPr>
            <a:endParaRPr lang="sv-SE" sz="1700" b="1" dirty="0"/>
          </a:p>
          <a:p>
            <a:pPr lvl="3"/>
            <a:endParaRPr lang="en-US" sz="1500" dirty="0" smtClean="0"/>
          </a:p>
        </p:txBody>
      </p:sp>
      <p:sp>
        <p:nvSpPr>
          <p:cNvPr id="6" name="Text Placeholder 6"/>
          <p:cNvSpPr txBox="1">
            <a:spLocks/>
          </p:cNvSpPr>
          <p:nvPr/>
        </p:nvSpPr>
        <p:spPr bwMode="auto">
          <a:xfrm>
            <a:off x="3923928" y="182453"/>
            <a:ext cx="3503483" cy="1008111"/>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endParaRPr lang="en-US" dirty="0" smtClean="0"/>
          </a:p>
          <a:p>
            <a:pPr algn="ctr"/>
            <a:endParaRPr lang="en-US" dirty="0"/>
          </a:p>
          <a:p>
            <a:pPr algn="ctr"/>
            <a:r>
              <a:rPr lang="en-US" dirty="0" smtClean="0"/>
              <a:t>Target geometry </a:t>
            </a:r>
            <a:r>
              <a:rPr lang="en-US" dirty="0" err="1" smtClean="0"/>
              <a:t>lightmap</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47246" y="1190564"/>
            <a:ext cx="3478233" cy="347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068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a:t>
            </a:r>
            <a:endParaRPr lang="sv-SE" dirty="0"/>
          </a:p>
        </p:txBody>
      </p:sp>
      <p:sp>
        <p:nvSpPr>
          <p:cNvPr id="5" name="Title 3"/>
          <p:cNvSpPr txBox="1">
            <a:spLocks/>
          </p:cNvSpPr>
          <p:nvPr/>
        </p:nvSpPr>
        <p:spPr>
          <a:xfrm>
            <a:off x="142845" y="2067694"/>
            <a:ext cx="8858312" cy="443142"/>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pPr algn="ctr"/>
            <a:r>
              <a:rPr lang="en-US" sz="2800" dirty="0" smtClean="0"/>
              <a:t>How </a:t>
            </a:r>
            <a:r>
              <a:rPr lang="en-US" sz="2800" dirty="0"/>
              <a:t>could we get the best </a:t>
            </a:r>
            <a:r>
              <a:rPr lang="en-US" sz="2800" dirty="0" smtClean="0"/>
              <a:t>from </a:t>
            </a:r>
            <a:r>
              <a:rPr lang="en-US" sz="2800" dirty="0"/>
              <a:t>both worlds?</a:t>
            </a:r>
            <a:endParaRPr lang="en-US" dirty="0"/>
          </a:p>
        </p:txBody>
      </p:sp>
      <p:sp>
        <p:nvSpPr>
          <p:cNvPr id="4" name="Title 3"/>
          <p:cNvSpPr txBox="1">
            <a:spLocks/>
          </p:cNvSpPr>
          <p:nvPr/>
        </p:nvSpPr>
        <p:spPr>
          <a:xfrm>
            <a:off x="4934272" y="2427734"/>
            <a:ext cx="3888433" cy="326988"/>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pPr algn="r"/>
            <a:r>
              <a:rPr lang="en-US" sz="1600" dirty="0" smtClean="0"/>
              <a:t>+ some more..</a:t>
            </a:r>
            <a:endParaRPr lang="en-US" sz="1600" dirty="0"/>
          </a:p>
        </p:txBody>
      </p:sp>
    </p:spTree>
    <p:extLst>
      <p:ext uri="{BB962C8B-B14F-4D97-AF65-F5344CB8AC3E}">
        <p14:creationId xmlns:p14="http://schemas.microsoft.com/office/powerpoint/2010/main" val="35764210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47864" y="1180107"/>
            <a:ext cx="4947690" cy="34798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err="1" smtClean="0"/>
              <a:t>Lightmap</a:t>
            </a:r>
            <a:r>
              <a:rPr lang="en-US" sz="2800" b="1" dirty="0" smtClean="0"/>
              <a:t> </a:t>
            </a:r>
            <a:r>
              <a:rPr lang="en-US" sz="2800" b="1" dirty="0"/>
              <a:t>lit </a:t>
            </a:r>
            <a:r>
              <a:rPr lang="en-US" sz="2800" b="1" dirty="0" smtClean="0"/>
              <a:t>geometry</a:t>
            </a:r>
          </a:p>
          <a:p>
            <a:pPr lvl="2"/>
            <a:r>
              <a:rPr lang="en-US" sz="2000" b="1" dirty="0"/>
              <a:t>A</a:t>
            </a:r>
            <a:r>
              <a:rPr lang="en-US" sz="2000" b="1" dirty="0" smtClean="0"/>
              <a:t>uthoring </a:t>
            </a:r>
            <a:r>
              <a:rPr lang="en-US" sz="2000" b="1" dirty="0"/>
              <a:t>of </a:t>
            </a:r>
            <a:r>
              <a:rPr lang="en-US" sz="2000" b="1" dirty="0" smtClean="0"/>
              <a:t>geometry</a:t>
            </a:r>
          </a:p>
          <a:p>
            <a:pPr lvl="3"/>
            <a:r>
              <a:rPr lang="sv-SE" sz="1700" dirty="0" smtClean="0"/>
              <a:t>UVs</a:t>
            </a:r>
          </a:p>
          <a:p>
            <a:pPr lvl="3"/>
            <a:r>
              <a:rPr lang="sv-SE" sz="1700" dirty="0" smtClean="0"/>
              <a:t>Surface </a:t>
            </a:r>
            <a:r>
              <a:rPr lang="sv-SE" sz="1700" dirty="0"/>
              <a:t>transfer</a:t>
            </a:r>
            <a:endParaRPr lang="sv-SE" sz="1700" dirty="0" smtClean="0"/>
          </a:p>
          <a:p>
            <a:pPr lvl="3"/>
            <a:endParaRPr lang="sv-SE" sz="1700" dirty="0"/>
          </a:p>
          <a:p>
            <a:pPr lvl="3"/>
            <a:endParaRPr lang="sv-SE" sz="1700" dirty="0" smtClean="0"/>
          </a:p>
          <a:p>
            <a:pPr marL="349243" lvl="2" indent="0">
              <a:buNone/>
            </a:pPr>
            <a:endParaRPr lang="sv-SE" sz="1700" b="1" dirty="0"/>
          </a:p>
          <a:p>
            <a:pPr lvl="3"/>
            <a:endParaRPr lang="en-US" sz="1500" dirty="0" smtClean="0"/>
          </a:p>
        </p:txBody>
      </p:sp>
      <p:sp>
        <p:nvSpPr>
          <p:cNvPr id="6" name="Text Placeholder 6"/>
          <p:cNvSpPr txBox="1">
            <a:spLocks/>
          </p:cNvSpPr>
          <p:nvPr/>
        </p:nvSpPr>
        <p:spPr bwMode="auto">
          <a:xfrm>
            <a:off x="4021513" y="303338"/>
            <a:ext cx="3168352" cy="936103"/>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algn="ctr"/>
            <a:r>
              <a:rPr lang="en-US" dirty="0"/>
              <a:t>Target </a:t>
            </a:r>
            <a:r>
              <a:rPr lang="en-US" dirty="0" smtClean="0"/>
              <a:t>geometry </a:t>
            </a:r>
            <a:r>
              <a:rPr lang="en-US" dirty="0" err="1" smtClean="0"/>
              <a:t>lightmap</a:t>
            </a:r>
            <a:endParaRPr lang="en-US" dirty="0"/>
          </a:p>
          <a:p>
            <a:pPr algn="ctr"/>
            <a:r>
              <a:rPr lang="en-US" dirty="0" smtClean="0"/>
              <a:t>Transferred to the </a:t>
            </a:r>
          </a:p>
          <a:p>
            <a:pPr algn="ctr"/>
            <a:r>
              <a:rPr lang="en-US" dirty="0"/>
              <a:t>Detail geometry</a:t>
            </a:r>
          </a:p>
        </p:txBody>
      </p:sp>
    </p:spTree>
    <p:extLst>
      <p:ext uri="{BB962C8B-B14F-4D97-AF65-F5344CB8AC3E}">
        <p14:creationId xmlns:p14="http://schemas.microsoft.com/office/powerpoint/2010/main" val="18750688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4230510" cy="3572421"/>
          </a:xfrm>
        </p:spPr>
        <p:txBody>
          <a:bodyPr numCol="1"/>
          <a:lstStyle/>
          <a:p>
            <a:pPr lvl="1"/>
            <a:r>
              <a:rPr lang="en-US" sz="2800" b="1" dirty="0" err="1" smtClean="0"/>
              <a:t>Lightprobe</a:t>
            </a:r>
            <a:r>
              <a:rPr lang="en-US" sz="2800" b="1" dirty="0" smtClean="0"/>
              <a:t> </a:t>
            </a:r>
            <a:r>
              <a:rPr lang="en-US" sz="2800" b="1" dirty="0"/>
              <a:t>lit geometry</a:t>
            </a:r>
          </a:p>
          <a:p>
            <a:pPr lvl="2"/>
            <a:r>
              <a:rPr lang="en-US" sz="2000" b="1" dirty="0" err="1" smtClean="0"/>
              <a:t>Lightprobe</a:t>
            </a:r>
            <a:r>
              <a:rPr lang="en-US" sz="2000" b="1" dirty="0" smtClean="0"/>
              <a:t> volumes</a:t>
            </a:r>
            <a:endParaRPr lang="sv-SE" sz="1700" dirty="0"/>
          </a:p>
          <a:p>
            <a:pPr lvl="3"/>
            <a:endParaRPr lang="sv-SE" sz="1700" dirty="0" smtClean="0"/>
          </a:p>
          <a:p>
            <a:pPr marL="349243" lvl="2" indent="0">
              <a:buNone/>
            </a:pPr>
            <a:endParaRPr lang="sv-SE" sz="1700" b="1" dirty="0"/>
          </a:p>
          <a:p>
            <a:pPr lvl="3"/>
            <a:endParaRPr lang="en-US" sz="1500" dirty="0" smtClean="0"/>
          </a:p>
        </p:txBody>
      </p:sp>
      <p:pic>
        <p:nvPicPr>
          <p:cNvPr id="5" name="Picture 2"/>
          <p:cNvPicPr>
            <a:picLocks noChangeAspect="1" noChangeArrowheads="1"/>
          </p:cNvPicPr>
          <p:nvPr/>
        </p:nvPicPr>
        <p:blipFill>
          <a:blip r:embed="rId3" cstate="print"/>
          <a:stretch>
            <a:fillRect/>
          </a:stretch>
        </p:blipFill>
        <p:spPr bwMode="auto">
          <a:xfrm>
            <a:off x="3347864" y="1462478"/>
            <a:ext cx="5173587" cy="290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295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4230510" cy="3572421"/>
          </a:xfrm>
        </p:spPr>
        <p:txBody>
          <a:bodyPr numCol="1"/>
          <a:lstStyle/>
          <a:p>
            <a:pPr lvl="1"/>
            <a:r>
              <a:rPr lang="en-US" sz="2800" b="1" dirty="0" err="1" smtClean="0"/>
              <a:t>Lightprobe</a:t>
            </a:r>
            <a:r>
              <a:rPr lang="en-US" sz="2800" b="1" dirty="0" smtClean="0"/>
              <a:t> </a:t>
            </a:r>
            <a:r>
              <a:rPr lang="en-US" sz="2800" b="1" dirty="0"/>
              <a:t>lit geometry</a:t>
            </a:r>
          </a:p>
          <a:p>
            <a:pPr lvl="2"/>
            <a:r>
              <a:rPr lang="en-US" sz="2000" b="1" dirty="0" err="1" smtClean="0"/>
              <a:t>Lightprobe</a:t>
            </a:r>
            <a:r>
              <a:rPr lang="en-US" sz="2000" b="1" dirty="0" smtClean="0"/>
              <a:t> volumes</a:t>
            </a:r>
            <a:endParaRPr lang="sv-SE" sz="1700" dirty="0"/>
          </a:p>
          <a:p>
            <a:pPr lvl="3"/>
            <a:endParaRPr lang="sv-SE" sz="1700" dirty="0" smtClean="0"/>
          </a:p>
          <a:p>
            <a:pPr marL="349243" lvl="2" indent="0">
              <a:buNone/>
            </a:pPr>
            <a:endParaRPr lang="sv-SE" sz="1700" b="1" dirty="0"/>
          </a:p>
          <a:p>
            <a:pPr lvl="3"/>
            <a:endParaRPr lang="en-US" sz="1500" dirty="0" smtClean="0"/>
          </a:p>
        </p:txBody>
      </p:sp>
      <p:pic>
        <p:nvPicPr>
          <p:cNvPr id="5" name="Picture 2"/>
          <p:cNvPicPr>
            <a:picLocks noChangeAspect="1" noChangeArrowheads="1"/>
          </p:cNvPicPr>
          <p:nvPr/>
        </p:nvPicPr>
        <p:blipFill>
          <a:blip r:embed="rId3" cstate="print"/>
          <a:stretch>
            <a:fillRect/>
          </a:stretch>
        </p:blipFill>
        <p:spPr bwMode="auto">
          <a:xfrm>
            <a:off x="3347864" y="1462478"/>
            <a:ext cx="5173587" cy="290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27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4230510" cy="3572421"/>
          </a:xfrm>
        </p:spPr>
        <p:txBody>
          <a:bodyPr numCol="1"/>
          <a:lstStyle/>
          <a:p>
            <a:pPr lvl="1"/>
            <a:r>
              <a:rPr lang="en-US" sz="2800" b="1" dirty="0" err="1" smtClean="0"/>
              <a:t>Lightprobe</a:t>
            </a:r>
            <a:r>
              <a:rPr lang="en-US" sz="2800" b="1" dirty="0" smtClean="0"/>
              <a:t> </a:t>
            </a:r>
            <a:r>
              <a:rPr lang="en-US" sz="2800" b="1" dirty="0"/>
              <a:t>lit geometry</a:t>
            </a:r>
          </a:p>
          <a:p>
            <a:pPr lvl="2"/>
            <a:r>
              <a:rPr lang="en-US" sz="2000" b="1" dirty="0" err="1" smtClean="0"/>
              <a:t>Lightprobe</a:t>
            </a:r>
            <a:r>
              <a:rPr lang="en-US" sz="2000" b="1" dirty="0" smtClean="0"/>
              <a:t> volumes</a:t>
            </a:r>
            <a:endParaRPr lang="sv-SE" sz="1700" dirty="0"/>
          </a:p>
          <a:p>
            <a:pPr lvl="3"/>
            <a:endParaRPr lang="sv-SE" sz="1700" dirty="0" smtClean="0"/>
          </a:p>
          <a:p>
            <a:pPr marL="349243" lvl="2" indent="0">
              <a:buNone/>
            </a:pPr>
            <a:endParaRPr lang="sv-SE" sz="1700" b="1" dirty="0"/>
          </a:p>
          <a:p>
            <a:pPr lvl="3"/>
            <a:endParaRPr lang="en-US" sz="1500" dirty="0" smtClean="0"/>
          </a:p>
        </p:txBody>
      </p:sp>
      <p:pic>
        <p:nvPicPr>
          <p:cNvPr id="5" name="Picture 2"/>
          <p:cNvPicPr>
            <a:picLocks noChangeAspect="1" noChangeArrowheads="1"/>
          </p:cNvPicPr>
          <p:nvPr/>
        </p:nvPicPr>
        <p:blipFill>
          <a:blip r:embed="rId3" cstate="print"/>
          <a:stretch>
            <a:fillRect/>
          </a:stretch>
        </p:blipFill>
        <p:spPr bwMode="auto">
          <a:xfrm>
            <a:off x="3347864" y="1462478"/>
            <a:ext cx="5173587" cy="290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27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4230510" cy="3572421"/>
          </a:xfrm>
        </p:spPr>
        <p:txBody>
          <a:bodyPr numCol="1"/>
          <a:lstStyle/>
          <a:p>
            <a:pPr lvl="1"/>
            <a:r>
              <a:rPr lang="en-US" sz="2800" b="1" dirty="0" err="1"/>
              <a:t>Precompute</a:t>
            </a:r>
            <a:endParaRPr lang="en-US" sz="2800" b="1" dirty="0"/>
          </a:p>
          <a:p>
            <a:pPr lvl="2"/>
            <a:r>
              <a:rPr lang="en-US" sz="2000" b="1" dirty="0" smtClean="0"/>
              <a:t>Analyze </a:t>
            </a:r>
            <a:r>
              <a:rPr lang="en-US" sz="2000" b="1" dirty="0"/>
              <a:t>the geometry </a:t>
            </a:r>
            <a:endParaRPr lang="sv-SE" sz="1700" dirty="0" smtClean="0"/>
          </a:p>
          <a:p>
            <a:pPr marL="349243" lvl="2" indent="0">
              <a:buNone/>
            </a:pPr>
            <a:endParaRPr lang="sv-SE" sz="1700" b="1" dirty="0"/>
          </a:p>
          <a:p>
            <a:pPr lvl="3"/>
            <a:endParaRPr lang="en-US" sz="1500" dirty="0" smtClean="0"/>
          </a:p>
        </p:txBody>
      </p:sp>
      <p:pic>
        <p:nvPicPr>
          <p:cNvPr id="2050" name="Picture 2" descr="P:\Venice\Work\Kenny Kid\GDC\i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627534"/>
            <a:ext cx="4313549" cy="392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27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4662558" cy="3572421"/>
          </a:xfrm>
        </p:spPr>
        <p:txBody>
          <a:bodyPr numCol="1"/>
          <a:lstStyle/>
          <a:p>
            <a:pPr lvl="1"/>
            <a:r>
              <a:rPr lang="en-US" sz="2800" b="1" dirty="0" smtClean="0"/>
              <a:t>Runtime lighting pipeline</a:t>
            </a:r>
            <a:endParaRPr lang="sv-SE" sz="2800" dirty="0" smtClean="0"/>
          </a:p>
          <a:p>
            <a:pPr marL="349243" lvl="2" indent="0">
              <a:buNone/>
            </a:pPr>
            <a:endParaRPr lang="sv-SE" sz="1700" b="1" dirty="0"/>
          </a:p>
          <a:p>
            <a:pPr lvl="3"/>
            <a:endParaRPr lang="en-US" sz="1500" dirty="0" smtClean="0"/>
          </a:p>
        </p:txBody>
      </p:sp>
      <p:pic>
        <p:nvPicPr>
          <p:cNvPr id="1026" name="Picture 2" descr="P:\Venice\Work\Kenny Kid\GDC\Biggus Dickus\backup pix\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711" y="1491630"/>
            <a:ext cx="1584175" cy="8920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Venice\Work\Kenny Kid\GDC\Biggus Dickus\backup pix\gbuffer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3235" y="2464745"/>
            <a:ext cx="792087" cy="446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Venice\Work\Kenny Kid\GDC\Biggus Dickus\backup pix\gbuffer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5322" y="2464745"/>
            <a:ext cx="792088" cy="4460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Venice\Work\Kenny Kid\GDC\Biggus Dickus\backup pix\gbuffer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3235" y="2910795"/>
            <a:ext cx="792087" cy="4444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Venice\Work\Kenny Kid\GDC\Biggus Dickus\backup pix\gbuffer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5322" y="2910795"/>
            <a:ext cx="789308" cy="44448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Venice\Work\Kenny Kid\GDC\Biggus Dickus\backup pix\g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H="1" flipV="1">
            <a:off x="6000514" y="3435846"/>
            <a:ext cx="1584176" cy="8640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txBox="1">
            <a:spLocks/>
          </p:cNvSpPr>
          <p:nvPr/>
        </p:nvSpPr>
        <p:spPr bwMode="auto">
          <a:xfrm>
            <a:off x="1250653" y="1491630"/>
            <a:ext cx="4680520" cy="3096344"/>
          </a:xfrm>
          <a:prstGeom prst="rect">
            <a:avLst/>
          </a:prstGeom>
          <a:noFill/>
          <a:ln w="9525">
            <a:noFill/>
            <a:miter lim="800000"/>
            <a:headEnd/>
            <a:tailEnd/>
          </a:ln>
        </p:spPr>
        <p:txBody>
          <a:bodyPr vert="horz" wrap="square" lIns="84905" tIns="42453" rIns="84905" bIns="42453" numCol="1" anchor="t" anchorCtr="0" compatLnSpc="1">
            <a:prstTxWarp prst="textNoShape">
              <a:avLst/>
            </a:prstTxWarp>
          </a:bodyPr>
          <a:lstStyle>
            <a:lvl1pPr marL="0" indent="0" algn="l" rtl="0" eaLnBrk="0" fontAlgn="base" hangingPunct="0">
              <a:spcBef>
                <a:spcPct val="0"/>
              </a:spcBef>
              <a:spcAft>
                <a:spcPct val="0"/>
              </a:spcAft>
              <a:buClr>
                <a:schemeClr val="tx1">
                  <a:lumMod val="75000"/>
                </a:schemeClr>
              </a:buClr>
              <a:buSzPct val="65000"/>
              <a:buFont typeface="Wingdings" pitchFamily="2" charset="2"/>
              <a:buNone/>
              <a:defRPr lang="en-US" sz="1800" kern="1200" baseline="0">
                <a:solidFill>
                  <a:srgbClr val="C0C0C0"/>
                </a:solidFill>
                <a:latin typeface="Franklin Gothic Book" pitchFamily="34" charset="0"/>
                <a:ea typeface="+mn-ea"/>
                <a:cs typeface="Arial" pitchFamily="34" charset="0"/>
              </a:defRPr>
            </a:lvl1pPr>
            <a:lvl2pPr marL="361943" indent="-180971" algn="l" defTabSz="359993" rtl="0" eaLnBrk="0" fontAlgn="base" hangingPunct="0">
              <a:spcBef>
                <a:spcPct val="0"/>
              </a:spcBef>
              <a:spcAft>
                <a:spcPct val="0"/>
              </a:spcAft>
              <a:buClr>
                <a:srgbClr val="FF9933"/>
              </a:buClr>
              <a:buSzPct val="150000"/>
              <a:buFont typeface="Arial" pitchFamily="34" charset="0"/>
              <a:buChar char="›"/>
              <a:tabLst>
                <a:tab pos="447666" algn="l"/>
                <a:tab pos="982644" algn="l"/>
              </a:tabLst>
              <a:defRPr sz="1400" kern="1200">
                <a:solidFill>
                  <a:srgbClr val="C0C0C0"/>
                </a:solidFill>
                <a:latin typeface="Franklin Gothic Book" pitchFamily="34" charset="0"/>
                <a:ea typeface="+mn-ea"/>
                <a:cs typeface="+mn-cs"/>
              </a:defRPr>
            </a:lvl2pPr>
            <a:lvl3pPr marL="447666" indent="-98423" algn="l" rtl="0" eaLnBrk="0" fontAlgn="base" hangingPunct="0">
              <a:spcBef>
                <a:spcPct val="0"/>
              </a:spcBef>
              <a:spcAft>
                <a:spcPct val="0"/>
              </a:spcAft>
              <a:buClr>
                <a:srgbClr val="FF9933"/>
              </a:buClr>
              <a:buSzPct val="150000"/>
              <a:buFont typeface="Arial" pitchFamily="34" charset="0"/>
              <a:buChar char="›"/>
              <a:tabLst/>
              <a:defRPr sz="1100" kern="1200">
                <a:solidFill>
                  <a:srgbClr val="C0C0C0"/>
                </a:solidFill>
                <a:latin typeface="Franklin Gothic Book" pitchFamily="34" charset="0"/>
                <a:ea typeface="+mn-ea"/>
                <a:cs typeface="+mn-cs"/>
              </a:defRPr>
            </a:lvl3pPr>
            <a:lvl4pPr marL="714361" indent="-179385" algn="l" defTabSz="359993" rtl="0" eaLnBrk="0" fontAlgn="base" hangingPunct="0">
              <a:spcBef>
                <a:spcPct val="0"/>
              </a:spcBef>
              <a:spcAft>
                <a:spcPct val="0"/>
              </a:spcAft>
              <a:buClr>
                <a:srgbClr val="FF9933"/>
              </a:buClr>
              <a:buSzPct val="150000"/>
              <a:buFont typeface="Arial" pitchFamily="34" charset="0"/>
              <a:buChar char="›"/>
              <a:tabLst/>
              <a:defRPr sz="1000" kern="1200">
                <a:solidFill>
                  <a:srgbClr val="C0C0C0"/>
                </a:solidFill>
                <a:latin typeface="Franklin Gothic Book" pitchFamily="34" charset="0"/>
                <a:ea typeface="+mn-ea"/>
                <a:cs typeface="+mn-cs"/>
              </a:defRPr>
            </a:lvl4pPr>
            <a:lvl5pPr marL="895332" indent="-184147" algn="l" defTabSz="359993" rtl="0" eaLnBrk="0" fontAlgn="base" hangingPunct="0">
              <a:spcBef>
                <a:spcPct val="0"/>
              </a:spcBef>
              <a:spcAft>
                <a:spcPct val="0"/>
              </a:spcAft>
              <a:buClr>
                <a:srgbClr val="FF9933"/>
              </a:buClr>
              <a:buSzPct val="150000"/>
              <a:buFont typeface="Arial" pitchFamily="34" charset="0"/>
              <a:buChar char="›"/>
              <a:tabLst/>
              <a:defRPr sz="800" kern="1200">
                <a:solidFill>
                  <a:srgbClr val="C0C0C0"/>
                </a:solidFill>
                <a:latin typeface="Franklin Gothic Book" pitchFamily="34" charset="0"/>
                <a:ea typeface="+mn-ea"/>
                <a:cs typeface="+mn-cs"/>
              </a:defRPr>
            </a:lvl5pPr>
            <a:lvl6pPr marL="1638672" indent="-169811" algn="l" rtl="0" eaLnBrk="1" latinLnBrk="0" hangingPunct="1">
              <a:spcBef>
                <a:spcPct val="20000"/>
              </a:spcBef>
              <a:buClr>
                <a:schemeClr val="tx1"/>
              </a:buClr>
              <a:buFont typeface="Wingdings 3"/>
              <a:buChar char=""/>
              <a:defRPr kumimoji="0" sz="1700" kern="1200">
                <a:solidFill>
                  <a:schemeClr val="tx1"/>
                </a:solidFill>
                <a:latin typeface="+mn-lt"/>
                <a:ea typeface="+mn-ea"/>
                <a:cs typeface="+mn-cs"/>
              </a:defRPr>
            </a:lvl6pPr>
            <a:lvl7pPr marL="1825464" indent="-169811"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7pPr>
            <a:lvl8pPr marL="2012256" indent="-169811" algn="l" rtl="0" eaLnBrk="1" latinLnBrk="0" hangingPunct="1">
              <a:spcBef>
                <a:spcPct val="20000"/>
              </a:spcBef>
              <a:buClr>
                <a:schemeClr val="tx1"/>
              </a:buClr>
              <a:buFont typeface="Wingdings 2"/>
              <a:buChar char=""/>
              <a:defRPr kumimoji="0" sz="1300" kern="1200">
                <a:solidFill>
                  <a:schemeClr val="tx1"/>
                </a:solidFill>
                <a:latin typeface="+mn-lt"/>
                <a:ea typeface="+mn-ea"/>
                <a:cs typeface="+mn-cs"/>
              </a:defRPr>
            </a:lvl8pPr>
            <a:lvl9pPr marL="2199047" indent="-169811" algn="l" rtl="0" eaLnBrk="1" latinLnBrk="0" hangingPunct="1">
              <a:spcBef>
                <a:spcPct val="20000"/>
              </a:spcBef>
              <a:buClr>
                <a:schemeClr val="tx1"/>
              </a:buClr>
              <a:buFont typeface="Wingdings 2"/>
              <a:buNone/>
              <a:defRPr kumimoji="0" sz="1300" kern="1200" baseline="0">
                <a:solidFill>
                  <a:schemeClr val="tx1"/>
                </a:solidFill>
                <a:latin typeface="+mn-lt"/>
                <a:ea typeface="+mn-ea"/>
                <a:cs typeface="+mn-cs"/>
              </a:defRPr>
            </a:lvl9pPr>
          </a:lstStyle>
          <a:p>
            <a:pPr marL="606420" lvl="1" indent="-342900">
              <a:buFont typeface="+mj-lt"/>
              <a:buAutoNum type="arabicPeriod"/>
            </a:pPr>
            <a:r>
              <a:rPr lang="sv-SE" sz="2800" dirty="0" err="1" smtClean="0"/>
              <a:t>Radiosity</a:t>
            </a:r>
            <a:r>
              <a:rPr lang="sv-SE" sz="2800" dirty="0" smtClean="0"/>
              <a:t> pass (CPU)</a:t>
            </a:r>
            <a:endParaRPr lang="sv-SE" sz="2800" dirty="0"/>
          </a:p>
          <a:p>
            <a:pPr lvl="3"/>
            <a:r>
              <a:rPr lang="en-US" sz="1600" dirty="0" smtClean="0"/>
              <a:t>Update indirect lightmaps and </a:t>
            </a:r>
            <a:r>
              <a:rPr lang="en-US" sz="1600" dirty="0" err="1" smtClean="0"/>
              <a:t>lightprobes</a:t>
            </a:r>
            <a:endParaRPr lang="en-US" sz="1600" dirty="0" smtClean="0"/>
          </a:p>
          <a:p>
            <a:pPr lvl="3"/>
            <a:endParaRPr lang="en-US" sz="1400" dirty="0"/>
          </a:p>
          <a:p>
            <a:pPr marL="606420" lvl="1" indent="-342900">
              <a:buFont typeface="+mj-lt"/>
              <a:buAutoNum type="arabicPeriod"/>
            </a:pPr>
            <a:r>
              <a:rPr lang="sv-SE" sz="2800" dirty="0" err="1" smtClean="0"/>
              <a:t>Geometry</a:t>
            </a:r>
            <a:r>
              <a:rPr lang="sv-SE" sz="2800" dirty="0" smtClean="0"/>
              <a:t> pass (GPU</a:t>
            </a:r>
            <a:r>
              <a:rPr lang="sv-SE" sz="2800" dirty="0"/>
              <a:t>)</a:t>
            </a:r>
          </a:p>
          <a:p>
            <a:pPr lvl="3"/>
            <a:r>
              <a:rPr lang="en-US" sz="1600" dirty="0" smtClean="0"/>
              <a:t>Store indirect lighting in separate G-buffer</a:t>
            </a:r>
            <a:endParaRPr lang="en-US" sz="1600" dirty="0"/>
          </a:p>
          <a:p>
            <a:pPr lvl="3"/>
            <a:endParaRPr lang="en-US" sz="1400" dirty="0"/>
          </a:p>
          <a:p>
            <a:pPr marL="606420" lvl="1" indent="-342900">
              <a:buFont typeface="+mj-lt"/>
              <a:buAutoNum type="arabicPeriod"/>
            </a:pPr>
            <a:r>
              <a:rPr lang="sv-SE" sz="2800" dirty="0" err="1" smtClean="0"/>
              <a:t>Light</a:t>
            </a:r>
            <a:r>
              <a:rPr lang="sv-SE" sz="2800" dirty="0" smtClean="0"/>
              <a:t> pass (GPU</a:t>
            </a:r>
            <a:r>
              <a:rPr lang="sv-SE" sz="2800" dirty="0"/>
              <a:t>)</a:t>
            </a:r>
          </a:p>
          <a:p>
            <a:pPr lvl="3"/>
            <a:r>
              <a:rPr lang="en-US" sz="1600" dirty="0" smtClean="0"/>
              <a:t>Render deferred light sources</a:t>
            </a:r>
            <a:endParaRPr lang="en-US" sz="1600" dirty="0"/>
          </a:p>
          <a:p>
            <a:pPr lvl="3"/>
            <a:r>
              <a:rPr lang="en-US" sz="1600" dirty="0" smtClean="0"/>
              <a:t>Add indirect lighting from G-buffer</a:t>
            </a:r>
          </a:p>
        </p:txBody>
      </p:sp>
    </p:spTree>
    <p:extLst>
      <p:ext uri="{BB962C8B-B14F-4D97-AF65-F5344CB8AC3E}">
        <p14:creationId xmlns:p14="http://schemas.microsoft.com/office/powerpoint/2010/main" val="17447566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26454" cy="3645929"/>
          </a:xfrm>
        </p:spPr>
        <p:txBody>
          <a:bodyPr numCol="1"/>
          <a:lstStyle/>
          <a:p>
            <a:pPr lvl="1"/>
            <a:r>
              <a:rPr lang="en-US" sz="2800" b="1" dirty="0"/>
              <a:t>Small </a:t>
            </a:r>
            <a:r>
              <a:rPr lang="en-US" sz="2800" b="1" dirty="0" smtClean="0"/>
              <a:t>environments</a:t>
            </a:r>
          </a:p>
          <a:p>
            <a:pPr lvl="2"/>
            <a:r>
              <a:rPr lang="en-US" sz="2000" b="1" dirty="0"/>
              <a:t>Sky visibility </a:t>
            </a:r>
            <a:endParaRPr lang="en-US" sz="2000" b="1" dirty="0" smtClean="0"/>
          </a:p>
        </p:txBody>
      </p:sp>
      <p:pic>
        <p:nvPicPr>
          <p:cNvPr id="3074" name="Picture 2" descr="P:\Venice\Work\Kenny Kid\GDC\sky2.jpg"/>
          <p:cNvPicPr>
            <a:picLocks noChangeAspect="1" noChangeArrowheads="1"/>
          </p:cNvPicPr>
          <p:nvPr/>
        </p:nvPicPr>
        <p:blipFill>
          <a:blip r:embed="rId3" cstate="print"/>
          <a:stretch>
            <a:fillRect/>
          </a:stretch>
        </p:blipFill>
        <p:spPr bwMode="auto">
          <a:xfrm>
            <a:off x="3347864" y="1462478"/>
            <a:ext cx="5173588" cy="290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557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tretch>
            <a:fillRect/>
          </a:stretch>
        </p:blipFill>
        <p:spPr bwMode="auto">
          <a:xfrm>
            <a:off x="3347864" y="1480513"/>
            <a:ext cx="5173587" cy="28914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645929"/>
          </a:xfrm>
        </p:spPr>
        <p:txBody>
          <a:bodyPr numCol="1"/>
          <a:lstStyle/>
          <a:p>
            <a:pPr lvl="1"/>
            <a:r>
              <a:rPr lang="en-US" sz="2800" b="1" dirty="0"/>
              <a:t>Small </a:t>
            </a:r>
            <a:r>
              <a:rPr lang="en-US" sz="2800" b="1" dirty="0" smtClean="0"/>
              <a:t>environments</a:t>
            </a:r>
          </a:p>
          <a:p>
            <a:pPr lvl="2"/>
            <a:r>
              <a:rPr lang="en-US" sz="2000" b="1" dirty="0"/>
              <a:t>Sky visibility </a:t>
            </a:r>
          </a:p>
          <a:p>
            <a:pPr lvl="2"/>
            <a:r>
              <a:rPr lang="en-US" sz="2000" b="1" dirty="0" smtClean="0"/>
              <a:t>Environment maps </a:t>
            </a:r>
            <a:endParaRPr lang="en-US" sz="1500" dirty="0" smtClean="0"/>
          </a:p>
        </p:txBody>
      </p:sp>
    </p:spTree>
    <p:extLst>
      <p:ext uri="{BB962C8B-B14F-4D97-AF65-F5344CB8AC3E}">
        <p14:creationId xmlns:p14="http://schemas.microsoft.com/office/powerpoint/2010/main" val="39432595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tretch>
            <a:fillRect/>
          </a:stretch>
        </p:blipFill>
        <p:spPr bwMode="auto">
          <a:xfrm>
            <a:off x="3363898" y="1491630"/>
            <a:ext cx="5141520" cy="28914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645929"/>
          </a:xfrm>
        </p:spPr>
        <p:txBody>
          <a:bodyPr numCol="1"/>
          <a:lstStyle/>
          <a:p>
            <a:pPr lvl="1"/>
            <a:r>
              <a:rPr lang="en-US" sz="2800" b="1" dirty="0" smtClean="0"/>
              <a:t>Large environments</a:t>
            </a:r>
          </a:p>
          <a:p>
            <a:pPr lvl="2"/>
            <a:r>
              <a:rPr lang="en-US" sz="2000" b="1" dirty="0" smtClean="0"/>
              <a:t>Skylight </a:t>
            </a:r>
            <a:endParaRPr lang="en-US" sz="2000" b="1" dirty="0"/>
          </a:p>
        </p:txBody>
      </p:sp>
      <p:pic>
        <p:nvPicPr>
          <p:cNvPr id="4099" name="Picture 3" descr="P:\Venice\Work\Kenny Kid\GDC\s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538132"/>
            <a:ext cx="2279915" cy="170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4637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tretch>
            <a:fillRect/>
          </a:stretch>
        </p:blipFill>
        <p:spPr bwMode="auto">
          <a:xfrm>
            <a:off x="3363899" y="1480514"/>
            <a:ext cx="5141518" cy="28914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942478" cy="3645929"/>
          </a:xfrm>
        </p:spPr>
        <p:txBody>
          <a:bodyPr numCol="1"/>
          <a:lstStyle/>
          <a:p>
            <a:pPr lvl="1"/>
            <a:r>
              <a:rPr lang="en-US" sz="2800" b="1" dirty="0" smtClean="0"/>
              <a:t>Large environments</a:t>
            </a:r>
          </a:p>
          <a:p>
            <a:pPr lvl="2"/>
            <a:r>
              <a:rPr lang="en-US" sz="2000" b="1" dirty="0" smtClean="0"/>
              <a:t>Skylight </a:t>
            </a:r>
            <a:endParaRPr lang="en-US" sz="2000" b="1"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9592" y="2538132"/>
            <a:ext cx="2279915" cy="1709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28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2083"/>
            <a:ext cx="8983038" cy="3571875"/>
          </a:xfrm>
        </p:spPr>
        <p:txBody>
          <a:bodyPr numCol="1"/>
          <a:lstStyle/>
          <a:p>
            <a:pPr lvl="1"/>
            <a:r>
              <a:rPr lang="en-US" sz="2800" b="1" dirty="0" smtClean="0"/>
              <a:t>GI In a highly dynamic and destructible environment</a:t>
            </a:r>
            <a:endParaRPr lang="en-US" sz="2800" dirty="0" smtClean="0"/>
          </a:p>
          <a:p>
            <a:pPr lvl="1"/>
            <a:endParaRPr lang="sv-SE" sz="2400" b="1" dirty="0" smtClean="0"/>
          </a:p>
          <a:p>
            <a:pPr marL="180972" lvl="1" indent="0">
              <a:buNone/>
            </a:pPr>
            <a:endParaRPr lang="sv-SE" sz="2400" b="1" dirty="0" smtClean="0"/>
          </a:p>
          <a:p>
            <a:pPr lvl="1"/>
            <a:endParaRPr lang="sv-SE" sz="2400" b="1" dirty="0" smtClean="0"/>
          </a:p>
          <a:p>
            <a:pPr lvl="1"/>
            <a:endParaRPr lang="sv-SE" sz="2000" b="1" dirty="0" smtClean="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8" y="1420756"/>
            <a:ext cx="4176464" cy="234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4644008" y="1419622"/>
            <a:ext cx="4176464" cy="2348718"/>
          </a:xfrm>
          <a:prstGeom prst="rect">
            <a:avLst/>
          </a:prstGeom>
          <a:noFill/>
          <a:ln w="9525">
            <a:noFill/>
            <a:miter lim="800000"/>
            <a:headEnd/>
            <a:tailEnd/>
          </a:ln>
        </p:spPr>
      </p:pic>
    </p:spTree>
    <p:extLst>
      <p:ext uri="{BB962C8B-B14F-4D97-AF65-F5344CB8AC3E}">
        <p14:creationId xmlns:p14="http://schemas.microsoft.com/office/powerpoint/2010/main" val="23652528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645929"/>
          </a:xfrm>
        </p:spPr>
        <p:txBody>
          <a:bodyPr numCol="1"/>
          <a:lstStyle/>
          <a:p>
            <a:pPr lvl="1"/>
            <a:r>
              <a:rPr lang="en-US" sz="2800" b="1" dirty="0" smtClean="0"/>
              <a:t>Large environments</a:t>
            </a:r>
          </a:p>
          <a:p>
            <a:pPr lvl="2"/>
            <a:r>
              <a:rPr lang="en-US" sz="2000" b="1" dirty="0" smtClean="0"/>
              <a:t>Skylight </a:t>
            </a:r>
            <a:endParaRPr lang="en-US" sz="2000" b="1" dirty="0"/>
          </a:p>
        </p:txBody>
      </p:sp>
      <p:pic>
        <p:nvPicPr>
          <p:cNvPr id="3074" name="Picture 2"/>
          <p:cNvPicPr>
            <a:picLocks noChangeAspect="1" noChangeArrowheads="1"/>
          </p:cNvPicPr>
          <p:nvPr/>
        </p:nvPicPr>
        <p:blipFill>
          <a:blip r:embed="rId3" cstate="print"/>
          <a:stretch>
            <a:fillRect/>
          </a:stretch>
        </p:blipFill>
        <p:spPr bwMode="auto">
          <a:xfrm>
            <a:off x="3363899" y="1480514"/>
            <a:ext cx="5141518" cy="289143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9592" y="2538132"/>
            <a:ext cx="2279915" cy="17099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Venice\Work\Kenny Kid\GDC\gg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4416" y="1480514"/>
            <a:ext cx="3281002" cy="289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288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942478" cy="3645929"/>
          </a:xfrm>
        </p:spPr>
        <p:txBody>
          <a:bodyPr numCol="1"/>
          <a:lstStyle/>
          <a:p>
            <a:pPr lvl="1"/>
            <a:r>
              <a:rPr lang="en-US" sz="2800" b="1" dirty="0" smtClean="0"/>
              <a:t>Large environments</a:t>
            </a:r>
          </a:p>
          <a:p>
            <a:pPr lvl="2"/>
            <a:r>
              <a:rPr lang="en-US" sz="2000" b="1" dirty="0" smtClean="0"/>
              <a:t>Skylight </a:t>
            </a:r>
            <a:endParaRPr lang="en-US" sz="2000" b="1" dirty="0"/>
          </a:p>
          <a:p>
            <a:pPr lvl="2"/>
            <a:r>
              <a:rPr lang="en-US" sz="2000" b="1" dirty="0" smtClean="0"/>
              <a:t>Terrain</a:t>
            </a:r>
            <a:endParaRPr lang="en-US" sz="1500" dirty="0" smtClean="0"/>
          </a:p>
        </p:txBody>
      </p:sp>
      <p:pic>
        <p:nvPicPr>
          <p:cNvPr id="5" name="Picture 2"/>
          <p:cNvPicPr>
            <a:picLocks noChangeAspect="1" noChangeArrowheads="1"/>
          </p:cNvPicPr>
          <p:nvPr/>
        </p:nvPicPr>
        <p:blipFill>
          <a:blip r:embed="rId3" cstate="print"/>
          <a:stretch>
            <a:fillRect/>
          </a:stretch>
        </p:blipFill>
        <p:spPr bwMode="auto">
          <a:xfrm>
            <a:off x="3363899" y="1480514"/>
            <a:ext cx="5141518" cy="289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288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942478" cy="3645929"/>
          </a:xfrm>
        </p:spPr>
        <p:txBody>
          <a:bodyPr numCol="1"/>
          <a:lstStyle/>
          <a:p>
            <a:pPr lvl="1"/>
            <a:r>
              <a:rPr lang="en-US" sz="2800" b="1" dirty="0" smtClean="0"/>
              <a:t>Large environments</a:t>
            </a:r>
          </a:p>
          <a:p>
            <a:pPr lvl="2"/>
            <a:r>
              <a:rPr lang="en-US" sz="2000" b="1" dirty="0" smtClean="0"/>
              <a:t>Skylight </a:t>
            </a:r>
            <a:endParaRPr lang="en-US" sz="2000" b="1" dirty="0"/>
          </a:p>
          <a:p>
            <a:pPr lvl="2"/>
            <a:r>
              <a:rPr lang="en-US" sz="2000" b="1" dirty="0" smtClean="0"/>
              <a:t>Terrain</a:t>
            </a:r>
            <a:endParaRPr lang="en-US" sz="1500" dirty="0" smtClean="0"/>
          </a:p>
        </p:txBody>
      </p:sp>
      <p:pic>
        <p:nvPicPr>
          <p:cNvPr id="5" name="Picture 2"/>
          <p:cNvPicPr>
            <a:picLocks noChangeAspect="1" noChangeArrowheads="1"/>
          </p:cNvPicPr>
          <p:nvPr/>
        </p:nvPicPr>
        <p:blipFill>
          <a:blip r:embed="rId3" cstate="print"/>
          <a:stretch>
            <a:fillRect/>
          </a:stretch>
        </p:blipFill>
        <p:spPr bwMode="auto">
          <a:xfrm>
            <a:off x="3363900" y="1480514"/>
            <a:ext cx="5141516" cy="289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15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942478" cy="3645929"/>
          </a:xfrm>
        </p:spPr>
        <p:txBody>
          <a:bodyPr numCol="1"/>
          <a:lstStyle/>
          <a:p>
            <a:pPr lvl="1"/>
            <a:r>
              <a:rPr lang="en-US" sz="2800" b="1" dirty="0" smtClean="0"/>
              <a:t>Large environments</a:t>
            </a:r>
          </a:p>
          <a:p>
            <a:pPr lvl="2"/>
            <a:r>
              <a:rPr lang="en-US" sz="2000" b="1" dirty="0" smtClean="0"/>
              <a:t>Skylight </a:t>
            </a:r>
            <a:endParaRPr lang="en-US" sz="2000" b="1" dirty="0"/>
          </a:p>
          <a:p>
            <a:pPr lvl="2"/>
            <a:r>
              <a:rPr lang="en-US" sz="2000" b="1" dirty="0" smtClean="0"/>
              <a:t>Terrain</a:t>
            </a:r>
            <a:endParaRPr lang="en-US" sz="1500" dirty="0" smtClean="0"/>
          </a:p>
        </p:txBody>
      </p:sp>
      <p:pic>
        <p:nvPicPr>
          <p:cNvPr id="5" name="Picture 2"/>
          <p:cNvPicPr>
            <a:picLocks noChangeAspect="1" noChangeArrowheads="1"/>
          </p:cNvPicPr>
          <p:nvPr/>
        </p:nvPicPr>
        <p:blipFill>
          <a:blip r:embed="rId3" cstate="print"/>
          <a:stretch>
            <a:fillRect/>
          </a:stretch>
        </p:blipFill>
        <p:spPr bwMode="auto">
          <a:xfrm>
            <a:off x="3363900" y="1480514"/>
            <a:ext cx="5141516" cy="289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15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1710230" cy="3645929"/>
          </a:xfrm>
        </p:spPr>
        <p:txBody>
          <a:bodyPr numCol="1"/>
          <a:lstStyle/>
          <a:p>
            <a:pPr lvl="1"/>
            <a:r>
              <a:rPr lang="en-US" sz="2800" b="1" dirty="0" smtClean="0"/>
              <a:t>Light</a:t>
            </a:r>
          </a:p>
        </p:txBody>
      </p:sp>
      <p:pic>
        <p:nvPicPr>
          <p:cNvPr id="1026" name="Picture 2" descr="P:\Venice\Work\Kenny Kid\GDC\l1.jpg"/>
          <p:cNvPicPr>
            <a:picLocks noChangeAspect="1" noChangeArrowheads="1"/>
          </p:cNvPicPr>
          <p:nvPr/>
        </p:nvPicPr>
        <p:blipFill>
          <a:blip r:embed="rId3" cstate="print"/>
          <a:stretch>
            <a:fillRect/>
          </a:stretch>
        </p:blipFill>
        <p:spPr bwMode="auto">
          <a:xfrm>
            <a:off x="1763688" y="843558"/>
            <a:ext cx="6552727" cy="363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501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1494206" cy="3645929"/>
          </a:xfrm>
        </p:spPr>
        <p:txBody>
          <a:bodyPr numCol="1"/>
          <a:lstStyle/>
          <a:p>
            <a:pPr lvl="1"/>
            <a:r>
              <a:rPr lang="en-US" sz="2800" b="1" dirty="0" smtClean="0"/>
              <a:t>Light</a:t>
            </a:r>
          </a:p>
        </p:txBody>
      </p:sp>
      <p:pic>
        <p:nvPicPr>
          <p:cNvPr id="1026" name="Picture 2"/>
          <p:cNvPicPr>
            <a:picLocks noChangeAspect="1" noChangeArrowheads="1"/>
          </p:cNvPicPr>
          <p:nvPr/>
        </p:nvPicPr>
        <p:blipFill>
          <a:blip r:embed="rId3" cstate="print"/>
          <a:stretch>
            <a:fillRect/>
          </a:stretch>
        </p:blipFill>
        <p:spPr bwMode="auto">
          <a:xfrm>
            <a:off x="1763688" y="843558"/>
            <a:ext cx="6552727" cy="363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586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1350190" cy="3645929"/>
          </a:xfrm>
        </p:spPr>
        <p:txBody>
          <a:bodyPr numCol="1"/>
          <a:lstStyle/>
          <a:p>
            <a:pPr lvl="1"/>
            <a:r>
              <a:rPr lang="en-US" sz="2800" b="1" dirty="0" smtClean="0"/>
              <a:t>Light</a:t>
            </a:r>
          </a:p>
        </p:txBody>
      </p:sp>
      <p:pic>
        <p:nvPicPr>
          <p:cNvPr id="1026" name="Picture 2"/>
          <p:cNvPicPr>
            <a:picLocks noChangeAspect="1" noChangeArrowheads="1"/>
          </p:cNvPicPr>
          <p:nvPr/>
        </p:nvPicPr>
        <p:blipFill>
          <a:blip r:embed="rId3" cstate="print"/>
          <a:stretch>
            <a:fillRect/>
          </a:stretch>
        </p:blipFill>
        <p:spPr bwMode="auto">
          <a:xfrm>
            <a:off x="1763688" y="843558"/>
            <a:ext cx="6552727" cy="363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938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sv-SE" dirty="0"/>
          </a:p>
        </p:txBody>
      </p:sp>
      <p:sp>
        <p:nvSpPr>
          <p:cNvPr id="5" name="Title 3"/>
          <p:cNvSpPr txBox="1">
            <a:spLocks/>
          </p:cNvSpPr>
          <p:nvPr/>
        </p:nvSpPr>
        <p:spPr>
          <a:xfrm>
            <a:off x="142845" y="1923678"/>
            <a:ext cx="8858312" cy="720080"/>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pPr algn="ctr"/>
            <a:r>
              <a:rPr lang="en-US" sz="3200" dirty="0" smtClean="0"/>
              <a:t>Why </a:t>
            </a:r>
            <a:r>
              <a:rPr lang="en-US" sz="3200" dirty="0"/>
              <a:t>is it important to </a:t>
            </a:r>
            <a:r>
              <a:rPr lang="en-US" sz="3200"/>
              <a:t>separate </a:t>
            </a:r>
            <a:r>
              <a:rPr lang="en-US" sz="3200" smtClean="0"/>
              <a:t>some elements </a:t>
            </a:r>
            <a:r>
              <a:rPr lang="en-US" sz="3200" dirty="0"/>
              <a:t>in the lighting system?</a:t>
            </a:r>
          </a:p>
        </p:txBody>
      </p:sp>
    </p:spTree>
    <p:extLst>
      <p:ext uri="{BB962C8B-B14F-4D97-AF65-F5344CB8AC3E}">
        <p14:creationId xmlns:p14="http://schemas.microsoft.com/office/powerpoint/2010/main" val="40819978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a:t>
            </a:r>
            <a:r>
              <a:rPr lang="en-US" sz="2000" b="1" dirty="0" smtClean="0"/>
              <a:t>geometry</a:t>
            </a:r>
            <a:endParaRPr lang="en-US" sz="2000" b="1" dirty="0"/>
          </a:p>
        </p:txBody>
      </p:sp>
      <p:pic>
        <p:nvPicPr>
          <p:cNvPr id="5" name="Picture 4"/>
          <p:cNvPicPr>
            <a:picLocks noChangeAspect="1"/>
          </p:cNvPicPr>
          <p:nvPr/>
        </p:nvPicPr>
        <p:blipFill>
          <a:blip r:embed="rId3" cstate="print"/>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29539218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757123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2083"/>
            <a:ext cx="8983038" cy="3571875"/>
          </a:xfrm>
        </p:spPr>
        <p:txBody>
          <a:bodyPr numCol="1"/>
          <a:lstStyle/>
          <a:p>
            <a:pPr lvl="1"/>
            <a:r>
              <a:rPr lang="en-US" sz="2800" b="1" dirty="0" smtClean="0"/>
              <a:t>Indoor</a:t>
            </a:r>
            <a:endParaRPr lang="sv-SE" sz="2800" b="1" dirty="0" smtClean="0"/>
          </a:p>
          <a:p>
            <a:pPr marL="180972" lvl="1" indent="0">
              <a:buNone/>
            </a:pPr>
            <a:endParaRPr lang="sv-SE" sz="2400" b="1" dirty="0" smtClean="0"/>
          </a:p>
          <a:p>
            <a:pPr lvl="1"/>
            <a:endParaRPr lang="sv-SE" sz="2400" b="1" dirty="0" smtClean="0"/>
          </a:p>
          <a:p>
            <a:pPr lvl="1"/>
            <a:endParaRPr lang="sv-SE" sz="2000" b="1" dirty="0" smtClean="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8" y="1420756"/>
            <a:ext cx="4176463" cy="234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4644008" y="1419622"/>
            <a:ext cx="4176463" cy="2348718"/>
          </a:xfrm>
          <a:prstGeom prst="rect">
            <a:avLst/>
          </a:prstGeom>
          <a:noFill/>
          <a:ln w="9525">
            <a:noFill/>
            <a:miter lim="800000"/>
            <a:headEnd/>
            <a:tailEnd/>
          </a:ln>
        </p:spPr>
      </p:pic>
    </p:spTree>
    <p:extLst>
      <p:ext uri="{BB962C8B-B14F-4D97-AF65-F5344CB8AC3E}">
        <p14:creationId xmlns:p14="http://schemas.microsoft.com/office/powerpoint/2010/main" val="20779857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7571233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a:p>
            <a:pPr lvl="2"/>
            <a:r>
              <a:rPr lang="en-US" sz="2000" b="1" dirty="0" smtClean="0"/>
              <a:t>Streaming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7571233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a:p>
            <a:pPr lvl="2"/>
            <a:r>
              <a:rPr lang="en-US" sz="2000" b="1" dirty="0" smtClean="0"/>
              <a:t>Streaming</a:t>
            </a:r>
          </a:p>
          <a:p>
            <a:pPr lvl="2"/>
            <a:r>
              <a:rPr lang="en-US" sz="2000" b="1" dirty="0" smtClean="0"/>
              <a:t>Time laps</a:t>
            </a:r>
          </a:p>
        </p:txBody>
      </p:sp>
      <p:pic>
        <p:nvPicPr>
          <p:cNvPr id="5" name="Picture 4"/>
          <p:cNvPicPr>
            <a:picLocks noChangeAspect="1"/>
          </p:cNvPicPr>
          <p:nvPr/>
        </p:nvPicPr>
        <p:blipFill>
          <a:blip r:embed="rId3" cstate="print"/>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7571233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a:p>
            <a:pPr lvl="2"/>
            <a:r>
              <a:rPr lang="en-US" sz="2000" b="1" dirty="0" smtClean="0"/>
              <a:t>Streaming</a:t>
            </a:r>
          </a:p>
          <a:p>
            <a:pPr lvl="2"/>
            <a:r>
              <a:rPr lang="en-US" sz="2000" b="1" dirty="0" smtClean="0"/>
              <a:t>Time laps</a:t>
            </a:r>
          </a:p>
          <a:p>
            <a:pPr lvl="2"/>
            <a:r>
              <a:rPr lang="en-US" sz="2000" b="1" dirty="0" smtClean="0"/>
              <a:t>Range</a:t>
            </a:r>
          </a:p>
        </p:txBody>
      </p:sp>
      <p:pic>
        <p:nvPicPr>
          <p:cNvPr id="5" name="Picture 4"/>
          <p:cNvPicPr>
            <a:picLocks noChangeAspect="1"/>
          </p:cNvPicPr>
          <p:nvPr/>
        </p:nvPicPr>
        <p:blipFill>
          <a:blip r:embed="rId3" cstate="print"/>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7571233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a:p>
            <a:pPr lvl="2"/>
            <a:r>
              <a:rPr lang="en-US" sz="2000" b="1" dirty="0" smtClean="0"/>
              <a:t>Streaming</a:t>
            </a:r>
          </a:p>
          <a:p>
            <a:pPr lvl="2"/>
            <a:r>
              <a:rPr lang="en-US" sz="2000" b="1" dirty="0" smtClean="0"/>
              <a:t>Time laps</a:t>
            </a:r>
          </a:p>
          <a:p>
            <a:pPr lvl="2"/>
            <a:r>
              <a:rPr lang="en-US" sz="2000" b="1" dirty="0" smtClean="0"/>
              <a:t>Range</a:t>
            </a:r>
          </a:p>
          <a:p>
            <a:pPr lvl="2"/>
            <a:r>
              <a:rPr lang="en-US" sz="2000" b="1" dirty="0" smtClean="0"/>
              <a:t>Color Grading</a:t>
            </a:r>
          </a:p>
          <a:p>
            <a:pPr lvl="3"/>
            <a:r>
              <a:rPr lang="sv-SE" sz="1900" b="1" dirty="0" smtClean="0"/>
              <a:t>ON</a:t>
            </a:r>
            <a:endParaRPr lang="en-US" sz="1900" b="1" dirty="0" smtClean="0"/>
          </a:p>
        </p:txBody>
      </p:sp>
      <p:pic>
        <p:nvPicPr>
          <p:cNvPr id="5" name="Picture 4"/>
          <p:cNvPicPr>
            <a:picLocks noChangeAspect="1"/>
          </p:cNvPicPr>
          <p:nvPr/>
        </p:nvPicPr>
        <p:blipFill>
          <a:blip r:embed="rId3" cstate="print"/>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7571233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a:p>
            <a:pPr lvl="2"/>
            <a:r>
              <a:rPr lang="en-US" sz="2000" b="1" dirty="0" smtClean="0"/>
              <a:t>Streaming</a:t>
            </a:r>
          </a:p>
          <a:p>
            <a:pPr lvl="2"/>
            <a:r>
              <a:rPr lang="en-US" sz="2000" b="1" dirty="0" smtClean="0"/>
              <a:t>Time laps</a:t>
            </a:r>
          </a:p>
          <a:p>
            <a:pPr lvl="2"/>
            <a:r>
              <a:rPr lang="en-US" sz="2000" b="1" dirty="0" smtClean="0"/>
              <a:t>Range</a:t>
            </a:r>
          </a:p>
          <a:p>
            <a:pPr lvl="2"/>
            <a:r>
              <a:rPr lang="en-US" sz="2000" b="1" dirty="0" smtClean="0"/>
              <a:t>Color Grading</a:t>
            </a:r>
          </a:p>
          <a:p>
            <a:pPr lvl="3"/>
            <a:r>
              <a:rPr lang="sv-SE" sz="1900" b="1" dirty="0" smtClean="0"/>
              <a:t>OFF</a:t>
            </a:r>
            <a:endParaRPr lang="en-US" sz="1900" b="1" dirty="0" smtClean="0"/>
          </a:p>
        </p:txBody>
      </p:sp>
      <p:pic>
        <p:nvPicPr>
          <p:cNvPr id="5" name="Picture 4"/>
          <p:cNvPicPr>
            <a:picLocks noChangeAspect="1"/>
          </p:cNvPicPr>
          <p:nvPr/>
        </p:nvPicPr>
        <p:blipFill>
          <a:blip r:embed="rId3" cstate="print"/>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28219847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a:p>
            <a:pPr lvl="2"/>
            <a:r>
              <a:rPr lang="en-US" sz="2000" b="1" dirty="0" smtClean="0"/>
              <a:t>Streaming</a:t>
            </a:r>
          </a:p>
          <a:p>
            <a:pPr lvl="2"/>
            <a:r>
              <a:rPr lang="en-US" sz="2000" b="1" dirty="0" smtClean="0"/>
              <a:t>Time laps</a:t>
            </a:r>
          </a:p>
          <a:p>
            <a:pPr lvl="2"/>
            <a:r>
              <a:rPr lang="en-US" sz="2000" b="1" dirty="0" smtClean="0"/>
              <a:t>Range</a:t>
            </a:r>
          </a:p>
          <a:p>
            <a:pPr lvl="2"/>
            <a:r>
              <a:rPr lang="en-US" sz="2000" b="1" dirty="0" smtClean="0"/>
              <a:t>Color Grading</a:t>
            </a:r>
          </a:p>
          <a:p>
            <a:pPr lvl="2"/>
            <a:r>
              <a:rPr lang="en-US" sz="2000" b="1" dirty="0" smtClean="0"/>
              <a:t>Filmic tone mapping</a:t>
            </a:r>
          </a:p>
          <a:p>
            <a:pPr lvl="3"/>
            <a:r>
              <a:rPr lang="sv-SE" sz="1900" b="1" dirty="0" smtClean="0"/>
              <a:t>ON</a:t>
            </a:r>
            <a:endParaRPr lang="en-US" sz="1900" b="1" dirty="0" smtClean="0"/>
          </a:p>
        </p:txBody>
      </p:sp>
      <p:pic>
        <p:nvPicPr>
          <p:cNvPr id="7" name="Picture 6"/>
          <p:cNvPicPr>
            <a:picLocks noChangeAspect="1"/>
          </p:cNvPicPr>
          <p:nvPr/>
        </p:nvPicPr>
        <p:blipFill>
          <a:blip r:embed="rId3" cstate="print"/>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7571233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a:t>
            </a:r>
            <a:endParaRPr lang="sv-SE" dirty="0"/>
          </a:p>
        </p:txBody>
      </p:sp>
      <p:sp>
        <p:nvSpPr>
          <p:cNvPr id="8" name="Text Placeholder 2"/>
          <p:cNvSpPr>
            <a:spLocks noGrp="1"/>
          </p:cNvSpPr>
          <p:nvPr>
            <p:ph type="body" sz="quarter" idx="11"/>
          </p:nvPr>
        </p:nvSpPr>
        <p:spPr>
          <a:xfrm>
            <a:off x="53458" y="871537"/>
            <a:ext cx="3798462" cy="3572421"/>
          </a:xfrm>
        </p:spPr>
        <p:txBody>
          <a:bodyPr numCol="1"/>
          <a:lstStyle/>
          <a:p>
            <a:pPr lvl="1"/>
            <a:r>
              <a:rPr lang="en-US" sz="2800" b="1" dirty="0" smtClean="0"/>
              <a:t>Best practice</a:t>
            </a:r>
          </a:p>
          <a:p>
            <a:pPr lvl="2"/>
            <a:r>
              <a:rPr lang="en-US" sz="2000" b="1" dirty="0"/>
              <a:t>Complex geometry</a:t>
            </a:r>
          </a:p>
          <a:p>
            <a:pPr lvl="2"/>
            <a:r>
              <a:rPr lang="en-US" sz="2000" b="1" dirty="0" smtClean="0"/>
              <a:t>Static </a:t>
            </a:r>
            <a:r>
              <a:rPr lang="en-US" sz="2000" b="1" dirty="0" err="1" smtClean="0"/>
              <a:t>radiosity</a:t>
            </a:r>
            <a:r>
              <a:rPr lang="en-US" sz="2000" b="1" dirty="0" smtClean="0"/>
              <a:t> maps</a:t>
            </a:r>
          </a:p>
          <a:p>
            <a:pPr lvl="2"/>
            <a:r>
              <a:rPr lang="en-US" sz="2000" b="1" dirty="0" smtClean="0"/>
              <a:t>Real-time</a:t>
            </a:r>
          </a:p>
          <a:p>
            <a:pPr lvl="2"/>
            <a:r>
              <a:rPr lang="en-US" sz="2000" b="1" dirty="0" smtClean="0"/>
              <a:t>Streaming</a:t>
            </a:r>
          </a:p>
          <a:p>
            <a:pPr lvl="2"/>
            <a:r>
              <a:rPr lang="en-US" sz="2000" b="1" dirty="0" smtClean="0"/>
              <a:t>Time laps</a:t>
            </a:r>
          </a:p>
          <a:p>
            <a:pPr lvl="2"/>
            <a:r>
              <a:rPr lang="en-US" sz="2000" b="1" dirty="0" smtClean="0"/>
              <a:t>Range</a:t>
            </a:r>
          </a:p>
          <a:p>
            <a:pPr lvl="2"/>
            <a:r>
              <a:rPr lang="en-US" sz="2000" b="1" dirty="0" smtClean="0"/>
              <a:t>Color Grading</a:t>
            </a:r>
          </a:p>
          <a:p>
            <a:pPr lvl="2"/>
            <a:r>
              <a:rPr lang="en-US" sz="2000" b="1" dirty="0" smtClean="0"/>
              <a:t>Filmic tone mapping</a:t>
            </a:r>
          </a:p>
          <a:p>
            <a:pPr lvl="3"/>
            <a:r>
              <a:rPr lang="sv-SE" sz="1900" b="1" dirty="0" smtClean="0"/>
              <a:t>OFF</a:t>
            </a:r>
            <a:endParaRPr lang="en-US" sz="1900" b="1" dirty="0" smtClean="0"/>
          </a:p>
        </p:txBody>
      </p:sp>
      <p:pic>
        <p:nvPicPr>
          <p:cNvPr id="7" name="Picture 6"/>
          <p:cNvPicPr>
            <a:picLocks noChangeAspect="1"/>
          </p:cNvPicPr>
          <p:nvPr/>
        </p:nvPicPr>
        <p:blipFill>
          <a:blip r:embed="rId3" cstate="print"/>
          <a:stretch>
            <a:fillRect/>
          </a:stretch>
        </p:blipFill>
        <p:spPr>
          <a:xfrm>
            <a:off x="3867934" y="283508"/>
            <a:ext cx="4411929" cy="4411929"/>
          </a:xfrm>
          <a:prstGeom prst="rect">
            <a:avLst/>
          </a:prstGeom>
        </p:spPr>
      </p:pic>
    </p:spTree>
    <p:extLst>
      <p:ext uri="{BB962C8B-B14F-4D97-AF65-F5344CB8AC3E}">
        <p14:creationId xmlns:p14="http://schemas.microsoft.com/office/powerpoint/2010/main" val="35246804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CONCLUSION:</a:t>
            </a:r>
            <a:endParaRPr lang="sv-SE" dirty="0"/>
          </a:p>
        </p:txBody>
      </p:sp>
      <p:sp>
        <p:nvSpPr>
          <p:cNvPr id="8" name="Text Placeholder 2"/>
          <p:cNvSpPr>
            <a:spLocks noGrp="1"/>
          </p:cNvSpPr>
          <p:nvPr>
            <p:ph type="body" sz="quarter" idx="11"/>
          </p:nvPr>
        </p:nvSpPr>
        <p:spPr>
          <a:xfrm>
            <a:off x="395536" y="771550"/>
            <a:ext cx="7272808" cy="3645929"/>
          </a:xfrm>
        </p:spPr>
        <p:txBody>
          <a:bodyPr numCol="1"/>
          <a:lstStyle/>
          <a:p>
            <a:pPr marL="349243" lvl="2" indent="0">
              <a:buNone/>
            </a:pPr>
            <a:r>
              <a:rPr lang="en-US" sz="3600" b="1" dirty="0" smtClean="0"/>
              <a:t>The advantages</a:t>
            </a:r>
          </a:p>
          <a:p>
            <a:pPr marL="534976" lvl="3" indent="0">
              <a:buNone/>
            </a:pPr>
            <a:r>
              <a:rPr lang="en-US" sz="2400" b="1" dirty="0" smtClean="0"/>
              <a:t>Time</a:t>
            </a:r>
          </a:p>
          <a:p>
            <a:pPr lvl="4"/>
            <a:r>
              <a:rPr lang="en-US" sz="1800" dirty="0" smtClean="0"/>
              <a:t>Fast workflow allowing for more iterations</a:t>
            </a:r>
          </a:p>
          <a:p>
            <a:pPr lvl="4"/>
            <a:endParaRPr lang="en-US" sz="1800" dirty="0" smtClean="0"/>
          </a:p>
          <a:p>
            <a:pPr marL="534976" lvl="3" indent="0">
              <a:buNone/>
            </a:pPr>
            <a:r>
              <a:rPr lang="en-US" sz="2400" b="1" dirty="0" smtClean="0"/>
              <a:t>Time</a:t>
            </a:r>
          </a:p>
          <a:p>
            <a:pPr lvl="4"/>
            <a:r>
              <a:rPr lang="en-US" sz="1800" dirty="0" smtClean="0"/>
              <a:t>Design changes are not as painful</a:t>
            </a:r>
          </a:p>
          <a:p>
            <a:pPr lvl="4"/>
            <a:endParaRPr lang="en-US" sz="1800" dirty="0" smtClean="0"/>
          </a:p>
          <a:p>
            <a:pPr marL="534976" lvl="3" indent="0">
              <a:buNone/>
            </a:pPr>
            <a:r>
              <a:rPr lang="en-US" sz="2400" b="1" dirty="0" smtClean="0"/>
              <a:t>Unified lighting system</a:t>
            </a:r>
          </a:p>
          <a:p>
            <a:pPr lvl="4"/>
            <a:r>
              <a:rPr lang="en-US" sz="1800" dirty="0" smtClean="0"/>
              <a:t>One system to light everything</a:t>
            </a:r>
          </a:p>
          <a:p>
            <a:pPr lvl="4"/>
            <a:endParaRPr lang="en-US" sz="1800" dirty="0" smtClean="0"/>
          </a:p>
        </p:txBody>
      </p:sp>
    </p:spTree>
    <p:extLst>
      <p:ext uri="{BB962C8B-B14F-4D97-AF65-F5344CB8AC3E}">
        <p14:creationId xmlns:p14="http://schemas.microsoft.com/office/powerpoint/2010/main" val="3039262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CONCLUSION:</a:t>
            </a:r>
            <a:endParaRPr lang="sv-SE" dirty="0"/>
          </a:p>
        </p:txBody>
      </p:sp>
      <p:sp>
        <p:nvSpPr>
          <p:cNvPr id="8" name="Text Placeholder 2"/>
          <p:cNvSpPr>
            <a:spLocks noGrp="1"/>
          </p:cNvSpPr>
          <p:nvPr>
            <p:ph type="body" sz="quarter" idx="11"/>
          </p:nvPr>
        </p:nvSpPr>
        <p:spPr>
          <a:xfrm>
            <a:off x="395536" y="771550"/>
            <a:ext cx="7920880" cy="3645929"/>
          </a:xfrm>
        </p:spPr>
        <p:txBody>
          <a:bodyPr numCol="1"/>
          <a:lstStyle/>
          <a:p>
            <a:pPr marL="349243" lvl="2" indent="0">
              <a:buNone/>
            </a:pPr>
            <a:r>
              <a:rPr lang="en-US" sz="3600" b="1" dirty="0" smtClean="0"/>
              <a:t>The disadvantages</a:t>
            </a:r>
          </a:p>
          <a:p>
            <a:pPr marL="534976" lvl="3" indent="0">
              <a:buNone/>
            </a:pPr>
            <a:r>
              <a:rPr lang="en-US" sz="2400" b="1" dirty="0" smtClean="0"/>
              <a:t>Memory</a:t>
            </a:r>
          </a:p>
          <a:p>
            <a:pPr lvl="4"/>
            <a:r>
              <a:rPr lang="en-US" sz="1800" dirty="0" smtClean="0"/>
              <a:t>The </a:t>
            </a:r>
            <a:r>
              <a:rPr lang="en-US" sz="1800" dirty="0" err="1" smtClean="0"/>
              <a:t>radiosity</a:t>
            </a:r>
            <a:r>
              <a:rPr lang="en-US" sz="1800" dirty="0" smtClean="0"/>
              <a:t> maps uses ‘some’ memory</a:t>
            </a:r>
          </a:p>
          <a:p>
            <a:pPr marL="534976" lvl="3" indent="0">
              <a:buNone/>
            </a:pPr>
            <a:r>
              <a:rPr lang="en-US" sz="2400" b="1" dirty="0" smtClean="0"/>
              <a:t>Performance</a:t>
            </a:r>
          </a:p>
          <a:p>
            <a:pPr lvl="4"/>
            <a:r>
              <a:rPr lang="en-US" sz="1800" dirty="0" smtClean="0"/>
              <a:t>Dependent on light probe density</a:t>
            </a:r>
          </a:p>
          <a:p>
            <a:pPr lvl="4"/>
            <a:r>
              <a:rPr lang="en-US" sz="1800" dirty="0" smtClean="0"/>
              <a:t>Size and amount </a:t>
            </a:r>
            <a:r>
              <a:rPr lang="en-US" sz="1800" smtClean="0"/>
              <a:t>of pointlights</a:t>
            </a:r>
            <a:endParaRPr lang="en-US" sz="1800" dirty="0" smtClean="0"/>
          </a:p>
          <a:p>
            <a:pPr marL="534976" lvl="3" indent="0">
              <a:buNone/>
            </a:pPr>
            <a:r>
              <a:rPr lang="en-US" sz="2400" b="1" dirty="0" smtClean="0"/>
              <a:t>Authoring of geometry</a:t>
            </a:r>
          </a:p>
          <a:p>
            <a:pPr lvl="4"/>
            <a:r>
              <a:rPr lang="en-US" sz="1800" dirty="0" smtClean="0"/>
              <a:t>It takes time</a:t>
            </a:r>
          </a:p>
          <a:p>
            <a:pPr lvl="4"/>
            <a:r>
              <a:rPr lang="en-US" sz="1800" dirty="0" smtClean="0"/>
              <a:t>Grasp the concept</a:t>
            </a:r>
          </a:p>
          <a:p>
            <a:pPr marL="534976" lvl="3" indent="0">
              <a:buNone/>
            </a:pPr>
            <a:r>
              <a:rPr lang="en-US" sz="2400" b="1" dirty="0" err="1" smtClean="0"/>
              <a:t>Precompute</a:t>
            </a:r>
            <a:endParaRPr lang="en-US" sz="2400" b="1" dirty="0" smtClean="0"/>
          </a:p>
          <a:p>
            <a:pPr lvl="4"/>
            <a:r>
              <a:rPr lang="en-US" sz="1800" dirty="0" smtClean="0"/>
              <a:t>Can take time </a:t>
            </a:r>
            <a:r>
              <a:rPr lang="sv-SE" sz="1800" dirty="0" smtClean="0"/>
              <a:t>depending </a:t>
            </a:r>
            <a:r>
              <a:rPr lang="en-US" sz="1800" dirty="0" smtClean="0"/>
              <a:t>on size of level</a:t>
            </a:r>
          </a:p>
          <a:p>
            <a:pPr lvl="4"/>
            <a:endParaRPr lang="en-US" sz="1800" dirty="0" smtClean="0"/>
          </a:p>
        </p:txBody>
      </p:sp>
    </p:spTree>
    <p:extLst>
      <p:ext uri="{BB962C8B-B14F-4D97-AF65-F5344CB8AC3E}">
        <p14:creationId xmlns:p14="http://schemas.microsoft.com/office/powerpoint/2010/main" val="3039262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2083"/>
            <a:ext cx="8983038" cy="3571875"/>
          </a:xfrm>
        </p:spPr>
        <p:txBody>
          <a:bodyPr numCol="1"/>
          <a:lstStyle/>
          <a:p>
            <a:pPr lvl="1"/>
            <a:r>
              <a:rPr lang="en-US" sz="2800" b="1" dirty="0" smtClean="0"/>
              <a:t>Outdoor</a:t>
            </a:r>
            <a:endParaRPr lang="sv-SE" sz="2800" b="1" dirty="0" smtClean="0"/>
          </a:p>
          <a:p>
            <a:pPr lvl="1"/>
            <a:endParaRPr lang="sv-SE" sz="2400" b="1" dirty="0" smtClean="0"/>
          </a:p>
          <a:p>
            <a:pPr lvl="1"/>
            <a:endParaRPr lang="sv-SE" sz="2000" b="1" dirty="0" smtClean="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8" y="1420756"/>
            <a:ext cx="4176463" cy="234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4644008" y="1419622"/>
            <a:ext cx="4176463" cy="2348717"/>
          </a:xfrm>
          <a:prstGeom prst="rect">
            <a:avLst/>
          </a:prstGeom>
          <a:noFill/>
          <a:ln w="9525">
            <a:noFill/>
            <a:miter lim="800000"/>
            <a:headEnd/>
            <a:tailEnd/>
          </a:ln>
        </p:spPr>
      </p:pic>
    </p:spTree>
    <p:extLst>
      <p:ext uri="{BB962C8B-B14F-4D97-AF65-F5344CB8AC3E}">
        <p14:creationId xmlns:p14="http://schemas.microsoft.com/office/powerpoint/2010/main" val="15097462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r>
              <a:rPr lang="sv-SE" dirty="0" smtClean="0"/>
              <a:t>:</a:t>
            </a:r>
            <a:endParaRPr lang="sv-SE" dirty="0"/>
          </a:p>
        </p:txBody>
      </p:sp>
      <p:sp>
        <p:nvSpPr>
          <p:cNvPr id="8" name="Text Placeholder 2"/>
          <p:cNvSpPr>
            <a:spLocks noGrp="1"/>
          </p:cNvSpPr>
          <p:nvPr>
            <p:ph type="body" sz="quarter" idx="11"/>
          </p:nvPr>
        </p:nvSpPr>
        <p:spPr>
          <a:xfrm>
            <a:off x="395536" y="627534"/>
            <a:ext cx="7920880" cy="4032448"/>
          </a:xfrm>
        </p:spPr>
        <p:txBody>
          <a:bodyPr numCol="1"/>
          <a:lstStyle/>
          <a:p>
            <a:pPr marL="534976" lvl="3" indent="0">
              <a:buNone/>
            </a:pPr>
            <a:r>
              <a:rPr lang="en-US" sz="2800" b="1" dirty="0" smtClean="0"/>
              <a:t>Workflow</a:t>
            </a:r>
          </a:p>
          <a:p>
            <a:pPr lvl="4"/>
            <a:r>
              <a:rPr lang="en-US" sz="1600" dirty="0" smtClean="0"/>
              <a:t>It’s dynamic and fast </a:t>
            </a:r>
          </a:p>
          <a:p>
            <a:pPr lvl="4"/>
            <a:r>
              <a:rPr lang="en-US" sz="1600" dirty="0" smtClean="0"/>
              <a:t>Different </a:t>
            </a:r>
          </a:p>
          <a:p>
            <a:pPr lvl="4"/>
            <a:r>
              <a:rPr lang="en-US" sz="1600" dirty="0" smtClean="0"/>
              <a:t>Analyze the geometry </a:t>
            </a:r>
          </a:p>
          <a:p>
            <a:pPr marL="534976" lvl="3" indent="0">
              <a:buNone/>
            </a:pPr>
            <a:r>
              <a:rPr lang="en-US" sz="2800" b="1" dirty="0" smtClean="0"/>
              <a:t>PC</a:t>
            </a:r>
          </a:p>
          <a:p>
            <a:pPr lvl="4"/>
            <a:r>
              <a:rPr lang="en-US" sz="1600" dirty="0" smtClean="0"/>
              <a:t>Memory </a:t>
            </a:r>
          </a:p>
          <a:p>
            <a:pPr lvl="4"/>
            <a:r>
              <a:rPr lang="en-US" sz="1600" dirty="0" smtClean="0"/>
              <a:t>Fully dynamic in game lighting</a:t>
            </a:r>
          </a:p>
          <a:p>
            <a:pPr marL="534976" lvl="3" indent="0">
              <a:buNone/>
            </a:pPr>
            <a:r>
              <a:rPr lang="en-US" sz="2800" b="1" dirty="0" smtClean="0"/>
              <a:t>Consoles</a:t>
            </a:r>
          </a:p>
          <a:p>
            <a:pPr lvl="4"/>
            <a:r>
              <a:rPr lang="en-US" sz="1600" dirty="0" smtClean="0"/>
              <a:t>Memory issue</a:t>
            </a:r>
          </a:p>
          <a:p>
            <a:pPr lvl="4"/>
            <a:r>
              <a:rPr lang="en-US" sz="1600" dirty="0" smtClean="0"/>
              <a:t>Not fully dynamic</a:t>
            </a:r>
          </a:p>
          <a:p>
            <a:pPr lvl="4"/>
            <a:r>
              <a:rPr lang="en-US" sz="1600" dirty="0" smtClean="0"/>
              <a:t>Shadows </a:t>
            </a:r>
            <a:r>
              <a:rPr lang="en-US" sz="1600" dirty="0" err="1" smtClean="0"/>
              <a:t>realtime</a:t>
            </a:r>
            <a:endParaRPr lang="en-US" sz="1600" dirty="0" smtClean="0"/>
          </a:p>
          <a:p>
            <a:pPr lvl="4"/>
            <a:r>
              <a:rPr lang="en-US" sz="1600" dirty="0" err="1" smtClean="0"/>
              <a:t>Lightprobes</a:t>
            </a:r>
            <a:endParaRPr lang="en-US" sz="1600" dirty="0" smtClean="0"/>
          </a:p>
          <a:p>
            <a:pPr lvl="4"/>
            <a:r>
              <a:rPr lang="en-US" sz="1600" dirty="0" smtClean="0"/>
              <a:t>Only intensity not directional</a:t>
            </a:r>
          </a:p>
          <a:p>
            <a:pPr lvl="4"/>
            <a:endParaRPr lang="en-US" sz="1800" dirty="0" smtClean="0"/>
          </a:p>
        </p:txBody>
      </p:sp>
    </p:spTree>
    <p:extLst>
      <p:ext uri="{BB962C8B-B14F-4D97-AF65-F5344CB8AC3E}">
        <p14:creationId xmlns:p14="http://schemas.microsoft.com/office/powerpoint/2010/main" val="3039262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want to </a:t>
            </a:r>
            <a:r>
              <a:rPr lang="en-US" dirty="0" smtClean="0"/>
              <a:t>thank </a:t>
            </a:r>
            <a:r>
              <a:rPr lang="en-US" dirty="0"/>
              <a:t>the following</a:t>
            </a:r>
            <a:r>
              <a:rPr lang="sv-SE" dirty="0" smtClean="0"/>
              <a:t>:</a:t>
            </a:r>
            <a:endParaRPr lang="sv-SE" dirty="0"/>
          </a:p>
        </p:txBody>
      </p:sp>
      <p:sp>
        <p:nvSpPr>
          <p:cNvPr id="6" name="Title 3"/>
          <p:cNvSpPr txBox="1">
            <a:spLocks/>
          </p:cNvSpPr>
          <p:nvPr/>
        </p:nvSpPr>
        <p:spPr>
          <a:xfrm>
            <a:off x="136346" y="1059582"/>
            <a:ext cx="8858312" cy="3672408"/>
          </a:xfrm>
          <a:prstGeom prst="rect">
            <a:avLst/>
          </a:prstGeom>
          <a:noFill/>
          <a:ln>
            <a:noFill/>
          </a:ln>
        </p:spPr>
        <p:txBody>
          <a:bodyPr vert="horz" lIns="84905" tIns="42453" rIns="84905" bIns="42453"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pPr algn="ctr"/>
            <a:r>
              <a:rPr lang="en-US" sz="2800" dirty="0"/>
              <a:t>Per </a:t>
            </a:r>
            <a:r>
              <a:rPr lang="en-US" sz="2800" dirty="0" smtClean="0"/>
              <a:t>Einarsson</a:t>
            </a:r>
            <a:r>
              <a:rPr lang="en-US" sz="2800" dirty="0"/>
              <a:t>, </a:t>
            </a:r>
            <a:endParaRPr lang="en-US" sz="2800" dirty="0" smtClean="0"/>
          </a:p>
          <a:p>
            <a:pPr algn="ctr"/>
            <a:r>
              <a:rPr lang="en-US" sz="2800" dirty="0" err="1" smtClean="0"/>
              <a:t>Torbjörn</a:t>
            </a:r>
            <a:r>
              <a:rPr lang="en-US" sz="2800" dirty="0" smtClean="0"/>
              <a:t> </a:t>
            </a:r>
            <a:r>
              <a:rPr lang="en-US" sz="2800" dirty="0" err="1" smtClean="0"/>
              <a:t>Malmer</a:t>
            </a:r>
            <a:endParaRPr lang="en-US" sz="2800" dirty="0" smtClean="0"/>
          </a:p>
          <a:p>
            <a:pPr algn="ctr"/>
            <a:r>
              <a:rPr lang="en-US" sz="2800" dirty="0" smtClean="0"/>
              <a:t>Johan </a:t>
            </a:r>
            <a:r>
              <a:rPr lang="en-US" sz="2800" dirty="0" err="1" smtClean="0"/>
              <a:t>Andersson</a:t>
            </a:r>
            <a:endParaRPr lang="en-US" sz="2800" dirty="0" smtClean="0"/>
          </a:p>
          <a:p>
            <a:pPr algn="ctr"/>
            <a:r>
              <a:rPr lang="en-US" sz="2800" dirty="0" smtClean="0"/>
              <a:t>Robert </a:t>
            </a:r>
            <a:r>
              <a:rPr lang="en-US" sz="2800" dirty="0" err="1" smtClean="0"/>
              <a:t>Kihl</a:t>
            </a:r>
            <a:endParaRPr lang="en-US" sz="2800" dirty="0" smtClean="0"/>
          </a:p>
          <a:p>
            <a:pPr algn="ctr"/>
            <a:r>
              <a:rPr lang="sv-SE" sz="2800" dirty="0" smtClean="0"/>
              <a:t>Joakim Svärling</a:t>
            </a:r>
            <a:endParaRPr lang="en-US" sz="2800" dirty="0" smtClean="0"/>
          </a:p>
          <a:p>
            <a:pPr algn="ctr"/>
            <a:r>
              <a:rPr lang="en-US" sz="2800" dirty="0" smtClean="0"/>
              <a:t>Christina Ann Coffin</a:t>
            </a:r>
          </a:p>
          <a:p>
            <a:pPr algn="ctr"/>
            <a:r>
              <a:rPr lang="en-US" sz="2800" dirty="0" smtClean="0"/>
              <a:t>Oscar Carlen</a:t>
            </a:r>
          </a:p>
          <a:p>
            <a:pPr algn="ctr"/>
            <a:r>
              <a:rPr lang="en-US" sz="2800" dirty="0"/>
              <a:t>Andrew </a:t>
            </a:r>
            <a:r>
              <a:rPr lang="en-US" sz="2800" dirty="0" smtClean="0"/>
              <a:t>Hamilton</a:t>
            </a:r>
            <a:endParaRPr lang="en-US" sz="2800" dirty="0"/>
          </a:p>
        </p:txBody>
      </p:sp>
    </p:spTree>
    <p:extLst>
      <p:ext uri="{BB962C8B-B14F-4D97-AF65-F5344CB8AC3E}">
        <p14:creationId xmlns:p14="http://schemas.microsoft.com/office/powerpoint/2010/main" val="28706418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40" y="1059582"/>
            <a:ext cx="422782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347333832"/>
              </p:ext>
            </p:extLst>
          </p:nvPr>
        </p:nvGraphicFramePr>
        <p:xfrm>
          <a:off x="56141" y="2001851"/>
          <a:ext cx="6532083" cy="2266729"/>
        </p:xfrm>
        <a:graphic>
          <a:graphicData uri="http://schemas.openxmlformats.org/drawingml/2006/table">
            <a:tbl>
              <a:tblPr bandRow="1">
                <a:tableStyleId>{D27102A9-8310-4765-A935-A1911B00CA55}</a:tableStyleId>
              </a:tblPr>
              <a:tblGrid>
                <a:gridCol w="1059475"/>
                <a:gridCol w="3707181"/>
                <a:gridCol w="1765427"/>
              </a:tblGrid>
              <a:tr h="330816">
                <a:tc>
                  <a:txBody>
                    <a:bodyPr/>
                    <a:lstStyle/>
                    <a:p>
                      <a:r>
                        <a:rPr lang="sv-SE" sz="1400" dirty="0" smtClean="0">
                          <a:latin typeface="Franklin Gothic Book" pitchFamily="34" charset="0"/>
                        </a:rPr>
                        <a:t>Mon 1:45</a:t>
                      </a:r>
                      <a:r>
                        <a:rPr lang="sv-SE" sz="1400" baseline="0" dirty="0" smtClean="0">
                          <a:latin typeface="Franklin Gothic Book" pitchFamily="34" charset="0"/>
                        </a:rPr>
                        <a:t> </a:t>
                      </a:r>
                      <a:endParaRPr lang="en-US" sz="1400" dirty="0">
                        <a:latin typeface="Franklin Gothic Book" pitchFamily="34" charset="0"/>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sv-SE" sz="1400" i="1" u="none" dirty="0" smtClean="0">
                          <a:latin typeface="Franklin Gothic Book" pitchFamily="34" charset="0"/>
                        </a:rPr>
                        <a:t>DX11 Rendering in Battlefield 3</a:t>
                      </a:r>
                      <a:endParaRPr lang="en-US" sz="1400" i="1" u="none" dirty="0">
                        <a:latin typeface="Franklin Gothic Book" pitchFamily="34" charset="0"/>
                      </a:endParaRPr>
                    </a:p>
                  </a:txBody>
                  <a:tcPr>
                    <a:lnL>
                      <a:noFill/>
                    </a:lnL>
                    <a:lnR>
                      <a:noFill/>
                    </a:lnR>
                    <a:lnT w="12700" cmpd="sng">
                      <a:noFill/>
                    </a:lnT>
                    <a:lnB>
                      <a:noFill/>
                    </a:lnB>
                    <a:lnTlToBr w="12700" cmpd="sng">
                      <a:noFill/>
                      <a:prstDash val="solid"/>
                    </a:lnTlToBr>
                    <a:lnBlToTr w="12700" cmpd="sng">
                      <a:noFill/>
                      <a:prstDash val="solid"/>
                    </a:lnBlToTr>
                  </a:tcPr>
                </a:tc>
                <a:tc>
                  <a:txBody>
                    <a:bodyPr/>
                    <a:lstStyle/>
                    <a:p>
                      <a:r>
                        <a:rPr lang="sv-SE" sz="1400" dirty="0" smtClean="0">
                          <a:latin typeface="Franklin Gothic Book" pitchFamily="34" charset="0"/>
                        </a:rPr>
                        <a:t>Johan Andersson</a:t>
                      </a:r>
                      <a:endParaRPr lang="en-US" sz="1400" dirty="0">
                        <a:latin typeface="Franklin Gothic Book" pitchFamily="34" charset="0"/>
                      </a:endParaRPr>
                    </a:p>
                  </a:txBody>
                  <a:tcPr>
                    <a:lnL>
                      <a:noFill/>
                    </a:lnL>
                    <a:lnR>
                      <a:noFill/>
                    </a:lnR>
                    <a:lnT w="12700" cmpd="sng">
                      <a:noFill/>
                    </a:lnT>
                    <a:lnB>
                      <a:noFill/>
                    </a:lnB>
                    <a:lnTlToBr w="12700" cmpd="sng">
                      <a:noFill/>
                      <a:prstDash val="solid"/>
                    </a:lnTlToBr>
                    <a:lnBlToTr w="12700" cmpd="sng">
                      <a:noFill/>
                      <a:prstDash val="solid"/>
                    </a:lnBlToTr>
                  </a:tcPr>
                </a:tc>
              </a:tr>
              <a:tr h="464899">
                <a:tc>
                  <a:txBody>
                    <a:bodyPr/>
                    <a:lstStyle/>
                    <a:p>
                      <a:r>
                        <a:rPr lang="sv-SE" sz="1400" dirty="0" smtClean="0">
                          <a:latin typeface="Franklin Gothic Book" pitchFamily="34" charset="0"/>
                        </a:rPr>
                        <a:t>Wed 10:30</a:t>
                      </a:r>
                      <a:endParaRPr lang="en-US" sz="1400"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sv-SE" sz="1400" i="1" u="none" dirty="0" smtClean="0">
                          <a:latin typeface="Franklin Gothic Book" pitchFamily="34" charset="0"/>
                        </a:rPr>
                        <a:t>SPU-based Deferred Shading in Battlefield 3 for PlayStation 3</a:t>
                      </a:r>
                      <a:endParaRPr lang="en-US" sz="1400" i="1" u="none"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sv-SE" sz="1400" dirty="0" smtClean="0">
                          <a:latin typeface="Franklin Gothic Book" pitchFamily="34" charset="0"/>
                        </a:rPr>
                        <a:t>Christina Coffin</a:t>
                      </a:r>
                      <a:endParaRPr lang="en-US" sz="1400"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r>
              <a:tr h="464899">
                <a:tc>
                  <a:txBody>
                    <a:bodyPr/>
                    <a:lstStyle/>
                    <a:p>
                      <a:r>
                        <a:rPr lang="sv-SE" sz="1400" dirty="0" smtClean="0">
                          <a:latin typeface="Franklin Gothic Book" pitchFamily="34" charset="0"/>
                        </a:rPr>
                        <a:t>Wed</a:t>
                      </a:r>
                      <a:r>
                        <a:rPr lang="sv-SE" sz="1400" baseline="0" dirty="0" smtClean="0">
                          <a:latin typeface="Franklin Gothic Book" pitchFamily="34" charset="0"/>
                        </a:rPr>
                        <a:t> </a:t>
                      </a:r>
                      <a:r>
                        <a:rPr lang="sv-SE" sz="1400" dirty="0" smtClean="0">
                          <a:latin typeface="Franklin Gothic Book" pitchFamily="34" charset="0"/>
                        </a:rPr>
                        <a:t>3:00 </a:t>
                      </a:r>
                      <a:endParaRPr lang="en-US" sz="1400"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sv-SE" sz="1400" i="1" u="none" dirty="0" smtClean="0">
                          <a:latin typeface="Franklin Gothic Book" pitchFamily="34" charset="0"/>
                        </a:rPr>
                        <a:t>Culling the Battlefield: Data Oriented Design in Practice</a:t>
                      </a:r>
                      <a:endParaRPr lang="en-US" sz="1400" i="1" u="none"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sv-SE" sz="1400" dirty="0" smtClean="0">
                          <a:latin typeface="Franklin Gothic Book" pitchFamily="34" charset="0"/>
                        </a:rPr>
                        <a:t>Daniel Collin</a:t>
                      </a:r>
                      <a:endParaRPr lang="en-US" sz="1400"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r>
              <a:tr h="309608">
                <a:tc>
                  <a:txBody>
                    <a:bodyPr/>
                    <a:lstStyle/>
                    <a:p>
                      <a:r>
                        <a:rPr lang="sv-SE" sz="1400" dirty="0" smtClean="0">
                          <a:latin typeface="Franklin Gothic Book" pitchFamily="34" charset="0"/>
                        </a:rPr>
                        <a:t>Thu 1:30</a:t>
                      </a:r>
                      <a:endParaRPr lang="en-US" sz="1400"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sv-SE" sz="1400" i="1" u="none" dirty="0" smtClean="0">
                          <a:latin typeface="Franklin Gothic Book" pitchFamily="34" charset="0"/>
                        </a:rPr>
                        <a:t>Lighting You Up in Battlefield 3</a:t>
                      </a:r>
                      <a:endParaRPr lang="en-US" sz="1400" i="1" u="none"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sv-SE" sz="1400" dirty="0" smtClean="0">
                          <a:latin typeface="Franklin Gothic Book" pitchFamily="34" charset="0"/>
                        </a:rPr>
                        <a:t>Kenny Magnusson</a:t>
                      </a:r>
                      <a:endParaRPr lang="en-US" sz="1400" dirty="0">
                        <a:latin typeface="Franklin Gothic Book" pitchFamily="34" charset="0"/>
                      </a:endParaRPr>
                    </a:p>
                  </a:txBody>
                  <a:tcPr>
                    <a:lnL>
                      <a:noFill/>
                    </a:lnL>
                    <a:lnR>
                      <a:noFill/>
                    </a:lnR>
                    <a:lnT>
                      <a:noFill/>
                    </a:lnT>
                    <a:lnB>
                      <a:noFill/>
                    </a:lnB>
                    <a:lnTlToBr w="12700" cmpd="sng">
                      <a:noFill/>
                      <a:prstDash val="solid"/>
                    </a:lnTlToBr>
                    <a:lnBlToTr w="12700" cmpd="sng">
                      <a:noFill/>
                      <a:prstDash val="solid"/>
                    </a:lnBlToTr>
                  </a:tcPr>
                </a:tc>
              </a:tr>
              <a:tr h="589985">
                <a:tc>
                  <a:txBody>
                    <a:bodyPr/>
                    <a:lstStyle/>
                    <a:p>
                      <a:r>
                        <a:rPr lang="sv-SE" sz="1400" dirty="0" smtClean="0">
                          <a:latin typeface="Franklin Gothic Book" pitchFamily="34" charset="0"/>
                        </a:rPr>
                        <a:t>Fri</a:t>
                      </a:r>
                      <a:r>
                        <a:rPr lang="sv-SE" sz="1400" baseline="0" dirty="0" smtClean="0">
                          <a:latin typeface="Franklin Gothic Book" pitchFamily="34" charset="0"/>
                        </a:rPr>
                        <a:t> </a:t>
                      </a:r>
                      <a:r>
                        <a:rPr lang="sv-SE" sz="1400" dirty="0" smtClean="0">
                          <a:latin typeface="Franklin Gothic Book" pitchFamily="34" charset="0"/>
                        </a:rPr>
                        <a:t>4:05</a:t>
                      </a:r>
                      <a:endParaRPr lang="en-US" sz="1400" dirty="0">
                        <a:latin typeface="Franklin Gothic Book" pitchFamily="34" charset="0"/>
                      </a:endParaRPr>
                    </a:p>
                  </a:txBody>
                  <a:tcPr>
                    <a:lnL>
                      <a:noFill/>
                    </a:lnL>
                    <a:lnR>
                      <a:noFill/>
                    </a:lnR>
                    <a:lnT>
                      <a:noFill/>
                    </a:lnT>
                    <a:lnB w="12700" cmpd="sng">
                      <a:noFill/>
                    </a:lnB>
                    <a:lnTlToBr w="12700" cmpd="sng">
                      <a:noFill/>
                      <a:prstDash val="solid"/>
                    </a:lnTlToBr>
                    <a:lnBlToTr w="12700" cmpd="sng">
                      <a:noFill/>
                      <a:prstDash val="solid"/>
                    </a:lnBlToTr>
                  </a:tcPr>
                </a:tc>
                <a:tc>
                  <a:txBody>
                    <a:bodyPr/>
                    <a:lstStyle/>
                    <a:p>
                      <a:pPr marL="0" indent="0">
                        <a:buFont typeface="Arial" pitchFamily="34" charset="0"/>
                        <a:buNone/>
                      </a:pPr>
                      <a:r>
                        <a:rPr lang="sv-SE" sz="1400" i="1" u="none" dirty="0" smtClean="0">
                          <a:latin typeface="Franklin Gothic Book" pitchFamily="34" charset="0"/>
                        </a:rPr>
                        <a:t>Approximating Translucency for a Fast, Cheap &amp; Convincing Subsurface Scattering Look</a:t>
                      </a:r>
                      <a:endParaRPr lang="en-US" sz="1400" i="1" u="none" dirty="0">
                        <a:latin typeface="Franklin Gothic Book" pitchFamily="34" charset="0"/>
                      </a:endParaRPr>
                    </a:p>
                  </a:txBody>
                  <a:tcPr>
                    <a:lnL>
                      <a:noFill/>
                    </a:lnL>
                    <a:lnR>
                      <a:noFill/>
                    </a:lnR>
                    <a:lnT>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latin typeface="Franklin Gothic Book" pitchFamily="34" charset="0"/>
                        </a:rPr>
                        <a:t>Colin Barré-Brisebois</a:t>
                      </a:r>
                      <a:endParaRPr lang="en-US" sz="1400" dirty="0">
                        <a:latin typeface="Franklin Gothic Book" pitchFamily="34" charset="0"/>
                      </a:endParaRPr>
                    </a:p>
                  </a:txBody>
                  <a:tcPr>
                    <a:lnL>
                      <a:noFill/>
                    </a:lnL>
                    <a:lnR>
                      <a:noFill/>
                    </a:lnR>
                    <a:lnT>
                      <a:noFill/>
                    </a:lnT>
                    <a:lnB w="12700" cmpd="sng">
                      <a:noFill/>
                    </a:lnB>
                    <a:lnTlToBr w="12700" cmpd="sng">
                      <a:noFill/>
                      <a:prstDash val="solid"/>
                    </a:lnTlToBr>
                    <a:lnBlToTr w="12700" cmpd="sng">
                      <a:noFill/>
                      <a:prstDash val="solid"/>
                    </a:lnBlToTr>
                  </a:tcPr>
                </a:tc>
              </a:tr>
            </a:tbl>
          </a:graphicData>
        </a:graphic>
      </p:graphicFrame>
      <p:sp>
        <p:nvSpPr>
          <p:cNvPr id="5" name="Title 1"/>
          <p:cNvSpPr txBox="1">
            <a:spLocks/>
          </p:cNvSpPr>
          <p:nvPr/>
        </p:nvSpPr>
        <p:spPr>
          <a:xfrm>
            <a:off x="56140" y="102470"/>
            <a:ext cx="8908349" cy="597072"/>
          </a:xfrm>
          <a:prstGeom prst="rect">
            <a:avLst/>
          </a:prstGeom>
          <a:noFill/>
          <a:ln>
            <a:noFill/>
          </a:ln>
        </p:spPr>
        <p:txBody>
          <a:bodyPr vert="horz" lIns="0" tIns="0" rIns="0" bIns="0" anchor="ctr">
            <a:noAutofit/>
            <a:scene3d>
              <a:camera prst="orthographicFront"/>
              <a:lightRig rig="soft" dir="t">
                <a:rot lat="0" lon="0" rev="16800000"/>
              </a:lightRig>
            </a:scene3d>
            <a:sp3d prstMaterial="softEdge"/>
          </a:bodyPr>
          <a:lstStyle>
            <a:lvl1pPr algn="l" rtl="0" eaLnBrk="0" fontAlgn="base" hangingPunct="0">
              <a:spcBef>
                <a:spcPct val="0"/>
              </a:spcBef>
              <a:spcAft>
                <a:spcPct val="0"/>
              </a:spcAft>
              <a:defRPr lang="sv-SE" sz="4000" b="1" i="0" kern="0" cap="none" spc="0" baseline="0" dirty="0">
                <a:ln w="6350">
                  <a:noFill/>
                </a:ln>
                <a:gradFill flip="none" rotWithShape="1">
                  <a:gsLst>
                    <a:gs pos="12000">
                      <a:schemeClr val="tx1">
                        <a:lumMod val="36000"/>
                      </a:schemeClr>
                    </a:gs>
                    <a:gs pos="51000">
                      <a:schemeClr val="tx1">
                        <a:lumMod val="33000"/>
                        <a:lumOff val="67000"/>
                      </a:schemeClr>
                    </a:gs>
                    <a:gs pos="94000">
                      <a:schemeClr val="bg1">
                        <a:lumMod val="43000"/>
                        <a:lumOff val="57000"/>
                      </a:schemeClr>
                    </a:gs>
                  </a:gsLst>
                  <a:lin ang="15600000" scaled="0"/>
                  <a:tileRect/>
                </a:gradFill>
                <a:effectLst/>
                <a:latin typeface="Arial" pitchFamily="34" charset="0"/>
                <a:ea typeface="+mj-ea"/>
                <a:cs typeface="Arial" pitchFamily="34" charset="0"/>
              </a:defRPr>
            </a:lvl1pPr>
            <a:lvl2pPr algn="l" rtl="0" eaLnBrk="0" fontAlgn="base" hangingPunct="0">
              <a:spcBef>
                <a:spcPct val="0"/>
              </a:spcBef>
              <a:spcAft>
                <a:spcPct val="0"/>
              </a:spcAft>
              <a:defRPr sz="3800">
                <a:solidFill>
                  <a:schemeClr val="tx1"/>
                </a:solidFill>
                <a:latin typeface="Impact" pitchFamily="34" charset="0"/>
              </a:defRPr>
            </a:lvl2pPr>
            <a:lvl3pPr algn="l" rtl="0" eaLnBrk="0" fontAlgn="base" hangingPunct="0">
              <a:spcBef>
                <a:spcPct val="0"/>
              </a:spcBef>
              <a:spcAft>
                <a:spcPct val="0"/>
              </a:spcAft>
              <a:defRPr sz="3800">
                <a:solidFill>
                  <a:schemeClr val="tx1"/>
                </a:solidFill>
                <a:latin typeface="Impact" pitchFamily="34" charset="0"/>
              </a:defRPr>
            </a:lvl3pPr>
            <a:lvl4pPr algn="l" rtl="0" eaLnBrk="0" fontAlgn="base" hangingPunct="0">
              <a:spcBef>
                <a:spcPct val="0"/>
              </a:spcBef>
              <a:spcAft>
                <a:spcPct val="0"/>
              </a:spcAft>
              <a:defRPr sz="3800">
                <a:solidFill>
                  <a:schemeClr val="tx1"/>
                </a:solidFill>
                <a:latin typeface="Impact" pitchFamily="34" charset="0"/>
              </a:defRPr>
            </a:lvl4pPr>
            <a:lvl5pPr algn="l" rtl="0" eaLnBrk="0" fontAlgn="base" hangingPunct="0">
              <a:spcBef>
                <a:spcPct val="0"/>
              </a:spcBef>
              <a:spcAft>
                <a:spcPct val="0"/>
              </a:spcAft>
              <a:defRPr sz="3800">
                <a:solidFill>
                  <a:schemeClr val="tx1"/>
                </a:solidFill>
                <a:latin typeface="Impact" pitchFamily="34" charset="0"/>
              </a:defRPr>
            </a:lvl5pPr>
            <a:lvl6pPr marL="267503" algn="l" rtl="0" fontAlgn="base">
              <a:spcBef>
                <a:spcPct val="0"/>
              </a:spcBef>
              <a:spcAft>
                <a:spcPct val="0"/>
              </a:spcAft>
              <a:defRPr sz="3800">
                <a:solidFill>
                  <a:schemeClr val="tx1"/>
                </a:solidFill>
                <a:latin typeface="Impact" pitchFamily="34" charset="0"/>
              </a:defRPr>
            </a:lvl6pPr>
            <a:lvl7pPr marL="535004" algn="l" rtl="0" fontAlgn="base">
              <a:spcBef>
                <a:spcPct val="0"/>
              </a:spcBef>
              <a:spcAft>
                <a:spcPct val="0"/>
              </a:spcAft>
              <a:defRPr sz="3800">
                <a:solidFill>
                  <a:schemeClr val="tx1"/>
                </a:solidFill>
                <a:latin typeface="Impact" pitchFamily="34" charset="0"/>
              </a:defRPr>
            </a:lvl7pPr>
            <a:lvl8pPr marL="802507" algn="l" rtl="0" fontAlgn="base">
              <a:spcBef>
                <a:spcPct val="0"/>
              </a:spcBef>
              <a:spcAft>
                <a:spcPct val="0"/>
              </a:spcAft>
              <a:defRPr sz="3800">
                <a:solidFill>
                  <a:schemeClr val="tx1"/>
                </a:solidFill>
                <a:latin typeface="Impact" pitchFamily="34" charset="0"/>
              </a:defRPr>
            </a:lvl8pPr>
            <a:lvl9pPr marL="1070010" algn="l" rtl="0" fontAlgn="base">
              <a:spcBef>
                <a:spcPct val="0"/>
              </a:spcBef>
              <a:spcAft>
                <a:spcPct val="0"/>
              </a:spcAft>
              <a:defRPr sz="3800">
                <a:solidFill>
                  <a:schemeClr val="tx1"/>
                </a:solidFill>
                <a:latin typeface="Impact" pitchFamily="34" charset="0"/>
              </a:defRPr>
            </a:lvl9pPr>
          </a:lstStyle>
          <a:p>
            <a:r>
              <a:rPr lang="en-US" dirty="0" smtClean="0"/>
              <a:t>Questions?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57268" y="163258"/>
            <a:ext cx="1072567" cy="10725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95936" y="250940"/>
            <a:ext cx="3096344" cy="984885"/>
          </a:xfrm>
          <a:prstGeom prst="rect">
            <a:avLst/>
          </a:prstGeom>
          <a:noFill/>
        </p:spPr>
        <p:txBody>
          <a:bodyPr wrap="square" rtlCol="0">
            <a:spAutoFit/>
          </a:bodyPr>
          <a:lstStyle/>
          <a:p>
            <a:pPr marL="349243" lvl="2" indent="0">
              <a:buNone/>
            </a:pPr>
            <a:r>
              <a:rPr lang="sv-SE" sz="1400" dirty="0"/>
              <a:t>Email: </a:t>
            </a:r>
            <a:r>
              <a:rPr lang="sv-SE" sz="1400" dirty="0" smtClean="0"/>
              <a:t>  </a:t>
            </a:r>
            <a:r>
              <a:rPr lang="sv-SE" sz="1400" dirty="0" smtClean="0">
                <a:solidFill>
                  <a:srgbClr val="FFC000"/>
                </a:solidFill>
              </a:rPr>
              <a:t>Kenny@dice.se</a:t>
            </a:r>
          </a:p>
          <a:p>
            <a:pPr marL="349243" lvl="2" indent="0">
              <a:buNone/>
            </a:pPr>
            <a:r>
              <a:rPr lang="sv-SE" sz="1400" smtClean="0"/>
              <a:t>WWW.dice.se</a:t>
            </a:r>
            <a:endParaRPr lang="sv-SE" sz="1400" dirty="0" smtClean="0">
              <a:solidFill>
                <a:srgbClr val="FFC000"/>
              </a:solidFill>
            </a:endParaRPr>
          </a:p>
          <a:p>
            <a:pPr marL="349243" lvl="2" indent="0">
              <a:buNone/>
            </a:pPr>
            <a:r>
              <a:rPr lang="sv-SE" sz="1400" dirty="0" smtClean="0"/>
              <a:t>MSN: Louie50028@hotmail.com</a:t>
            </a:r>
            <a:endParaRPr lang="sv-SE" sz="1400" dirty="0">
              <a:solidFill>
                <a:srgbClr val="FFC000"/>
              </a:solidFill>
            </a:endParaRPr>
          </a:p>
          <a:p>
            <a:endParaRPr lang="en-US" dirty="0"/>
          </a:p>
        </p:txBody>
      </p:sp>
      <p:sp>
        <p:nvSpPr>
          <p:cNvPr id="14" name="TextBox 13"/>
          <p:cNvSpPr txBox="1"/>
          <p:nvPr/>
        </p:nvSpPr>
        <p:spPr>
          <a:xfrm>
            <a:off x="0" y="4731990"/>
            <a:ext cx="8676456" cy="584775"/>
          </a:xfrm>
          <a:prstGeom prst="rect">
            <a:avLst/>
          </a:prstGeom>
          <a:noFill/>
        </p:spPr>
        <p:txBody>
          <a:bodyPr wrap="square" rtlCol="0">
            <a:spAutoFit/>
          </a:bodyPr>
          <a:lstStyle/>
          <a:p>
            <a:pPr algn="ctr"/>
            <a:r>
              <a:rPr lang="sv-SE" dirty="0" smtClean="0"/>
              <a:t>For more DICE talks: </a:t>
            </a:r>
            <a:r>
              <a:rPr lang="sv-SE" dirty="0" smtClean="0">
                <a:solidFill>
                  <a:srgbClr val="FFC000"/>
                </a:solidFill>
              </a:rPr>
              <a:t>http://publications.dice.se</a:t>
            </a:r>
          </a:p>
          <a:p>
            <a:pPr algn="ctr"/>
            <a:endParaRPr lang="en-US" dirty="0"/>
          </a:p>
        </p:txBody>
      </p:sp>
      <p:sp>
        <p:nvSpPr>
          <p:cNvPr id="9" name="TextBox 8"/>
          <p:cNvSpPr txBox="1"/>
          <p:nvPr/>
        </p:nvSpPr>
        <p:spPr>
          <a:xfrm>
            <a:off x="35228" y="1649180"/>
            <a:ext cx="6048940" cy="338554"/>
          </a:xfrm>
          <a:prstGeom prst="rect">
            <a:avLst/>
          </a:prstGeom>
          <a:noFill/>
        </p:spPr>
        <p:txBody>
          <a:bodyPr wrap="square" rtlCol="0">
            <a:spAutoFit/>
          </a:bodyPr>
          <a:lstStyle/>
          <a:p>
            <a:r>
              <a:rPr lang="sv-SE" dirty="0" smtClean="0"/>
              <a:t>Battlefield 3 &amp; Frostbite 2 talks at GDC’11:</a:t>
            </a:r>
            <a:endParaRPr lang="en-US" dirty="0"/>
          </a:p>
        </p:txBody>
      </p:sp>
    </p:spTree>
    <p:extLst>
      <p:ext uri="{BB962C8B-B14F-4D97-AF65-F5344CB8AC3E}">
        <p14:creationId xmlns:p14="http://schemas.microsoft.com/office/powerpoint/2010/main" val="177004233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WANT:</a:t>
            </a:r>
            <a:endParaRPr lang="sv-SE" dirty="0"/>
          </a:p>
        </p:txBody>
      </p:sp>
      <p:sp>
        <p:nvSpPr>
          <p:cNvPr id="8" name="Text Placeholder 2"/>
          <p:cNvSpPr>
            <a:spLocks noGrp="1"/>
          </p:cNvSpPr>
          <p:nvPr>
            <p:ph type="body" sz="quarter" idx="11"/>
          </p:nvPr>
        </p:nvSpPr>
        <p:spPr>
          <a:xfrm>
            <a:off x="53458" y="872083"/>
            <a:ext cx="8983038" cy="3571875"/>
          </a:xfrm>
        </p:spPr>
        <p:txBody>
          <a:bodyPr numCol="1"/>
          <a:lstStyle/>
          <a:p>
            <a:pPr lvl="1"/>
            <a:r>
              <a:rPr lang="en-US" sz="2800" b="1" dirty="0" smtClean="0"/>
              <a:t>Large environments </a:t>
            </a:r>
            <a:r>
              <a:rPr lang="en-US" sz="2800" b="1" dirty="0"/>
              <a:t>with reflective surfaces</a:t>
            </a:r>
            <a:endParaRPr lang="sv-SE" sz="2800" b="1" dirty="0" smtClean="0"/>
          </a:p>
          <a:p>
            <a:pPr lvl="1"/>
            <a:endParaRPr lang="sv-SE" sz="2400" b="1" dirty="0" smtClean="0"/>
          </a:p>
          <a:p>
            <a:pPr lvl="1"/>
            <a:endParaRPr lang="sv-SE" sz="2000" b="1" dirty="0" smtClean="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3529" y="1420756"/>
            <a:ext cx="4176461" cy="234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4644009" y="1419622"/>
            <a:ext cx="4176461" cy="2348717"/>
          </a:xfrm>
          <a:prstGeom prst="rect">
            <a:avLst/>
          </a:prstGeom>
          <a:noFill/>
          <a:ln w="9525">
            <a:noFill/>
            <a:miter lim="800000"/>
            <a:headEnd/>
            <a:tailEnd/>
          </a:ln>
        </p:spPr>
      </p:pic>
    </p:spTree>
    <p:extLst>
      <p:ext uri="{BB962C8B-B14F-4D97-AF65-F5344CB8AC3E}">
        <p14:creationId xmlns:p14="http://schemas.microsoft.com/office/powerpoint/2010/main" val="15695550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ster">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5322</Words>
  <Application>Microsoft Office PowerPoint</Application>
  <PresentationFormat>On-screen Show (16:9)</PresentationFormat>
  <Paragraphs>817</Paragraphs>
  <Slides>82</Slides>
  <Notes>82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Arial</vt:lpstr>
      <vt:lpstr>Eurostile LT Std</vt:lpstr>
      <vt:lpstr>Franklin Gothic Book</vt:lpstr>
      <vt:lpstr>Wingdings 3</vt:lpstr>
      <vt:lpstr>Calibri</vt:lpstr>
      <vt:lpstr>Book Antiqua</vt:lpstr>
      <vt:lpstr>Wingdings</vt:lpstr>
      <vt:lpstr>Wingdings 2</vt:lpstr>
      <vt:lpstr>Impact</vt:lpstr>
      <vt:lpstr>Master</vt:lpstr>
      <vt:lpstr>Lighting you up in Battlefield 3</vt:lpstr>
      <vt:lpstr>Agenda:</vt:lpstr>
      <vt:lpstr>PAST:</vt:lpstr>
      <vt:lpstr>PAST:</vt:lpstr>
      <vt:lpstr>WANT:</vt:lpstr>
      <vt:lpstr>WANT:</vt:lpstr>
      <vt:lpstr>WANT:</vt:lpstr>
      <vt:lpstr>WANT:</vt:lpstr>
      <vt:lpstr>WANT:</vt:lpstr>
      <vt:lpstr>WANT:</vt:lpstr>
      <vt:lpstr>WANT:</vt:lpstr>
      <vt:lpstr>WANT:</vt:lpstr>
      <vt:lpstr>WANT:</vt:lpstr>
      <vt:lpstr>WANT:</vt:lpstr>
      <vt:lpstr>WANT:</vt:lpstr>
      <vt:lpstr>WANT:</vt:lpstr>
      <vt:lpstr>WANT:</vt:lpstr>
      <vt:lpstr>WANT:</vt:lpstr>
      <vt:lpstr>WANT:</vt:lpstr>
      <vt:lpstr>WANT:</vt:lpstr>
      <vt:lpstr>WANT:</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HOW:</vt:lpstr>
      <vt:lpstr>CONCLUSION:</vt:lpstr>
      <vt:lpstr>CONCLUSION:</vt:lpstr>
      <vt:lpstr>SUMMARY:</vt:lpstr>
      <vt:lpstr>I want to thank the following: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2011-03-09T22:44:40Z</dcterms:created>
  <dcterms:modified xsi:type="dcterms:W3CDTF">2011-03-09T23:01:28Z</dcterms:modified>
</cp:coreProperties>
</file>