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7" r:id="rId4"/>
    <p:sldId id="262" r:id="rId5"/>
    <p:sldId id="260" r:id="rId6"/>
    <p:sldId id="263" r:id="rId7"/>
    <p:sldId id="264" r:id="rId8"/>
    <p:sldId id="266" r:id="rId9"/>
    <p:sldId id="267" r:id="rId10"/>
    <p:sldId id="276" r:id="rId11"/>
    <p:sldId id="277" r:id="rId12"/>
    <p:sldId id="278" r:id="rId13"/>
    <p:sldId id="284" r:id="rId14"/>
    <p:sldId id="286" r:id="rId15"/>
    <p:sldId id="285" r:id="rId16"/>
    <p:sldId id="275" r:id="rId17"/>
    <p:sldId id="282" r:id="rId18"/>
    <p:sldId id="268" r:id="rId19"/>
    <p:sldId id="269" r:id="rId20"/>
    <p:sldId id="274" r:id="rId21"/>
    <p:sldId id="287" r:id="rId22"/>
    <p:sldId id="271" r:id="rId23"/>
    <p:sldId id="270" r:id="rId24"/>
    <p:sldId id="273" r:id="rId25"/>
    <p:sldId id="280" r:id="rId26"/>
    <p:sldId id="272" r:id="rId27"/>
    <p:sldId id="291" r:id="rId28"/>
    <p:sldId id="290" r:id="rId29"/>
    <p:sldId id="279" r:id="rId30"/>
    <p:sldId id="288" r:id="rId31"/>
    <p:sldId id="289" r:id="rId32"/>
  </p:sldIdLst>
  <p:sldSz cx="9144000" cy="5143500" type="screen16x9"/>
  <p:notesSz cx="6858000" cy="9144000"/>
  <p:embeddedFontLst>
    <p:embeddedFont>
      <p:font typeface="Tahoma" pitchFamily="34" charset="0"/>
      <p:regular r:id="rId33"/>
      <p:bold r:id="rId3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C46DC-BC27-46DF-A2AA-E4A128B4F1C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635243-37DA-4A92-961F-892BAD641A9D}">
      <dgm:prSet phldrT="[Text]"/>
      <dgm:spPr/>
      <dgm:t>
        <a:bodyPr/>
        <a:lstStyle/>
        <a:p>
          <a:r>
            <a:rPr lang="en-GB" dirty="0" smtClean="0"/>
            <a:t>Input A</a:t>
          </a:r>
          <a:endParaRPr lang="en-GB" dirty="0"/>
        </a:p>
      </dgm:t>
    </dgm:pt>
    <dgm:pt modelId="{960FE3BF-5BA2-4A7F-9BD4-B9E485025A03}" type="parTrans" cxnId="{F3800E42-5EA8-4ABD-A37A-2178298B48F0}">
      <dgm:prSet/>
      <dgm:spPr/>
      <dgm:t>
        <a:bodyPr/>
        <a:lstStyle/>
        <a:p>
          <a:endParaRPr lang="en-GB"/>
        </a:p>
      </dgm:t>
    </dgm:pt>
    <dgm:pt modelId="{686334BE-3336-4F9F-A263-D075298FB7D0}" type="sibTrans" cxnId="{F3800E42-5EA8-4ABD-A37A-2178298B48F0}">
      <dgm:prSet/>
      <dgm:spPr/>
      <dgm:t>
        <a:bodyPr/>
        <a:lstStyle/>
        <a:p>
          <a:endParaRPr lang="en-GB"/>
        </a:p>
      </dgm:t>
    </dgm:pt>
    <dgm:pt modelId="{70D86EA3-3217-4167-9EDD-B3DD5EB25F85}">
      <dgm:prSet phldrT="[Text]"/>
      <dgm:spPr/>
      <dgm:t>
        <a:bodyPr/>
        <a:lstStyle/>
        <a:p>
          <a:r>
            <a:rPr lang="en-GB" dirty="0" smtClean="0"/>
            <a:t>Input B</a:t>
          </a:r>
          <a:endParaRPr lang="en-GB" dirty="0"/>
        </a:p>
      </dgm:t>
    </dgm:pt>
    <dgm:pt modelId="{F8FCA089-70DC-4D48-ABC3-B268BB5B3441}" type="parTrans" cxnId="{F713E8F8-F2E9-4F46-B613-8A63515C5C8C}">
      <dgm:prSet/>
      <dgm:spPr/>
      <dgm:t>
        <a:bodyPr/>
        <a:lstStyle/>
        <a:p>
          <a:endParaRPr lang="en-GB"/>
        </a:p>
      </dgm:t>
    </dgm:pt>
    <dgm:pt modelId="{C9AFAD79-DAF4-4C69-A014-4BAA57D76336}" type="sibTrans" cxnId="{F713E8F8-F2E9-4F46-B613-8A63515C5C8C}">
      <dgm:prSet/>
      <dgm:spPr/>
      <dgm:t>
        <a:bodyPr/>
        <a:lstStyle/>
        <a:p>
          <a:endParaRPr lang="en-GB"/>
        </a:p>
      </dgm:t>
    </dgm:pt>
    <dgm:pt modelId="{4D793D62-49C5-4A83-B9AA-275587D3D8C5}">
      <dgm:prSet phldrT="[Text]"/>
      <dgm:spPr/>
      <dgm:t>
        <a:bodyPr/>
        <a:lstStyle/>
        <a:p>
          <a:r>
            <a:rPr lang="en-GB" dirty="0" smtClean="0"/>
            <a:t>Code</a:t>
          </a:r>
          <a:endParaRPr lang="en-GB" dirty="0"/>
        </a:p>
      </dgm:t>
    </dgm:pt>
    <dgm:pt modelId="{A975669B-3865-4C49-85B0-A12DCFE63506}" type="parTrans" cxnId="{9F42495C-9FD2-4E3E-8B88-D62221AF059B}">
      <dgm:prSet/>
      <dgm:spPr/>
      <dgm:t>
        <a:bodyPr/>
        <a:lstStyle/>
        <a:p>
          <a:endParaRPr lang="en-GB"/>
        </a:p>
      </dgm:t>
    </dgm:pt>
    <dgm:pt modelId="{6FAED87F-6FCB-401C-808A-5A1E8B820165}" type="sibTrans" cxnId="{9F42495C-9FD2-4E3E-8B88-D62221AF059B}">
      <dgm:prSet/>
      <dgm:spPr/>
      <dgm:t>
        <a:bodyPr/>
        <a:lstStyle/>
        <a:p>
          <a:endParaRPr lang="en-GB"/>
        </a:p>
      </dgm:t>
    </dgm:pt>
    <dgm:pt modelId="{309AA3BE-8F3D-4324-8F36-ACCAF2AAF1AE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Cache Key</a:t>
          </a:r>
          <a:endParaRPr lang="en-GB" dirty="0">
            <a:solidFill>
              <a:schemeClr val="bg1"/>
            </a:solidFill>
          </a:endParaRPr>
        </a:p>
      </dgm:t>
    </dgm:pt>
    <dgm:pt modelId="{40CFD8C7-E56E-47E7-8872-5DC58F7186E6}" type="parTrans" cxnId="{AC4D0A79-5037-4316-BAC5-3B31AE98674C}">
      <dgm:prSet/>
      <dgm:spPr/>
      <dgm:t>
        <a:bodyPr/>
        <a:lstStyle/>
        <a:p>
          <a:endParaRPr lang="en-GB"/>
        </a:p>
      </dgm:t>
    </dgm:pt>
    <dgm:pt modelId="{586A6871-F528-4D2B-B9E9-86271AD8598B}" type="sibTrans" cxnId="{AC4D0A79-5037-4316-BAC5-3B31AE98674C}">
      <dgm:prSet/>
      <dgm:spPr/>
      <dgm:t>
        <a:bodyPr/>
        <a:lstStyle/>
        <a:p>
          <a:endParaRPr lang="en-GB"/>
        </a:p>
      </dgm:t>
    </dgm:pt>
    <dgm:pt modelId="{A98944B0-31C8-49F9-A896-641EA15E7A2E}" type="pres">
      <dgm:prSet presAssocID="{C12C46DC-BC27-46DF-A2AA-E4A128B4F1C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5B26A8-7B81-4B68-975D-732986BC2AD7}" type="pres">
      <dgm:prSet presAssocID="{C12C46DC-BC27-46DF-A2AA-E4A128B4F1C4}" presName="ellipse" presStyleLbl="trBgShp" presStyleIdx="0" presStyleCnt="1"/>
      <dgm:spPr/>
    </dgm:pt>
    <dgm:pt modelId="{78073970-B6C6-4E2B-A244-F6417EA2D6F6}" type="pres">
      <dgm:prSet presAssocID="{C12C46DC-BC27-46DF-A2AA-E4A128B4F1C4}" presName="arrow1" presStyleLbl="fgShp" presStyleIdx="0" presStyleCnt="1"/>
      <dgm:spPr/>
    </dgm:pt>
    <dgm:pt modelId="{9E2D9AE4-F589-4C57-B6E2-321229228F5F}" type="pres">
      <dgm:prSet presAssocID="{C12C46DC-BC27-46DF-A2AA-E4A128B4F1C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E298F6-9C63-476D-AF6B-84104F7267C8}" type="pres">
      <dgm:prSet presAssocID="{70D86EA3-3217-4167-9EDD-B3DD5EB25F8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4511B0-0485-4B6F-962C-B8814B6A7BC1}" type="pres">
      <dgm:prSet presAssocID="{4D793D62-49C5-4A83-B9AA-275587D3D8C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98C21E-BA4B-4BF6-80F8-CB7135AD7494}" type="pres">
      <dgm:prSet presAssocID="{309AA3BE-8F3D-4324-8F36-ACCAF2AAF1A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CA8EB-4910-46F6-BC7C-4FCF8F28535B}" type="pres">
      <dgm:prSet presAssocID="{C12C46DC-BC27-46DF-A2AA-E4A128B4F1C4}" presName="funnel" presStyleLbl="trAlignAcc1" presStyleIdx="0" presStyleCnt="1"/>
      <dgm:spPr/>
    </dgm:pt>
  </dgm:ptLst>
  <dgm:cxnLst>
    <dgm:cxn modelId="{6C665FCA-29EB-4991-9CB5-9B487EFC099C}" type="presOf" srcId="{309AA3BE-8F3D-4324-8F36-ACCAF2AAF1AE}" destId="{9E2D9AE4-F589-4C57-B6E2-321229228F5F}" srcOrd="0" destOrd="0" presId="urn:microsoft.com/office/officeart/2005/8/layout/funnel1"/>
    <dgm:cxn modelId="{197C37F3-68B0-464E-A0DF-6D620B1CA94E}" type="presOf" srcId="{70D86EA3-3217-4167-9EDD-B3DD5EB25F85}" destId="{C24511B0-0485-4B6F-962C-B8814B6A7BC1}" srcOrd="0" destOrd="0" presId="urn:microsoft.com/office/officeart/2005/8/layout/funnel1"/>
    <dgm:cxn modelId="{AB814ED6-C11B-434C-97B3-C79CBF444194}" type="presOf" srcId="{4D793D62-49C5-4A83-B9AA-275587D3D8C5}" destId="{64E298F6-9C63-476D-AF6B-84104F7267C8}" srcOrd="0" destOrd="0" presId="urn:microsoft.com/office/officeart/2005/8/layout/funnel1"/>
    <dgm:cxn modelId="{9F42495C-9FD2-4E3E-8B88-D62221AF059B}" srcId="{C12C46DC-BC27-46DF-A2AA-E4A128B4F1C4}" destId="{4D793D62-49C5-4A83-B9AA-275587D3D8C5}" srcOrd="2" destOrd="0" parTransId="{A975669B-3865-4C49-85B0-A12DCFE63506}" sibTransId="{6FAED87F-6FCB-401C-808A-5A1E8B820165}"/>
    <dgm:cxn modelId="{F713E8F8-F2E9-4F46-B613-8A63515C5C8C}" srcId="{C12C46DC-BC27-46DF-A2AA-E4A128B4F1C4}" destId="{70D86EA3-3217-4167-9EDD-B3DD5EB25F85}" srcOrd="1" destOrd="0" parTransId="{F8FCA089-70DC-4D48-ABC3-B268BB5B3441}" sibTransId="{C9AFAD79-DAF4-4C69-A014-4BAA57D76336}"/>
    <dgm:cxn modelId="{AC4D0A79-5037-4316-BAC5-3B31AE98674C}" srcId="{C12C46DC-BC27-46DF-A2AA-E4A128B4F1C4}" destId="{309AA3BE-8F3D-4324-8F36-ACCAF2AAF1AE}" srcOrd="3" destOrd="0" parTransId="{40CFD8C7-E56E-47E7-8872-5DC58F7186E6}" sibTransId="{586A6871-F528-4D2B-B9E9-86271AD8598B}"/>
    <dgm:cxn modelId="{0E2AA869-3F11-46A4-8366-4E2D5731D0A1}" type="presOf" srcId="{B5635243-37DA-4A92-961F-892BAD641A9D}" destId="{F998C21E-BA4B-4BF6-80F8-CB7135AD7494}" srcOrd="0" destOrd="0" presId="urn:microsoft.com/office/officeart/2005/8/layout/funnel1"/>
    <dgm:cxn modelId="{871AA6A4-50FE-41CA-8183-6CC0C7957866}" type="presOf" srcId="{C12C46DC-BC27-46DF-A2AA-E4A128B4F1C4}" destId="{A98944B0-31C8-49F9-A896-641EA15E7A2E}" srcOrd="0" destOrd="0" presId="urn:microsoft.com/office/officeart/2005/8/layout/funnel1"/>
    <dgm:cxn modelId="{F3800E42-5EA8-4ABD-A37A-2178298B48F0}" srcId="{C12C46DC-BC27-46DF-A2AA-E4A128B4F1C4}" destId="{B5635243-37DA-4A92-961F-892BAD641A9D}" srcOrd="0" destOrd="0" parTransId="{960FE3BF-5BA2-4A7F-9BD4-B9E485025A03}" sibTransId="{686334BE-3336-4F9F-A263-D075298FB7D0}"/>
    <dgm:cxn modelId="{8F75586E-93E0-4BBF-B89F-2C06C98CD2D8}" type="presParOf" srcId="{A98944B0-31C8-49F9-A896-641EA15E7A2E}" destId="{615B26A8-7B81-4B68-975D-732986BC2AD7}" srcOrd="0" destOrd="0" presId="urn:microsoft.com/office/officeart/2005/8/layout/funnel1"/>
    <dgm:cxn modelId="{363BB3EC-324D-4A49-AEAA-80BDF6C8854E}" type="presParOf" srcId="{A98944B0-31C8-49F9-A896-641EA15E7A2E}" destId="{78073970-B6C6-4E2B-A244-F6417EA2D6F6}" srcOrd="1" destOrd="0" presId="urn:microsoft.com/office/officeart/2005/8/layout/funnel1"/>
    <dgm:cxn modelId="{ED5D402A-C861-40BC-8C5D-CB1D4B85CCEF}" type="presParOf" srcId="{A98944B0-31C8-49F9-A896-641EA15E7A2E}" destId="{9E2D9AE4-F589-4C57-B6E2-321229228F5F}" srcOrd="2" destOrd="0" presId="urn:microsoft.com/office/officeart/2005/8/layout/funnel1"/>
    <dgm:cxn modelId="{E2E990BB-21D4-42D3-A1D8-12154E482D5F}" type="presParOf" srcId="{A98944B0-31C8-49F9-A896-641EA15E7A2E}" destId="{64E298F6-9C63-476D-AF6B-84104F7267C8}" srcOrd="3" destOrd="0" presId="urn:microsoft.com/office/officeart/2005/8/layout/funnel1"/>
    <dgm:cxn modelId="{4791B7C2-01B6-4832-A9CB-38BC72CEFF4E}" type="presParOf" srcId="{A98944B0-31C8-49F9-A896-641EA15E7A2E}" destId="{C24511B0-0485-4B6F-962C-B8814B6A7BC1}" srcOrd="4" destOrd="0" presId="urn:microsoft.com/office/officeart/2005/8/layout/funnel1"/>
    <dgm:cxn modelId="{B10D911A-1AED-4E48-8ED7-AC3AF682C22F}" type="presParOf" srcId="{A98944B0-31C8-49F9-A896-641EA15E7A2E}" destId="{F998C21E-BA4B-4BF6-80F8-CB7135AD7494}" srcOrd="5" destOrd="0" presId="urn:microsoft.com/office/officeart/2005/8/layout/funnel1"/>
    <dgm:cxn modelId="{358D2C39-85EA-4D57-80EC-283B7B407F40}" type="presParOf" srcId="{A98944B0-31C8-49F9-A896-641EA15E7A2E}" destId="{D85CA8EB-4910-46F6-BC7C-4FCF8F28535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B26A8-7B81-4B68-975D-732986BC2AD7}">
      <dsp:nvSpPr>
        <dsp:cNvPr id="0" name=""/>
        <dsp:cNvSpPr/>
      </dsp:nvSpPr>
      <dsp:spPr>
        <a:xfrm>
          <a:off x="436296" y="143567"/>
          <a:ext cx="1594398" cy="55371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73970-B6C6-4E2B-A244-F6417EA2D6F6}">
      <dsp:nvSpPr>
        <dsp:cNvPr id="0" name=""/>
        <dsp:cNvSpPr/>
      </dsp:nvSpPr>
      <dsp:spPr>
        <a:xfrm>
          <a:off x="1081471" y="1499424"/>
          <a:ext cx="308991" cy="19775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D9AE4-F589-4C57-B6E2-321229228F5F}">
      <dsp:nvSpPr>
        <dsp:cNvPr id="0" name=""/>
        <dsp:cNvSpPr/>
      </dsp:nvSpPr>
      <dsp:spPr>
        <a:xfrm>
          <a:off x="494387" y="1657628"/>
          <a:ext cx="1483161" cy="37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Cache Key</a:t>
          </a:r>
          <a:endParaRPr lang="en-GB" sz="1300" kern="1200" dirty="0">
            <a:solidFill>
              <a:schemeClr val="bg1"/>
            </a:solidFill>
          </a:endParaRPr>
        </a:p>
      </dsp:txBody>
      <dsp:txXfrm>
        <a:off x="494387" y="1657628"/>
        <a:ext cx="1483161" cy="370790"/>
      </dsp:txXfrm>
    </dsp:sp>
    <dsp:sp modelId="{64E298F6-9C63-476D-AF6B-84104F7267C8}">
      <dsp:nvSpPr>
        <dsp:cNvPr id="0" name=""/>
        <dsp:cNvSpPr/>
      </dsp:nvSpPr>
      <dsp:spPr>
        <a:xfrm>
          <a:off x="1015965" y="740045"/>
          <a:ext cx="556185" cy="556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Code</a:t>
          </a:r>
          <a:endParaRPr lang="en-GB" sz="1200" kern="1200" dirty="0"/>
        </a:p>
      </dsp:txBody>
      <dsp:txXfrm>
        <a:off x="1097416" y="821496"/>
        <a:ext cx="393283" cy="393283"/>
      </dsp:txXfrm>
    </dsp:sp>
    <dsp:sp modelId="{C24511B0-0485-4B6F-962C-B8814B6A7BC1}">
      <dsp:nvSpPr>
        <dsp:cNvPr id="0" name=""/>
        <dsp:cNvSpPr/>
      </dsp:nvSpPr>
      <dsp:spPr>
        <a:xfrm>
          <a:off x="617983" y="322782"/>
          <a:ext cx="556185" cy="556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Input B</a:t>
          </a:r>
          <a:endParaRPr lang="en-GB" sz="1200" kern="1200" dirty="0"/>
        </a:p>
      </dsp:txBody>
      <dsp:txXfrm>
        <a:off x="699434" y="404233"/>
        <a:ext cx="393283" cy="393283"/>
      </dsp:txXfrm>
    </dsp:sp>
    <dsp:sp modelId="{F998C21E-BA4B-4BF6-80F8-CB7135AD7494}">
      <dsp:nvSpPr>
        <dsp:cNvPr id="0" name=""/>
        <dsp:cNvSpPr/>
      </dsp:nvSpPr>
      <dsp:spPr>
        <a:xfrm>
          <a:off x="1186529" y="188309"/>
          <a:ext cx="556185" cy="556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Input A</a:t>
          </a:r>
          <a:endParaRPr lang="en-GB" sz="1200" kern="1200" dirty="0"/>
        </a:p>
      </dsp:txBody>
      <dsp:txXfrm>
        <a:off x="1267980" y="269760"/>
        <a:ext cx="393283" cy="393283"/>
      </dsp:txXfrm>
    </dsp:sp>
    <dsp:sp modelId="{D85CA8EB-4910-46F6-BC7C-4FCF8F28535B}">
      <dsp:nvSpPr>
        <dsp:cNvPr id="0" name=""/>
        <dsp:cNvSpPr/>
      </dsp:nvSpPr>
      <dsp:spPr>
        <a:xfrm>
          <a:off x="370790" y="75589"/>
          <a:ext cx="1730355" cy="13842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44" y="333374"/>
            <a:ext cx="4616708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9703"/>
            <a:ext cx="7772400" cy="6704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42642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3305176"/>
            <a:ext cx="8027169" cy="1021556"/>
          </a:xfrm>
        </p:spPr>
        <p:txBody>
          <a:bodyPr anchor="t">
            <a:no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6" y="2180035"/>
            <a:ext cx="8027169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s.dice.se/" TargetMode="External"/><Relationship Id="rId2" Type="http://schemas.openxmlformats.org/officeDocument/2006/relationships/hyperlink" Target="http://www.bionicbeagle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63638"/>
            <a:ext cx="7772400" cy="670471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Scaling the Pipeline</a:t>
            </a:r>
            <a:endParaRPr lang="sv-SE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283718"/>
            <a:ext cx="6400800" cy="521196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Stefan Boberg</a:t>
            </a:r>
          </a:p>
          <a:p>
            <a:r>
              <a:rPr lang="sv-SE" dirty="0" smtClean="0"/>
              <a:t>Technical Director, Frostbite</a:t>
            </a:r>
            <a:endParaRPr lang="sv-SE" dirty="0"/>
          </a:p>
        </p:txBody>
      </p:sp>
      <p:pic>
        <p:nvPicPr>
          <p:cNvPr id="6148" name="Picture 4" descr="https://si0.twimg.com/profile_images/2824096089/7ec4fe620d863df07f1f41e8dfe5e36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1647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9566" y="3147814"/>
            <a:ext cx="2426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bionicbeagle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strike="sngStrike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FrostbiteEngine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50" name="Picture 6" descr="http://pyroschool.squarespace.com/storage/TWITTER%20LOGO%20ALPHA.png?__SQUARESPACE_CACHEVERSION=13431644225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74" y="3080469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i0.twimg.com/profile_images/1553546249/Frostbite_Black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93183"/>
            <a:ext cx="432049" cy="44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ropbox\frost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8" y="915566"/>
            <a:ext cx="437216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97" y="160338"/>
            <a:ext cx="8229600" cy="85725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Frostbite Architecture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754760" cy="339447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sv-SE" dirty="0" smtClean="0">
                <a:latin typeface="+mn-lt"/>
              </a:rPr>
              <a:t>Structured Storage</a:t>
            </a:r>
          </a:p>
          <a:p>
            <a:pPr lvl="1"/>
            <a:r>
              <a:rPr lang="sv-SE" dirty="0" smtClean="0">
                <a:latin typeface="+mn-lt"/>
              </a:rPr>
              <a:t>Build-centric</a:t>
            </a:r>
          </a:p>
          <a:p>
            <a:pPr lvl="1"/>
            <a:r>
              <a:rPr lang="sv-SE" dirty="0">
                <a:solidFill>
                  <a:prstClr val="white"/>
                </a:solidFill>
                <a:latin typeface="Source Sans Pro Light"/>
              </a:rPr>
              <a:t>Single 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asset loading path</a:t>
            </a:r>
            <a:endParaRPr lang="sv-SE" dirty="0" smtClean="0">
              <a:latin typeface="+mn-lt"/>
            </a:endParaRPr>
          </a:p>
          <a:p>
            <a:pPr lvl="1"/>
            <a:r>
              <a:rPr lang="sv-SE" dirty="0" smtClean="0">
                <a:latin typeface="+mn-lt"/>
              </a:rPr>
              <a:t>Always preview on target</a:t>
            </a:r>
          </a:p>
          <a:p>
            <a:pPr lvl="2"/>
            <a:r>
              <a:rPr lang="sv-SE" dirty="0" smtClean="0">
                <a:latin typeface="+mn-lt"/>
              </a:rPr>
              <a:t>Asset hotswap support</a:t>
            </a:r>
          </a:p>
          <a:p>
            <a:pPr lvl="2"/>
            <a:r>
              <a:rPr lang="sv-SE" dirty="0" smtClean="0">
                <a:latin typeface="+mn-lt"/>
              </a:rPr>
              <a:t>Also, direct tweak path</a:t>
            </a:r>
          </a:p>
          <a:p>
            <a:pPr lvl="1"/>
            <a:r>
              <a:rPr lang="sv-SE" dirty="0" smtClean="0">
                <a:latin typeface="+mn-lt"/>
              </a:rPr>
              <a:t>Some explicit live editing code in Game</a:t>
            </a:r>
          </a:p>
          <a:p>
            <a:pPr lvl="1"/>
            <a:endParaRPr lang="sv-SE" dirty="0" smtClean="0">
              <a:latin typeface="+mn-lt"/>
            </a:endParaRPr>
          </a:p>
          <a:p>
            <a:pPr lvl="1"/>
            <a:r>
              <a:rPr lang="sv-SE" b="1" dirty="0" smtClean="0">
                <a:latin typeface="+mn-lt"/>
              </a:rPr>
              <a:t>Let’s start looking at how the game handles assets and work our way ”backwards” through the pipe.</a:t>
            </a:r>
          </a:p>
          <a:p>
            <a:pPr marL="457200" lvl="1" indent="0">
              <a:buNone/>
            </a:pPr>
            <a:endParaRPr lang="sv-SE" dirty="0">
              <a:latin typeface="+mn-lt"/>
            </a:endParaRP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5522187" y="868750"/>
            <a:ext cx="1209997" cy="786498"/>
          </a:xfrm>
          <a:custGeom>
            <a:avLst/>
            <a:gdLst>
              <a:gd name="connsiteX0" fmla="*/ 0 w 1209997"/>
              <a:gd name="connsiteY0" fmla="*/ 131086 h 786498"/>
              <a:gd name="connsiteX1" fmla="*/ 131086 w 1209997"/>
              <a:gd name="connsiteY1" fmla="*/ 0 h 786498"/>
              <a:gd name="connsiteX2" fmla="*/ 1078911 w 1209997"/>
              <a:gd name="connsiteY2" fmla="*/ 0 h 786498"/>
              <a:gd name="connsiteX3" fmla="*/ 1209997 w 1209997"/>
              <a:gd name="connsiteY3" fmla="*/ 131086 h 786498"/>
              <a:gd name="connsiteX4" fmla="*/ 1209997 w 1209997"/>
              <a:gd name="connsiteY4" fmla="*/ 655412 h 786498"/>
              <a:gd name="connsiteX5" fmla="*/ 1078911 w 1209997"/>
              <a:gd name="connsiteY5" fmla="*/ 786498 h 786498"/>
              <a:gd name="connsiteX6" fmla="*/ 131086 w 1209997"/>
              <a:gd name="connsiteY6" fmla="*/ 786498 h 786498"/>
              <a:gd name="connsiteX7" fmla="*/ 0 w 1209997"/>
              <a:gd name="connsiteY7" fmla="*/ 655412 h 786498"/>
              <a:gd name="connsiteX8" fmla="*/ 0 w 1209997"/>
              <a:gd name="connsiteY8" fmla="*/ 131086 h 7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997" h="786498">
                <a:moveTo>
                  <a:pt x="0" y="131086"/>
                </a:moveTo>
                <a:cubicBezTo>
                  <a:pt x="0" y="58689"/>
                  <a:pt x="58689" y="0"/>
                  <a:pt x="131086" y="0"/>
                </a:cubicBezTo>
                <a:lnTo>
                  <a:pt x="1078911" y="0"/>
                </a:lnTo>
                <a:cubicBezTo>
                  <a:pt x="1151308" y="0"/>
                  <a:pt x="1209997" y="58689"/>
                  <a:pt x="1209997" y="131086"/>
                </a:cubicBezTo>
                <a:lnTo>
                  <a:pt x="1209997" y="655412"/>
                </a:lnTo>
                <a:cubicBezTo>
                  <a:pt x="1209997" y="727809"/>
                  <a:pt x="1151308" y="786498"/>
                  <a:pt x="1078911" y="786498"/>
                </a:cubicBezTo>
                <a:lnTo>
                  <a:pt x="131086" y="786498"/>
                </a:lnTo>
                <a:cubicBezTo>
                  <a:pt x="58689" y="786498"/>
                  <a:pt x="0" y="727809"/>
                  <a:pt x="0" y="655412"/>
                </a:cubicBezTo>
                <a:lnTo>
                  <a:pt x="0" y="131086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99354" tIns="99354" rIns="99354" bIns="9935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kern="1200" dirty="0" smtClean="0"/>
              <a:t>FrostEd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dirty="0" smtClean="0"/>
              <a:t>(.NET)</a:t>
            </a:r>
            <a:endParaRPr lang="sv-SE" sz="1600" kern="1200" dirty="0" smtClean="0"/>
          </a:p>
        </p:txBody>
      </p:sp>
      <p:sp>
        <p:nvSpPr>
          <p:cNvPr id="7" name="Freeform 6"/>
          <p:cNvSpPr/>
          <p:nvPr/>
        </p:nvSpPr>
        <p:spPr>
          <a:xfrm>
            <a:off x="4555797" y="1261999"/>
            <a:ext cx="3142776" cy="314277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38497" y="199964"/>
                </a:moveTo>
                <a:arcTo wR="1571388" hR="1571388" stAng="17953235" swAng="1211857"/>
              </a:path>
            </a:pathLst>
          </a:custGeom>
          <a:noFill/>
          <a:ln>
            <a:tailEnd type="arrow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7016666" y="1954552"/>
            <a:ext cx="1209997" cy="786498"/>
          </a:xfrm>
          <a:custGeom>
            <a:avLst/>
            <a:gdLst>
              <a:gd name="connsiteX0" fmla="*/ 0 w 1209997"/>
              <a:gd name="connsiteY0" fmla="*/ 131086 h 786498"/>
              <a:gd name="connsiteX1" fmla="*/ 131086 w 1209997"/>
              <a:gd name="connsiteY1" fmla="*/ 0 h 786498"/>
              <a:gd name="connsiteX2" fmla="*/ 1078911 w 1209997"/>
              <a:gd name="connsiteY2" fmla="*/ 0 h 786498"/>
              <a:gd name="connsiteX3" fmla="*/ 1209997 w 1209997"/>
              <a:gd name="connsiteY3" fmla="*/ 131086 h 786498"/>
              <a:gd name="connsiteX4" fmla="*/ 1209997 w 1209997"/>
              <a:gd name="connsiteY4" fmla="*/ 655412 h 786498"/>
              <a:gd name="connsiteX5" fmla="*/ 1078911 w 1209997"/>
              <a:gd name="connsiteY5" fmla="*/ 786498 h 786498"/>
              <a:gd name="connsiteX6" fmla="*/ 131086 w 1209997"/>
              <a:gd name="connsiteY6" fmla="*/ 786498 h 786498"/>
              <a:gd name="connsiteX7" fmla="*/ 0 w 1209997"/>
              <a:gd name="connsiteY7" fmla="*/ 655412 h 786498"/>
              <a:gd name="connsiteX8" fmla="*/ 0 w 1209997"/>
              <a:gd name="connsiteY8" fmla="*/ 131086 h 7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997" h="786498">
                <a:moveTo>
                  <a:pt x="0" y="131086"/>
                </a:moveTo>
                <a:cubicBezTo>
                  <a:pt x="0" y="58689"/>
                  <a:pt x="58689" y="0"/>
                  <a:pt x="131086" y="0"/>
                </a:cubicBezTo>
                <a:lnTo>
                  <a:pt x="1078911" y="0"/>
                </a:lnTo>
                <a:cubicBezTo>
                  <a:pt x="1151308" y="0"/>
                  <a:pt x="1209997" y="58689"/>
                  <a:pt x="1209997" y="131086"/>
                </a:cubicBezTo>
                <a:lnTo>
                  <a:pt x="1209997" y="655412"/>
                </a:lnTo>
                <a:cubicBezTo>
                  <a:pt x="1209997" y="727809"/>
                  <a:pt x="1151308" y="786498"/>
                  <a:pt x="1078911" y="786498"/>
                </a:cubicBezTo>
                <a:lnTo>
                  <a:pt x="131086" y="786498"/>
                </a:lnTo>
                <a:cubicBezTo>
                  <a:pt x="58689" y="786498"/>
                  <a:pt x="0" y="727809"/>
                  <a:pt x="0" y="655412"/>
                </a:cubicBezTo>
                <a:lnTo>
                  <a:pt x="0" y="13108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354" tIns="99354" rIns="99354" bIns="9935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kern="1200" dirty="0" smtClean="0"/>
              <a:t>Celsius (asset db)</a:t>
            </a:r>
            <a:endParaRPr lang="en-GB" sz="1600" kern="1200" dirty="0"/>
          </a:p>
        </p:txBody>
      </p:sp>
      <p:sp>
        <p:nvSpPr>
          <p:cNvPr id="9" name="Freeform 8"/>
          <p:cNvSpPr/>
          <p:nvPr/>
        </p:nvSpPr>
        <p:spPr>
          <a:xfrm>
            <a:off x="4555797" y="1261999"/>
            <a:ext cx="3142776" cy="314277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39010" y="1680117"/>
                </a:moveTo>
                <a:arcTo wR="1571388" hR="1571388" stAng="21838057" swAng="1359973"/>
              </a:path>
            </a:pathLst>
          </a:custGeom>
          <a:noFill/>
          <a:ln>
            <a:tailEnd type="arrow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6445826" y="3711418"/>
            <a:ext cx="1209997" cy="786498"/>
          </a:xfrm>
          <a:custGeom>
            <a:avLst/>
            <a:gdLst>
              <a:gd name="connsiteX0" fmla="*/ 0 w 1209997"/>
              <a:gd name="connsiteY0" fmla="*/ 131086 h 786498"/>
              <a:gd name="connsiteX1" fmla="*/ 131086 w 1209997"/>
              <a:gd name="connsiteY1" fmla="*/ 0 h 786498"/>
              <a:gd name="connsiteX2" fmla="*/ 1078911 w 1209997"/>
              <a:gd name="connsiteY2" fmla="*/ 0 h 786498"/>
              <a:gd name="connsiteX3" fmla="*/ 1209997 w 1209997"/>
              <a:gd name="connsiteY3" fmla="*/ 131086 h 786498"/>
              <a:gd name="connsiteX4" fmla="*/ 1209997 w 1209997"/>
              <a:gd name="connsiteY4" fmla="*/ 655412 h 786498"/>
              <a:gd name="connsiteX5" fmla="*/ 1078911 w 1209997"/>
              <a:gd name="connsiteY5" fmla="*/ 786498 h 786498"/>
              <a:gd name="connsiteX6" fmla="*/ 131086 w 1209997"/>
              <a:gd name="connsiteY6" fmla="*/ 786498 h 786498"/>
              <a:gd name="connsiteX7" fmla="*/ 0 w 1209997"/>
              <a:gd name="connsiteY7" fmla="*/ 655412 h 786498"/>
              <a:gd name="connsiteX8" fmla="*/ 0 w 1209997"/>
              <a:gd name="connsiteY8" fmla="*/ 131086 h 7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997" h="786498">
                <a:moveTo>
                  <a:pt x="0" y="131086"/>
                </a:moveTo>
                <a:cubicBezTo>
                  <a:pt x="0" y="58689"/>
                  <a:pt x="58689" y="0"/>
                  <a:pt x="131086" y="0"/>
                </a:cubicBezTo>
                <a:lnTo>
                  <a:pt x="1078911" y="0"/>
                </a:lnTo>
                <a:cubicBezTo>
                  <a:pt x="1151308" y="0"/>
                  <a:pt x="1209997" y="58689"/>
                  <a:pt x="1209997" y="131086"/>
                </a:cubicBezTo>
                <a:lnTo>
                  <a:pt x="1209997" y="655412"/>
                </a:lnTo>
                <a:cubicBezTo>
                  <a:pt x="1209997" y="727809"/>
                  <a:pt x="1151308" y="786498"/>
                  <a:pt x="1078911" y="786498"/>
                </a:cubicBezTo>
                <a:lnTo>
                  <a:pt x="131086" y="786498"/>
                </a:lnTo>
                <a:cubicBezTo>
                  <a:pt x="58689" y="786498"/>
                  <a:pt x="0" y="727809"/>
                  <a:pt x="0" y="655412"/>
                </a:cubicBezTo>
                <a:lnTo>
                  <a:pt x="0" y="13108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354" tIns="99354" rIns="99354" bIns="9935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kern="1200" dirty="0" smtClean="0"/>
              <a:t>Blizzard (data build)</a:t>
            </a:r>
            <a:endParaRPr lang="en-GB" sz="1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555797" y="1261999"/>
            <a:ext cx="3142776" cy="314277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64309" y="3130889"/>
                </a:moveTo>
                <a:arcTo wR="1571388" hR="1571388" stAng="4976876" swAng="846247"/>
              </a:path>
            </a:pathLst>
          </a:custGeom>
          <a:noFill/>
          <a:ln>
            <a:tailEnd type="arrow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4598548" y="3711418"/>
            <a:ext cx="1209997" cy="786498"/>
          </a:xfrm>
          <a:custGeom>
            <a:avLst/>
            <a:gdLst>
              <a:gd name="connsiteX0" fmla="*/ 0 w 1209997"/>
              <a:gd name="connsiteY0" fmla="*/ 131086 h 786498"/>
              <a:gd name="connsiteX1" fmla="*/ 131086 w 1209997"/>
              <a:gd name="connsiteY1" fmla="*/ 0 h 786498"/>
              <a:gd name="connsiteX2" fmla="*/ 1078911 w 1209997"/>
              <a:gd name="connsiteY2" fmla="*/ 0 h 786498"/>
              <a:gd name="connsiteX3" fmla="*/ 1209997 w 1209997"/>
              <a:gd name="connsiteY3" fmla="*/ 131086 h 786498"/>
              <a:gd name="connsiteX4" fmla="*/ 1209997 w 1209997"/>
              <a:gd name="connsiteY4" fmla="*/ 655412 h 786498"/>
              <a:gd name="connsiteX5" fmla="*/ 1078911 w 1209997"/>
              <a:gd name="connsiteY5" fmla="*/ 786498 h 786498"/>
              <a:gd name="connsiteX6" fmla="*/ 131086 w 1209997"/>
              <a:gd name="connsiteY6" fmla="*/ 786498 h 786498"/>
              <a:gd name="connsiteX7" fmla="*/ 0 w 1209997"/>
              <a:gd name="connsiteY7" fmla="*/ 655412 h 786498"/>
              <a:gd name="connsiteX8" fmla="*/ 0 w 1209997"/>
              <a:gd name="connsiteY8" fmla="*/ 131086 h 7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997" h="786498">
                <a:moveTo>
                  <a:pt x="0" y="131086"/>
                </a:moveTo>
                <a:cubicBezTo>
                  <a:pt x="0" y="58689"/>
                  <a:pt x="58689" y="0"/>
                  <a:pt x="131086" y="0"/>
                </a:cubicBezTo>
                <a:lnTo>
                  <a:pt x="1078911" y="0"/>
                </a:lnTo>
                <a:cubicBezTo>
                  <a:pt x="1151308" y="0"/>
                  <a:pt x="1209997" y="58689"/>
                  <a:pt x="1209997" y="131086"/>
                </a:cubicBezTo>
                <a:lnTo>
                  <a:pt x="1209997" y="655412"/>
                </a:lnTo>
                <a:cubicBezTo>
                  <a:pt x="1209997" y="727809"/>
                  <a:pt x="1151308" y="786498"/>
                  <a:pt x="1078911" y="786498"/>
                </a:cubicBezTo>
                <a:lnTo>
                  <a:pt x="131086" y="786498"/>
                </a:lnTo>
                <a:cubicBezTo>
                  <a:pt x="58689" y="786498"/>
                  <a:pt x="0" y="727809"/>
                  <a:pt x="0" y="655412"/>
                </a:cubicBezTo>
                <a:lnTo>
                  <a:pt x="0" y="13108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354" tIns="99354" rIns="99354" bIns="9935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kern="1200" dirty="0" smtClean="0"/>
              <a:t>Avalanche (storage)</a:t>
            </a:r>
            <a:endParaRPr lang="en-GB" sz="16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4555797" y="1261999"/>
            <a:ext cx="3142776" cy="314277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6740" y="2275821"/>
                </a:moveTo>
                <a:arcTo wR="1571388" hR="1571388" stAng="9201970" swAng="1359973"/>
              </a:path>
            </a:pathLst>
          </a:custGeom>
          <a:noFill/>
          <a:ln>
            <a:tailEnd type="arrow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4027707" y="1954552"/>
            <a:ext cx="1209997" cy="786498"/>
          </a:xfrm>
          <a:custGeom>
            <a:avLst/>
            <a:gdLst>
              <a:gd name="connsiteX0" fmla="*/ 0 w 1209997"/>
              <a:gd name="connsiteY0" fmla="*/ 131086 h 786498"/>
              <a:gd name="connsiteX1" fmla="*/ 131086 w 1209997"/>
              <a:gd name="connsiteY1" fmla="*/ 0 h 786498"/>
              <a:gd name="connsiteX2" fmla="*/ 1078911 w 1209997"/>
              <a:gd name="connsiteY2" fmla="*/ 0 h 786498"/>
              <a:gd name="connsiteX3" fmla="*/ 1209997 w 1209997"/>
              <a:gd name="connsiteY3" fmla="*/ 131086 h 786498"/>
              <a:gd name="connsiteX4" fmla="*/ 1209997 w 1209997"/>
              <a:gd name="connsiteY4" fmla="*/ 655412 h 786498"/>
              <a:gd name="connsiteX5" fmla="*/ 1078911 w 1209997"/>
              <a:gd name="connsiteY5" fmla="*/ 786498 h 786498"/>
              <a:gd name="connsiteX6" fmla="*/ 131086 w 1209997"/>
              <a:gd name="connsiteY6" fmla="*/ 786498 h 786498"/>
              <a:gd name="connsiteX7" fmla="*/ 0 w 1209997"/>
              <a:gd name="connsiteY7" fmla="*/ 655412 h 786498"/>
              <a:gd name="connsiteX8" fmla="*/ 0 w 1209997"/>
              <a:gd name="connsiteY8" fmla="*/ 131086 h 78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997" h="786498">
                <a:moveTo>
                  <a:pt x="0" y="131086"/>
                </a:moveTo>
                <a:cubicBezTo>
                  <a:pt x="0" y="58689"/>
                  <a:pt x="58689" y="0"/>
                  <a:pt x="131086" y="0"/>
                </a:cubicBezTo>
                <a:lnTo>
                  <a:pt x="1078911" y="0"/>
                </a:lnTo>
                <a:cubicBezTo>
                  <a:pt x="1151308" y="0"/>
                  <a:pt x="1209997" y="58689"/>
                  <a:pt x="1209997" y="131086"/>
                </a:cubicBezTo>
                <a:lnTo>
                  <a:pt x="1209997" y="655412"/>
                </a:lnTo>
                <a:cubicBezTo>
                  <a:pt x="1209997" y="727809"/>
                  <a:pt x="1151308" y="786498"/>
                  <a:pt x="1078911" y="786498"/>
                </a:cubicBezTo>
                <a:lnTo>
                  <a:pt x="131086" y="786498"/>
                </a:lnTo>
                <a:cubicBezTo>
                  <a:pt x="58689" y="786498"/>
                  <a:pt x="0" y="727809"/>
                  <a:pt x="0" y="655412"/>
                </a:cubicBezTo>
                <a:lnTo>
                  <a:pt x="0" y="131086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99354" tIns="99354" rIns="99354" bIns="9935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kern="1200" dirty="0" smtClean="0"/>
              <a:t>Game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dirty="0" smtClean="0"/>
              <a:t>Runtime</a:t>
            </a:r>
            <a:endParaRPr lang="en-GB" sz="1600" kern="1200" dirty="0"/>
          </a:p>
        </p:txBody>
      </p:sp>
      <p:sp>
        <p:nvSpPr>
          <p:cNvPr id="17" name="AutoShape 2" descr="frosted.png [Added by UWC, the Universal Wiki Converter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 descr="http://frostbite.ea.com/download/attachments/1442251/froste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2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Asset Packaging Model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Bundles</a:t>
            </a:r>
          </a:p>
          <a:p>
            <a:pPr lvl="1"/>
            <a:r>
              <a:rPr lang="sv-SE" dirty="0" smtClean="0">
                <a:latin typeface="+mn-lt"/>
              </a:rPr>
              <a:t>Linear stream of assets (usually)</a:t>
            </a:r>
          </a:p>
          <a:p>
            <a:pPr lvl="1"/>
            <a:r>
              <a:rPr lang="sv-SE" dirty="0" smtClean="0">
                <a:latin typeface="+mn-lt"/>
              </a:rPr>
              <a:t>Levels, sublevels (streaming)</a:t>
            </a:r>
          </a:p>
          <a:p>
            <a:r>
              <a:rPr lang="sv-SE" dirty="0" smtClean="0">
                <a:latin typeface="+mn-lt"/>
              </a:rPr>
              <a:t>Chunks</a:t>
            </a:r>
          </a:p>
          <a:p>
            <a:pPr lvl="1"/>
            <a:r>
              <a:rPr lang="sv-SE" dirty="0" smtClean="0">
                <a:latin typeface="+mn-lt"/>
              </a:rPr>
              <a:t>Free streaming data blobs</a:t>
            </a:r>
          </a:p>
          <a:p>
            <a:pPr lvl="1"/>
            <a:r>
              <a:rPr lang="sv-SE" dirty="0" smtClean="0">
                <a:latin typeface="+mn-lt"/>
              </a:rPr>
              <a:t>Texture mips, movies, meshes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sv-SE" dirty="0" smtClean="0">
              <a:solidFill>
                <a:prstClr val="white"/>
              </a:solidFill>
              <a:latin typeface="Source Sans Pro Light"/>
            </a:endParaRPr>
          </a:p>
          <a:p>
            <a:pPr lvl="1"/>
            <a:endParaRPr lang="sv-SE" dirty="0" smtClean="0">
              <a:solidFill>
                <a:prstClr val="white"/>
              </a:solidFill>
              <a:latin typeface="Source Sans Pro Light"/>
            </a:endParaRP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Chunks are </a:t>
            </a:r>
            <a:r>
              <a:rPr lang="sv-SE" i="1" dirty="0" smtClean="0">
                <a:solidFill>
                  <a:prstClr val="white"/>
                </a:solidFill>
                <a:latin typeface="Source Sans Pro Light"/>
              </a:rPr>
              <a:t>random access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 (pull)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Bundles are </a:t>
            </a:r>
            <a:r>
              <a:rPr lang="sv-SE" i="1" dirty="0" smtClean="0">
                <a:solidFill>
                  <a:prstClr val="white"/>
                </a:solidFill>
                <a:latin typeface="Source Sans Pro Light"/>
              </a:rPr>
              <a:t>linear read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 only (push)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Superbundles are container files, storing bundles and chunks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Data inside is visible once superbundle is </a:t>
            </a:r>
            <a:r>
              <a:rPr lang="sv-SE" i="1" dirty="0" smtClean="0">
                <a:solidFill>
                  <a:prstClr val="white"/>
                </a:solidFill>
                <a:latin typeface="Source Sans Pro Light"/>
              </a:rPr>
              <a:t>mounted</a:t>
            </a:r>
            <a:endParaRPr lang="en-GB" i="1" dirty="0"/>
          </a:p>
        </p:txBody>
      </p:sp>
      <p:sp>
        <p:nvSpPr>
          <p:cNvPr id="4" name="Rectangle 3"/>
          <p:cNvSpPr/>
          <p:nvPr/>
        </p:nvSpPr>
        <p:spPr>
          <a:xfrm>
            <a:off x="1259632" y="915566"/>
            <a:ext cx="669674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.SB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35696" y="915566"/>
            <a:ext cx="1368292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Bundle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03988" y="915566"/>
            <a:ext cx="1224136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Bundle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28124" y="915566"/>
            <a:ext cx="576064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Bundle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04188" y="915566"/>
            <a:ext cx="432048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Bundle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436236" y="915566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796276" y="915566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156316" y="915566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516356" y="915566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876256" y="915566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236296" y="915566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596336" y="915566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259632" y="1851670"/>
            <a:ext cx="669674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.SB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43623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79627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15631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51635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687625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723629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759633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507619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2188123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2548163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291581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471601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327585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363109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399593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435597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1835696" y="1851670"/>
            <a:ext cx="36004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Chunk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3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Packaging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003232" cy="339447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+mn-lt"/>
              </a:rPr>
              <a:t>During development, layout is stored in Avalanche Storage Service</a:t>
            </a:r>
          </a:p>
          <a:p>
            <a:pPr lvl="1"/>
            <a:r>
              <a:rPr lang="sv-SE" dirty="0" smtClean="0">
                <a:latin typeface="+mn-lt"/>
              </a:rPr>
              <a:t>Stores full description of bundles and superbundles</a:t>
            </a:r>
          </a:p>
          <a:p>
            <a:pPr lvl="1"/>
            <a:r>
              <a:rPr lang="sv-SE" dirty="0" smtClean="0">
                <a:latin typeface="+mn-lt"/>
              </a:rPr>
              <a:t>Stored as packages with </a:t>
            </a:r>
            <a:r>
              <a:rPr lang="sv-SE" i="1" dirty="0" smtClean="0">
                <a:latin typeface="+mn-lt"/>
              </a:rPr>
              <a:t>chunk</a:t>
            </a:r>
            <a:r>
              <a:rPr lang="sv-SE" dirty="0" smtClean="0">
                <a:latin typeface="+mn-lt"/>
              </a:rPr>
              <a:t> references</a:t>
            </a:r>
          </a:p>
          <a:p>
            <a:pPr lvl="1"/>
            <a:r>
              <a:rPr lang="sv-SE" dirty="0" smtClean="0">
                <a:latin typeface="+mn-lt"/>
              </a:rPr>
              <a:t>Bundles are assembled on-the-fly when requested by game / tools (via HTTP)</a:t>
            </a:r>
          </a:p>
          <a:p>
            <a:pPr lvl="1"/>
            <a:r>
              <a:rPr lang="sv-SE" dirty="0" smtClean="0">
                <a:latin typeface="+mn-lt"/>
              </a:rPr>
              <a:t>Game does not know the difference between network and disk builds (single path)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Complete packaging logic is executed every build pass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Including iterative builds!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So must be very fast</a:t>
            </a:r>
          </a:p>
        </p:txBody>
      </p:sp>
    </p:spTree>
    <p:extLst>
      <p:ext uri="{BB962C8B-B14F-4D97-AF65-F5344CB8AC3E}">
        <p14:creationId xmlns:p14="http://schemas.microsoft.com/office/powerpoint/2010/main" val="39708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075240" cy="339447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+mn-lt"/>
              </a:rPr>
              <a:t>Core Frostbite component</a:t>
            </a:r>
          </a:p>
          <a:p>
            <a:r>
              <a:rPr lang="sv-SE" dirty="0">
                <a:solidFill>
                  <a:prstClr val="white"/>
                </a:solidFill>
                <a:latin typeface="Source Sans Pro Light"/>
              </a:rPr>
              <a:t>Every developer runs an instance 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locally</a:t>
            </a: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Windows Service</a:t>
            </a:r>
          </a:p>
          <a:p>
            <a:pPr lvl="1"/>
            <a:r>
              <a:rPr lang="sv-SE" dirty="0" smtClean="0">
                <a:latin typeface="+mn-lt"/>
              </a:rPr>
              <a:t>RESTful HTTP interface</a:t>
            </a:r>
          </a:p>
          <a:p>
            <a:pPr lvl="1"/>
            <a:r>
              <a:rPr lang="sv-SE" dirty="0">
                <a:solidFill>
                  <a:prstClr val="white"/>
                </a:solidFill>
                <a:latin typeface="Source Sans Pro Light"/>
              </a:rPr>
              <a:t>Via HTTP (server implemented using </a:t>
            </a:r>
            <a:r>
              <a:rPr lang="sv-SE" b="1" dirty="0">
                <a:solidFill>
                  <a:prstClr val="white"/>
                </a:solidFill>
                <a:latin typeface="Source Sans Pro Light"/>
              </a:rPr>
              <a:t>http.sys</a:t>
            </a:r>
            <a:r>
              <a:rPr lang="sv-SE" dirty="0">
                <a:solidFill>
                  <a:prstClr val="white"/>
                </a:solidFill>
                <a:latin typeface="Source Sans Pro Light"/>
              </a:rPr>
              <a:t> API)</a:t>
            </a:r>
          </a:p>
          <a:p>
            <a:pPr lvl="2"/>
            <a:r>
              <a:rPr lang="sv-SE" b="1" dirty="0">
                <a:solidFill>
                  <a:prstClr val="white"/>
                </a:solidFill>
                <a:latin typeface="Source Sans Pro Light"/>
              </a:rPr>
              <a:t>http.sys</a:t>
            </a:r>
            <a:r>
              <a:rPr lang="sv-SE" dirty="0">
                <a:solidFill>
                  <a:prstClr val="white"/>
                </a:solidFill>
                <a:latin typeface="Source Sans Pro Light"/>
              </a:rPr>
              <a:t> can serve data directly (in kernel mode) from system page cache (zero copy)</a:t>
            </a:r>
          </a:p>
          <a:p>
            <a:pPr lvl="2"/>
            <a:r>
              <a:rPr lang="sv-SE" dirty="0">
                <a:solidFill>
                  <a:prstClr val="white"/>
                </a:solidFill>
                <a:latin typeface="Source Sans Pro Light"/>
              </a:rPr>
              <a:t>Very 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scalable</a:t>
            </a:r>
            <a:endParaRPr lang="sv-SE" dirty="0" smtClean="0">
              <a:latin typeface="+mn-lt"/>
            </a:endParaRPr>
          </a:p>
          <a:p>
            <a:pPr lvl="1"/>
            <a:r>
              <a:rPr lang="sv-SE" dirty="0" smtClean="0">
                <a:latin typeface="+mn-lt"/>
              </a:rPr>
              <a:t>... with significant optimizations for local access</a:t>
            </a:r>
          </a:p>
        </p:txBody>
      </p:sp>
      <p:pic>
        <p:nvPicPr>
          <p:cNvPr id="1028" name="Picture 4" descr="http://www.jimsimcoe.com/wp-content/uploads/2010/10/swiss_army_kn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7534"/>
            <a:ext cx="2528965" cy="21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Avalanche Storage Service</a:t>
            </a: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7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Avalanche Storage Service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+mn-lt"/>
              </a:rPr>
              <a:t>Target (i.e built) data storage</a:t>
            </a:r>
          </a:p>
          <a:p>
            <a:r>
              <a:rPr lang="sv-SE" dirty="0" smtClean="0">
                <a:latin typeface="+mn-lt"/>
              </a:rPr>
              <a:t>Chunk store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Build </a:t>
            </a:r>
            <a:r>
              <a:rPr lang="sv-SE" dirty="0">
                <a:solidFill>
                  <a:prstClr val="white"/>
                </a:solidFill>
                <a:latin typeface="Source Sans Pro Light"/>
              </a:rPr>
              <a:t>results and build 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dependency tracking </a:t>
            </a:r>
            <a:r>
              <a:rPr lang="sv-SE" dirty="0">
                <a:solidFill>
                  <a:prstClr val="white"/>
                </a:solidFill>
                <a:latin typeface="Source Sans Pro Light"/>
              </a:rPr>
              <a:t>information</a:t>
            </a: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Layout information (defines packaging)</a:t>
            </a:r>
          </a:p>
          <a:p>
            <a:r>
              <a:rPr lang="sv-SE" dirty="0" smtClean="0">
                <a:latin typeface="+mn-lt"/>
              </a:rPr>
              <a:t>Network cache / build cache</a:t>
            </a:r>
          </a:p>
          <a:p>
            <a:r>
              <a:rPr lang="sv-SE" dirty="0" smtClean="0">
                <a:latin typeface="+mn-lt"/>
              </a:rPr>
              <a:t>Peer-to-peer build distribution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1900" dirty="0">
                <a:solidFill>
                  <a:prstClr val="white"/>
                </a:solidFill>
                <a:latin typeface="Source Sans Pro Light"/>
              </a:rPr>
              <a:t>Message bus</a:t>
            </a:r>
          </a:p>
          <a:p>
            <a:r>
              <a:rPr lang="sv-SE" sz="1900" dirty="0">
                <a:solidFill>
                  <a:prstClr val="white"/>
                </a:solidFill>
                <a:latin typeface="Source Sans Pro Light"/>
              </a:rPr>
              <a:t>Tracing/diagnostics infrastructure</a:t>
            </a:r>
          </a:p>
          <a:p>
            <a:r>
              <a:rPr lang="sv-SE" sz="1900" dirty="0">
                <a:solidFill>
                  <a:prstClr val="white"/>
                </a:solidFill>
                <a:latin typeface="Source Sans Pro Light"/>
              </a:rPr>
              <a:t>Production metrics </a:t>
            </a:r>
            <a:r>
              <a:rPr lang="sv-SE" sz="1900" dirty="0" smtClean="0">
                <a:solidFill>
                  <a:prstClr val="white"/>
                </a:solidFill>
                <a:latin typeface="Source Sans Pro Light"/>
              </a:rPr>
              <a:t>infrastructure</a:t>
            </a:r>
          </a:p>
          <a:p>
            <a:r>
              <a:rPr lang="sv-SE" dirty="0">
                <a:solidFill>
                  <a:prstClr val="white"/>
                </a:solidFill>
                <a:latin typeface="Source Sans Pro Light"/>
              </a:rPr>
              <a:t>... and more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sv-SE" dirty="0" smtClean="0">
              <a:solidFill>
                <a:prstClr val="white"/>
              </a:solidFill>
              <a:latin typeface="Source Sans Pro Light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sv-SE" dirty="0" smtClean="0">
              <a:solidFill>
                <a:prstClr val="white"/>
              </a:solidFill>
              <a:latin typeface="Source Sans Pro Light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800898" y="1131590"/>
            <a:ext cx="1217699" cy="366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“Branch” 1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075240" cy="3394472"/>
          </a:xfrm>
        </p:spPr>
        <p:txBody>
          <a:bodyPr>
            <a:normAutofit lnSpcReduction="10000"/>
          </a:bodyPr>
          <a:lstStyle/>
          <a:p>
            <a:pPr lvl="1"/>
            <a:r>
              <a:rPr lang="sv-SE" dirty="0" smtClean="0">
                <a:latin typeface="+mn-lt"/>
              </a:rPr>
              <a:t>Content Addressable Storage</a:t>
            </a:r>
          </a:p>
          <a:p>
            <a:pPr lvl="2"/>
            <a:r>
              <a:rPr lang="sv-SE" dirty="0" smtClean="0">
                <a:latin typeface="+mn-lt"/>
              </a:rPr>
              <a:t>Key-value storage (immutable)</a:t>
            </a:r>
          </a:p>
          <a:p>
            <a:pPr lvl="2"/>
            <a:r>
              <a:rPr lang="sv-SE" b="1" dirty="0" smtClean="0">
                <a:latin typeface="+mn-lt"/>
              </a:rPr>
              <a:t>key</a:t>
            </a:r>
            <a:r>
              <a:rPr lang="sv-SE" dirty="0" smtClean="0">
                <a:latin typeface="+mn-lt"/>
              </a:rPr>
              <a:t> = SHA1(</a:t>
            </a:r>
            <a:r>
              <a:rPr lang="sv-SE" b="1" dirty="0" smtClean="0">
                <a:latin typeface="+mn-lt"/>
              </a:rPr>
              <a:t>value</a:t>
            </a:r>
            <a:r>
              <a:rPr lang="sv-SE" dirty="0" smtClean="0">
                <a:latin typeface="+mn-lt"/>
              </a:rPr>
              <a:t>)</a:t>
            </a:r>
          </a:p>
          <a:p>
            <a:pPr lvl="2"/>
            <a:r>
              <a:rPr lang="sv-SE" dirty="0" smtClean="0">
                <a:latin typeface="+mn-lt"/>
              </a:rPr>
              <a:t>Basic deduplication</a:t>
            </a:r>
          </a:p>
          <a:p>
            <a:pPr lvl="2"/>
            <a:r>
              <a:rPr lang="sv-SE" dirty="0" smtClean="0">
                <a:latin typeface="+mn-lt"/>
              </a:rPr>
              <a:t>See: Venti, Git</a:t>
            </a:r>
          </a:p>
          <a:p>
            <a:pPr lvl="1"/>
            <a:r>
              <a:rPr lang="sv-SE" dirty="0" smtClean="0">
                <a:latin typeface="+mn-lt"/>
              </a:rPr>
              <a:t>Other services rely on this heavily</a:t>
            </a:r>
          </a:p>
          <a:p>
            <a:pPr lvl="2"/>
            <a:r>
              <a:rPr lang="sv-SE" dirty="0" smtClean="0">
                <a:latin typeface="+mn-lt"/>
              </a:rPr>
              <a:t>Build Store</a:t>
            </a:r>
          </a:p>
          <a:p>
            <a:pPr lvl="2"/>
            <a:r>
              <a:rPr lang="sv-SE" dirty="0" smtClean="0">
                <a:latin typeface="+mn-lt"/>
              </a:rPr>
              <a:t>Build Cache</a:t>
            </a:r>
          </a:p>
          <a:p>
            <a:pPr lvl="2"/>
            <a:r>
              <a:rPr lang="sv-SE" dirty="0" smtClean="0">
                <a:latin typeface="+mn-lt"/>
              </a:rPr>
              <a:t>Asset Database (Celsius)</a:t>
            </a:r>
          </a:p>
          <a:p>
            <a:pPr lvl="1"/>
            <a:r>
              <a:rPr lang="sv-SE" dirty="0" smtClean="0">
                <a:latin typeface="+mn-lt"/>
              </a:rPr>
              <a:t>Base primitive: ”Package”</a:t>
            </a:r>
          </a:p>
          <a:p>
            <a:pPr lvl="2"/>
            <a:r>
              <a:rPr lang="sv-SE" dirty="0" smtClean="0">
                <a:latin typeface="+mn-lt"/>
              </a:rPr>
              <a:t>JSON/BSON-like binary document format</a:t>
            </a:r>
          </a:p>
          <a:p>
            <a:pPr lvl="2"/>
            <a:r>
              <a:rPr lang="sv-SE" dirty="0" smtClean="0">
                <a:latin typeface="+mn-lt"/>
              </a:rPr>
              <a:t>Usually with attachments (stored as chunk references)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Avalanche Storage Service – Chunk Store</a:t>
            </a:r>
            <a:endParaRPr lang="sv-SE" dirty="0">
              <a:latin typeface="+mj-lt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788024" y="1497838"/>
            <a:ext cx="2304256" cy="2192467"/>
            <a:chOff x="4788024" y="1497838"/>
            <a:chExt cx="2304256" cy="2192467"/>
          </a:xfrm>
        </p:grpSpPr>
        <p:sp>
          <p:nvSpPr>
            <p:cNvPr id="4" name="Rectangle 3"/>
            <p:cNvSpPr/>
            <p:nvPr/>
          </p:nvSpPr>
          <p:spPr>
            <a:xfrm>
              <a:off x="4788024" y="1598795"/>
              <a:ext cx="1224136" cy="6029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Asset1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88024" y="2335058"/>
              <a:ext cx="1224136" cy="6029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$.Asset1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94461" y="3087365"/>
              <a:ext cx="1224136" cy="6029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Asset1’</a:t>
              </a:r>
              <a:endParaRPr lang="en-GB" dirty="0"/>
            </a:p>
          </p:txBody>
        </p:sp>
        <p:cxnSp>
          <p:nvCxnSpPr>
            <p:cNvPr id="35" name="Straight Arrow Connector 34"/>
            <p:cNvCxnSpPr>
              <a:stCxn id="4" idx="3"/>
              <a:endCxn id="7" idx="1"/>
            </p:cNvCxnSpPr>
            <p:nvPr/>
          </p:nvCxnSpPr>
          <p:spPr>
            <a:xfrm flipV="1">
              <a:off x="6012160" y="1497838"/>
              <a:ext cx="1080120" cy="4024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0" idx="1"/>
            </p:cNvCxnSpPr>
            <p:nvPr/>
          </p:nvCxnSpPr>
          <p:spPr>
            <a:xfrm>
              <a:off x="6012160" y="1699051"/>
              <a:ext cx="1080120" cy="2308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0" idx="1"/>
            </p:cNvCxnSpPr>
            <p:nvPr/>
          </p:nvCxnSpPr>
          <p:spPr>
            <a:xfrm flipV="1">
              <a:off x="6012160" y="1929886"/>
              <a:ext cx="108012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10" idx="1"/>
            </p:cNvCxnSpPr>
            <p:nvPr/>
          </p:nvCxnSpPr>
          <p:spPr>
            <a:xfrm flipV="1">
              <a:off x="6018597" y="1929886"/>
              <a:ext cx="1073683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8" idx="3"/>
              <a:endCxn id="20" idx="1"/>
            </p:cNvCxnSpPr>
            <p:nvPr/>
          </p:nvCxnSpPr>
          <p:spPr>
            <a:xfrm flipV="1">
              <a:off x="6018597" y="2787774"/>
              <a:ext cx="1073683" cy="6010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20" idx="1"/>
            </p:cNvCxnSpPr>
            <p:nvPr/>
          </p:nvCxnSpPr>
          <p:spPr>
            <a:xfrm>
              <a:off x="6018597" y="2630320"/>
              <a:ext cx="1073683" cy="1574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644008" y="1468052"/>
            <a:ext cx="2448272" cy="2091510"/>
            <a:chOff x="4644008" y="1492556"/>
            <a:chExt cx="2448272" cy="2091510"/>
          </a:xfrm>
        </p:grpSpPr>
        <p:sp>
          <p:nvSpPr>
            <p:cNvPr id="50" name="Rectangle 49"/>
            <p:cNvSpPr/>
            <p:nvPr/>
          </p:nvSpPr>
          <p:spPr>
            <a:xfrm>
              <a:off x="4644008" y="1492556"/>
              <a:ext cx="1224136" cy="602940"/>
            </a:xfrm>
            <a:prstGeom prst="rect">
              <a:avLst/>
            </a:prstGeom>
            <a:effectLst>
              <a:outerShdw blurRad="50800" dist="38100" dir="2700000" sx="105000" sy="105000" algn="tl" rotWithShape="0">
                <a:prstClr val="black">
                  <a:alpha val="67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Asset1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44008" y="2228819"/>
              <a:ext cx="1224136" cy="602940"/>
            </a:xfrm>
            <a:prstGeom prst="rect">
              <a:avLst/>
            </a:prstGeom>
            <a:effectLst>
              <a:outerShdw blurRad="50800" dist="38100" dir="2700000" sx="105000" sy="105000" algn="tl" rotWithShape="0">
                <a:prstClr val="black">
                  <a:alpha val="67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$.Asset1</a:t>
              </a:r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50445" y="2981126"/>
              <a:ext cx="1224136" cy="602940"/>
            </a:xfrm>
            <a:prstGeom prst="rect">
              <a:avLst/>
            </a:prstGeom>
            <a:effectLst>
              <a:outerShdw blurRad="50800" dist="38100" dir="2700000" sx="105000" sy="105000" algn="tl" rotWithShape="0">
                <a:prstClr val="black">
                  <a:alpha val="67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Asset1’</a:t>
              </a:r>
              <a:endParaRPr lang="en-GB" dirty="0"/>
            </a:p>
          </p:txBody>
        </p:sp>
        <p:cxnSp>
          <p:nvCxnSpPr>
            <p:cNvPr id="53" name="Straight Arrow Connector 52"/>
            <p:cNvCxnSpPr>
              <a:endCxn id="9" idx="1"/>
            </p:cNvCxnSpPr>
            <p:nvPr/>
          </p:nvCxnSpPr>
          <p:spPr>
            <a:xfrm>
              <a:off x="5874581" y="1699051"/>
              <a:ext cx="1217699" cy="8681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7" idx="1"/>
            </p:cNvCxnSpPr>
            <p:nvPr/>
          </p:nvCxnSpPr>
          <p:spPr>
            <a:xfrm flipV="1">
              <a:off x="5874581" y="1497838"/>
              <a:ext cx="1217699" cy="31967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9" idx="1"/>
            </p:cNvCxnSpPr>
            <p:nvPr/>
          </p:nvCxnSpPr>
          <p:spPr>
            <a:xfrm flipV="1">
              <a:off x="5874581" y="1785870"/>
              <a:ext cx="1217699" cy="68323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endCxn id="20" idx="1"/>
            </p:cNvCxnSpPr>
            <p:nvPr/>
          </p:nvCxnSpPr>
          <p:spPr>
            <a:xfrm>
              <a:off x="5874581" y="2587574"/>
              <a:ext cx="1217699" cy="2002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20" idx="1"/>
            </p:cNvCxnSpPr>
            <p:nvPr/>
          </p:nvCxnSpPr>
          <p:spPr>
            <a:xfrm flipV="1">
              <a:off x="5874581" y="2787774"/>
              <a:ext cx="1217699" cy="47596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10" idx="1"/>
            </p:cNvCxnSpPr>
            <p:nvPr/>
          </p:nvCxnSpPr>
          <p:spPr>
            <a:xfrm flipV="1">
              <a:off x="5874581" y="1929886"/>
              <a:ext cx="1217699" cy="115841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092280" y="987574"/>
            <a:ext cx="1080120" cy="3312368"/>
            <a:chOff x="7092280" y="987574"/>
            <a:chExt cx="1080120" cy="3312368"/>
          </a:xfrm>
        </p:grpSpPr>
        <p:sp>
          <p:nvSpPr>
            <p:cNvPr id="5" name="Rectangle 4"/>
            <p:cNvSpPr/>
            <p:nvPr/>
          </p:nvSpPr>
          <p:spPr>
            <a:xfrm>
              <a:off x="7092280" y="1281814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92280" y="1425830"/>
              <a:ext cx="1080120" cy="1440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92280" y="1569846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92280" y="1713862"/>
              <a:ext cx="1080120" cy="1440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92280" y="1857878"/>
              <a:ext cx="1080120" cy="1440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2280" y="2001894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92280" y="2145910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92280" y="2289926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92280" y="2427734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92280" y="2571750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92280" y="2715766"/>
              <a:ext cx="1080120" cy="1440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92280" y="2859782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92280" y="3003798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92280" y="3147814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92280" y="3291830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92280" y="3435846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92280" y="3579862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92280" y="3723878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92280" y="3867894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92280" y="4011910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92280" y="4155926"/>
              <a:ext cx="1080120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092280" y="987574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Chunks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50444" y="987574"/>
            <a:ext cx="1217699" cy="366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“Branch” 2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Asset Pipeline Goals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 smtClean="0">
                <a:latin typeface="+mn-lt"/>
              </a:rPr>
              <a:t>Time spent waiting for build = waste</a:t>
            </a:r>
          </a:p>
          <a:p>
            <a:pPr lvl="1"/>
            <a:r>
              <a:rPr lang="sv-SE" dirty="0" smtClean="0">
                <a:latin typeface="+mn-lt"/>
              </a:rPr>
              <a:t>Optimize bootstrap time (initial build)</a:t>
            </a:r>
          </a:p>
          <a:p>
            <a:pPr lvl="2"/>
            <a:r>
              <a:rPr lang="sv-SE" dirty="0" smtClean="0">
                <a:latin typeface="+mn-lt"/>
              </a:rPr>
              <a:t>Build throughput</a:t>
            </a:r>
          </a:p>
          <a:p>
            <a:pPr lvl="1"/>
            <a:r>
              <a:rPr lang="sv-SE" dirty="0" smtClean="0">
                <a:latin typeface="+mn-lt"/>
              </a:rPr>
              <a:t>Optimize feedback time (iterative builds)</a:t>
            </a:r>
          </a:p>
          <a:p>
            <a:pPr lvl="1"/>
            <a:r>
              <a:rPr lang="sv-SE" dirty="0" smtClean="0">
                <a:latin typeface="+mn-lt"/>
              </a:rPr>
              <a:t>Large games require extremely scalable solutions</a:t>
            </a:r>
          </a:p>
          <a:p>
            <a:pPr lvl="1"/>
            <a:r>
              <a:rPr lang="sv-SE" b="1" dirty="0" smtClean="0">
                <a:latin typeface="+mn-lt"/>
              </a:rPr>
              <a:t>Challenging!</a:t>
            </a:r>
          </a:p>
          <a:p>
            <a:pPr lvl="2"/>
            <a:r>
              <a:rPr lang="en-GB" dirty="0" smtClean="0">
                <a:latin typeface="+mn-lt"/>
              </a:rPr>
              <a:t>And a bit of a thankless task… if people notice your work, it’s probably because you broke something, or it’s too slow! </a:t>
            </a:r>
            <a:r>
              <a:rPr lang="en-GB" dirty="0" smtClean="0">
                <a:latin typeface="+mn-lt"/>
                <a:sym typeface="Wingdings" pitchFamily="2" charset="2"/>
              </a:rPr>
              <a:t></a:t>
            </a:r>
            <a:endParaRPr lang="sv-SE" dirty="0" smtClean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20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Back of the envelope… bootstrap time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>
                <a:latin typeface="+mn-lt"/>
              </a:rPr>
              <a:t>Building entire game from scratch</a:t>
            </a:r>
          </a:p>
          <a:p>
            <a:pPr lvl="1"/>
            <a:r>
              <a:rPr lang="sv-SE" dirty="0" smtClean="0">
                <a:latin typeface="+mn-lt"/>
              </a:rPr>
              <a:t>Input: ~80 GB source data</a:t>
            </a:r>
          </a:p>
          <a:p>
            <a:pPr lvl="1"/>
            <a:r>
              <a:rPr lang="sv-SE" dirty="0" smtClean="0">
                <a:latin typeface="+mn-lt"/>
              </a:rPr>
              <a:t>Output: ~18 GB target data</a:t>
            </a:r>
          </a:p>
          <a:p>
            <a:pPr lvl="1"/>
            <a:r>
              <a:rPr lang="sv-SE" dirty="0" smtClean="0">
                <a:latin typeface="+mn-lt"/>
              </a:rPr>
              <a:t>Total: 100GB</a:t>
            </a:r>
          </a:p>
          <a:p>
            <a:endParaRPr lang="sv-SE" dirty="0">
              <a:latin typeface="+mn-lt"/>
            </a:endParaRPr>
          </a:p>
          <a:p>
            <a:r>
              <a:rPr lang="sv-SE" dirty="0" smtClean="0">
                <a:latin typeface="+mn-lt"/>
              </a:rPr>
              <a:t>If we would read and write all data at full speed</a:t>
            </a:r>
          </a:p>
          <a:p>
            <a:pPr lvl="1"/>
            <a:r>
              <a:rPr lang="sv-SE" dirty="0" smtClean="0">
                <a:latin typeface="+mn-lt"/>
              </a:rPr>
              <a:t>Let’s say ~50MB/sec throughput</a:t>
            </a:r>
          </a:p>
          <a:p>
            <a:pPr lvl="1"/>
            <a:r>
              <a:rPr lang="sv-SE" dirty="0" smtClean="0">
                <a:latin typeface="+mn-lt"/>
              </a:rPr>
              <a:t>100*1024/50 = 2048 sec = 34 minutes</a:t>
            </a:r>
          </a:p>
          <a:p>
            <a:pPr lvl="1"/>
            <a:r>
              <a:rPr lang="sv-SE" dirty="0" smtClean="0">
                <a:latin typeface="+mn-lt"/>
              </a:rPr>
              <a:t>... and that’s without any CPU work at all</a:t>
            </a:r>
          </a:p>
          <a:p>
            <a:pPr lvl="1"/>
            <a:r>
              <a:rPr lang="sv-SE" dirty="0" smtClean="0">
                <a:latin typeface="+mn-lt"/>
              </a:rPr>
              <a:t>... and with no additional I/O for temporary assets</a:t>
            </a:r>
          </a:p>
          <a:p>
            <a:pPr lvl="2"/>
            <a:endParaRPr lang="sv-SE" dirty="0" smtClean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92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System Performance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+mn-lt"/>
              </a:rPr>
              <a:t>CPU Performance</a:t>
            </a:r>
          </a:p>
          <a:p>
            <a:pPr lvl="1"/>
            <a:r>
              <a:rPr lang="sv-SE" dirty="0" smtClean="0">
                <a:latin typeface="+mn-lt"/>
              </a:rPr>
              <a:t>Well understood</a:t>
            </a:r>
          </a:p>
          <a:p>
            <a:pPr lvl="1"/>
            <a:r>
              <a:rPr lang="sv-SE" dirty="0" smtClean="0">
                <a:latin typeface="+mn-lt"/>
              </a:rPr>
              <a:t>Reasonable tools for analysis (Vtune, Very Sleepy, GlowCode, VS)</a:t>
            </a:r>
          </a:p>
          <a:p>
            <a:pPr lvl="1"/>
            <a:r>
              <a:rPr lang="sv-SE" dirty="0" smtClean="0">
                <a:latin typeface="+mn-lt"/>
              </a:rPr>
              <a:t>Strings, strings, strings ....</a:t>
            </a:r>
          </a:p>
          <a:p>
            <a:r>
              <a:rPr lang="sv-SE" dirty="0" smtClean="0">
                <a:latin typeface="+mn-lt"/>
              </a:rPr>
              <a:t>Storage</a:t>
            </a:r>
          </a:p>
          <a:p>
            <a:pPr lvl="1"/>
            <a:r>
              <a:rPr lang="sv-SE" dirty="0" smtClean="0">
                <a:latin typeface="+mn-lt"/>
              </a:rPr>
              <a:t>Not quite as well understood among game developers</a:t>
            </a:r>
          </a:p>
          <a:p>
            <a:pPr lvl="1"/>
            <a:r>
              <a:rPr lang="sv-SE" dirty="0" smtClean="0">
                <a:latin typeface="+mn-lt"/>
              </a:rPr>
              <a:t>Often overlooked, often the bottleneck!</a:t>
            </a:r>
          </a:p>
          <a:p>
            <a:pPr lvl="1"/>
            <a:r>
              <a:rPr lang="sv-SE" dirty="0" smtClean="0">
                <a:latin typeface="+mn-lt"/>
              </a:rPr>
              <a:t>Limited analysis tool knowledge</a:t>
            </a:r>
          </a:p>
          <a:p>
            <a:pPr lvl="2"/>
            <a:r>
              <a:rPr lang="sv-SE" dirty="0" smtClean="0">
                <a:latin typeface="+mn-lt"/>
              </a:rPr>
              <a:t>ETW/Xperf (Windows Performance Toolkit)</a:t>
            </a:r>
          </a:p>
          <a:p>
            <a:pPr lvl="2"/>
            <a:r>
              <a:rPr lang="sv-SE" dirty="0" smtClean="0">
                <a:latin typeface="+mn-lt"/>
              </a:rPr>
              <a:t>Resource Monitor, Performance Counters, code instrumentation</a:t>
            </a:r>
          </a:p>
          <a:p>
            <a:pPr marL="457200" lvl="1" indent="0">
              <a:buNone/>
            </a:pPr>
            <a:endParaRPr lang="sv-SE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7614"/>
            <a:ext cx="1074728" cy="125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Storage Hierarchy</a:t>
            </a:r>
            <a:endParaRPr lang="sv-SE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913580"/>
              </p:ext>
            </p:extLst>
          </p:nvPr>
        </p:nvGraphicFramePr>
        <p:xfrm>
          <a:off x="457200" y="1200150"/>
          <a:ext cx="807524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7"/>
                <a:gridCol w="2691747"/>
                <a:gridCol w="269174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Typical Latency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Typical Throughput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Registers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1nsec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Cache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10nsec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100G/sec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DRAM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500nsec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1G/sec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Network</a:t>
                      </a:r>
                      <a:r>
                        <a:rPr lang="en-GB" baseline="0" dirty="0" smtClean="0"/>
                        <a:t> Cache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50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µsec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SSD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&lt; 200 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µsec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&gt;200M/sec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HDD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20ms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&gt;50M/sec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7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Frostbite Engine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Started 2004 as common DICE engine initiative</a:t>
            </a:r>
          </a:p>
          <a:p>
            <a:r>
              <a:rPr lang="sv-SE" dirty="0" smtClean="0"/>
              <a:t>Now in general use within EA Games label</a:t>
            </a:r>
          </a:p>
          <a:p>
            <a:r>
              <a:rPr lang="sv-SE" dirty="0" smtClean="0"/>
              <a:t>~15 titles in development</a:t>
            </a:r>
          </a:p>
          <a:p>
            <a:r>
              <a:rPr lang="sv-SE" dirty="0" smtClean="0"/>
              <a:t>Diverse genres!</a:t>
            </a:r>
          </a:p>
        </p:txBody>
      </p:sp>
    </p:spTree>
    <p:extLst>
      <p:ext uri="{BB962C8B-B14F-4D97-AF65-F5344CB8AC3E}">
        <p14:creationId xmlns:p14="http://schemas.microsoft.com/office/powerpoint/2010/main" val="34440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Storage </a:t>
            </a:r>
            <a:r>
              <a:rPr lang="en-GB" i="1" dirty="0" smtClean="0">
                <a:latin typeface="+mj-lt"/>
              </a:rPr>
              <a:t>Hierarchy</a:t>
            </a:r>
            <a:endParaRPr lang="sv-SE" i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>
                <a:latin typeface="+mn-lt"/>
              </a:rPr>
              <a:t>It’s a CACHE HIERARCHY</a:t>
            </a:r>
          </a:p>
          <a:p>
            <a:pPr lvl="1"/>
            <a:r>
              <a:rPr lang="sv-SE" dirty="0" smtClean="0">
                <a:latin typeface="+mn-lt"/>
              </a:rPr>
              <a:t>Larger caches help performance</a:t>
            </a:r>
          </a:p>
          <a:p>
            <a:pPr lvl="1"/>
            <a:r>
              <a:rPr lang="sv-SE" dirty="0" smtClean="0">
                <a:latin typeface="+mn-lt"/>
              </a:rPr>
              <a:t>Free system RAM is used as cache</a:t>
            </a:r>
          </a:p>
          <a:p>
            <a:r>
              <a:rPr lang="sv-SE" dirty="0" smtClean="0">
                <a:latin typeface="+mn-lt"/>
              </a:rPr>
              <a:t>DON’T FORGET TO PUT A LOT OF MEMORY INTO WORKSTATIONS</a:t>
            </a:r>
          </a:p>
          <a:p>
            <a:pPr lvl="1"/>
            <a:r>
              <a:rPr lang="sv-SE" dirty="0" smtClean="0">
                <a:latin typeface="+mn-lt"/>
              </a:rPr>
              <a:t>It will reduce the impact of I/O</a:t>
            </a:r>
          </a:p>
          <a:p>
            <a:pPr lvl="1"/>
            <a:r>
              <a:rPr lang="sv-SE" dirty="0" smtClean="0">
                <a:latin typeface="+mn-lt"/>
              </a:rPr>
              <a:t>Working set fits in free RAM -&gt; GOOD!</a:t>
            </a:r>
          </a:p>
          <a:p>
            <a:r>
              <a:rPr lang="sv-SE" dirty="0" smtClean="0">
                <a:latin typeface="+mn-lt"/>
              </a:rPr>
              <a:t>If the working set does not fit in system cache, performance falls off a cliff</a:t>
            </a:r>
          </a:p>
          <a:p>
            <a:pPr lvl="1"/>
            <a:r>
              <a:rPr lang="sv-SE" dirty="0" smtClean="0">
                <a:latin typeface="+mn-lt"/>
              </a:rPr>
              <a:t>Just like CPU work when you don’t stay in L1/L2/L3 cache</a:t>
            </a:r>
          </a:p>
          <a:p>
            <a:r>
              <a:rPr lang="sv-SE" dirty="0" smtClean="0">
                <a:latin typeface="+mn-lt"/>
              </a:rPr>
              <a:t>We recommend our teams to get 32GB RAM workstations when purchasing</a:t>
            </a:r>
          </a:p>
          <a:p>
            <a:pPr lvl="1"/>
            <a:r>
              <a:rPr lang="sv-SE" b="1" i="1" dirty="0" smtClean="0">
                <a:latin typeface="+mn-lt"/>
              </a:rPr>
              <a:t>They don’t!</a:t>
            </a:r>
          </a:p>
        </p:txBody>
      </p:sp>
    </p:spTree>
    <p:extLst>
      <p:ext uri="{BB962C8B-B14F-4D97-AF65-F5344CB8AC3E}">
        <p14:creationId xmlns:p14="http://schemas.microsoft.com/office/powerpoint/2010/main" val="394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+mj-lt"/>
              </a:rPr>
              <a:t>Storage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+mn-lt"/>
              </a:rPr>
              <a:t>The fastest I/O request is the one you don’t!</a:t>
            </a:r>
          </a:p>
          <a:p>
            <a:endParaRPr lang="sv-SE" dirty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  <a:p>
            <a:r>
              <a:rPr lang="sv-SE" dirty="0" smtClean="0">
                <a:latin typeface="+mn-lt"/>
              </a:rPr>
              <a:t>Mission:</a:t>
            </a:r>
          </a:p>
          <a:p>
            <a:pPr lvl="1"/>
            <a:r>
              <a:rPr lang="sv-SE" dirty="0" smtClean="0">
                <a:latin typeface="+mn-lt"/>
              </a:rPr>
              <a:t>Reduce seeks</a:t>
            </a:r>
          </a:p>
          <a:p>
            <a:pPr lvl="1"/>
            <a:r>
              <a:rPr lang="sv-SE" dirty="0" smtClean="0">
                <a:latin typeface="+mn-lt"/>
              </a:rPr>
              <a:t>Reduce blocking on I/O</a:t>
            </a:r>
          </a:p>
        </p:txBody>
      </p:sp>
    </p:spTree>
    <p:extLst>
      <p:ext uri="{BB962C8B-B14F-4D97-AF65-F5344CB8AC3E}">
        <p14:creationId xmlns:p14="http://schemas.microsoft.com/office/powerpoint/2010/main" val="32071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Build Output - Avalanche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>
                <a:latin typeface="+mn-lt"/>
              </a:rPr>
              <a:t>We don’t use traditional file system storage for storing build function outputs</a:t>
            </a:r>
          </a:p>
          <a:p>
            <a:r>
              <a:rPr lang="sv-SE" dirty="0" smtClean="0">
                <a:latin typeface="+mn-lt"/>
              </a:rPr>
              <a:t>We use packages and Log Structured Storage</a:t>
            </a:r>
          </a:p>
          <a:p>
            <a:endParaRPr lang="sv-SE" dirty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  <a:p>
            <a:r>
              <a:rPr lang="sv-SE" dirty="0" smtClean="0">
                <a:latin typeface="+mn-lt"/>
              </a:rPr>
              <a:t>Benefits:</a:t>
            </a:r>
          </a:p>
          <a:p>
            <a:pPr lvl="1"/>
            <a:r>
              <a:rPr lang="sv-SE" dirty="0" smtClean="0">
                <a:latin typeface="+mn-lt"/>
              </a:rPr>
              <a:t>Single ’oplog’ file stores all build state (also used for dependency tracking)</a:t>
            </a:r>
          </a:p>
          <a:p>
            <a:pPr lvl="1"/>
            <a:r>
              <a:rPr lang="sv-SE" dirty="0" smtClean="0">
                <a:latin typeface="+mn-lt"/>
              </a:rPr>
              <a:t>Mostly sequential I/O (attachments are stored in separate CAS pool)</a:t>
            </a:r>
          </a:p>
          <a:p>
            <a:pPr lvl="1"/>
            <a:r>
              <a:rPr lang="sv-SE" dirty="0" smtClean="0">
                <a:latin typeface="+mn-lt"/>
              </a:rPr>
              <a:t>No fragmentation</a:t>
            </a:r>
          </a:p>
          <a:p>
            <a:pPr lvl="1"/>
            <a:r>
              <a:rPr lang="sv-SE" dirty="0" smtClean="0">
                <a:latin typeface="+mn-lt"/>
              </a:rPr>
              <a:t>No file open/close overhead</a:t>
            </a:r>
          </a:p>
          <a:p>
            <a:pPr lvl="1"/>
            <a:r>
              <a:rPr lang="sv-SE" dirty="0" smtClean="0">
                <a:latin typeface="+mn-lt"/>
              </a:rPr>
              <a:t>Cheap ’branching’</a:t>
            </a:r>
          </a:p>
          <a:p>
            <a:pPr lvl="1"/>
            <a:r>
              <a:rPr lang="sv-SE" dirty="0" smtClean="0">
                <a:latin typeface="+mn-lt"/>
              </a:rPr>
              <a:t>Simple copying of build state from one machine to another – pick up where they left off</a:t>
            </a:r>
          </a:p>
          <a:p>
            <a:pPr lvl="2"/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923678"/>
            <a:ext cx="136815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Asset1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55776" y="1923678"/>
            <a:ext cx="136815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Asset2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23928" y="1923678"/>
            <a:ext cx="136815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Asset3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292080" y="1923678"/>
            <a:ext cx="136815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Asset4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660232" y="1923678"/>
            <a:ext cx="136815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8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Network Cache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+mn-lt"/>
              </a:rPr>
              <a:t>Network is often faster than local storage</a:t>
            </a:r>
          </a:p>
          <a:p>
            <a:pPr lvl="1"/>
            <a:r>
              <a:rPr lang="sv-SE" b="1" i="1" dirty="0" smtClean="0">
                <a:latin typeface="+mn-lt"/>
              </a:rPr>
              <a:t>Assuming data is in server RAM</a:t>
            </a:r>
          </a:p>
          <a:p>
            <a:pPr lvl="1"/>
            <a:r>
              <a:rPr lang="sv-SE" dirty="0" smtClean="0">
                <a:latin typeface="+mn-lt"/>
              </a:rPr>
              <a:t>Remember the storage hierarchy!</a:t>
            </a:r>
          </a:p>
          <a:p>
            <a:pPr lvl="1"/>
            <a:r>
              <a:rPr lang="sv-SE" dirty="0" smtClean="0">
                <a:latin typeface="+mn-lt"/>
              </a:rPr>
              <a:t>So ensure cache server has plenty of RAM</a:t>
            </a:r>
          </a:p>
          <a:p>
            <a:pPr lvl="1"/>
            <a:r>
              <a:rPr lang="sv-SE" dirty="0" smtClean="0">
                <a:latin typeface="+mn-lt"/>
              </a:rPr>
              <a:t>Ideally the entire working set should fit in memory</a:t>
            </a:r>
          </a:p>
          <a:p>
            <a:pPr lvl="1"/>
            <a:r>
              <a:rPr lang="sv-SE" dirty="0" smtClean="0">
                <a:latin typeface="+mn-lt"/>
              </a:rPr>
              <a:t>DICE server currently has 32GB RAM</a:t>
            </a:r>
          </a:p>
          <a:p>
            <a:pPr lvl="2"/>
            <a:r>
              <a:rPr lang="sv-SE" dirty="0" smtClean="0">
                <a:latin typeface="+mn-lt"/>
              </a:rPr>
              <a:t>Should probably be upgraded</a:t>
            </a:r>
          </a:p>
          <a:p>
            <a:r>
              <a:rPr lang="sv-SE" dirty="0" smtClean="0">
                <a:latin typeface="+mn-lt"/>
              </a:rPr>
              <a:t>All nodes run an instance, and queries always go through the local instance</a:t>
            </a:r>
          </a:p>
          <a:p>
            <a:pPr lvl="1"/>
            <a:r>
              <a:rPr lang="sv-SE" dirty="0" smtClean="0">
                <a:latin typeface="+mn-lt"/>
              </a:rPr>
              <a:t>Hierarchical</a:t>
            </a:r>
          </a:p>
          <a:p>
            <a:pPr lvl="1"/>
            <a:r>
              <a:rPr lang="sv-SE" dirty="0" smtClean="0">
                <a:latin typeface="+mn-lt"/>
              </a:rPr>
              <a:t>Flexible topology (also: WAN replication for remote sites)</a:t>
            </a:r>
          </a:p>
        </p:txBody>
      </p:sp>
    </p:spTree>
    <p:extLst>
      <p:ext uri="{BB962C8B-B14F-4D97-AF65-F5344CB8AC3E}">
        <p14:creationId xmlns:p14="http://schemas.microsoft.com/office/powerpoint/2010/main" val="9960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Network Cache – Basic Cache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Uses </a:t>
            </a:r>
            <a:r>
              <a:rPr lang="sv-SE" dirty="0">
                <a:solidFill>
                  <a:prstClr val="white"/>
                </a:solidFill>
                <a:latin typeface="Source Sans Pro Light"/>
              </a:rPr>
              <a:t>key-value store over 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HTTP</a:t>
            </a:r>
          </a:p>
          <a:p>
            <a:r>
              <a:rPr lang="sv-SE" dirty="0">
                <a:solidFill>
                  <a:prstClr val="white"/>
                </a:solidFill>
                <a:latin typeface="Source Sans Pro Light"/>
              </a:rPr>
              <a:t>Values are opaque 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blobs</a:t>
            </a: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Implemented in </a:t>
            </a:r>
            <a:r>
              <a:rPr lang="sv-SE" i="1" dirty="0" smtClean="0">
                <a:latin typeface="+mn-lt"/>
              </a:rPr>
              <a:t>Avalanche Storage Service</a:t>
            </a:r>
          </a:p>
          <a:p>
            <a:pPr lvl="1"/>
            <a:r>
              <a:rPr lang="sv-SE" i="1" dirty="0" smtClean="0">
                <a:latin typeface="+mn-lt"/>
              </a:rPr>
              <a:t>Using HTTP.SYS API – very efficient and scalable</a:t>
            </a:r>
          </a:p>
          <a:p>
            <a:pPr lvl="1"/>
            <a:r>
              <a:rPr lang="sv-SE" i="1" dirty="0" smtClean="0">
                <a:latin typeface="+mn-lt"/>
              </a:rPr>
              <a:t>Leverages system cache for maximum throughput – no dedicated buffering</a:t>
            </a: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Data stored in Chunk Store</a:t>
            </a:r>
          </a:p>
          <a:p>
            <a:pPr lvl="1"/>
            <a:r>
              <a:rPr lang="sv-SE" dirty="0">
                <a:latin typeface="+mn-lt"/>
              </a:rPr>
              <a:t>Content Addressed Storage (CAS</a:t>
            </a:r>
            <a:r>
              <a:rPr lang="sv-SE" dirty="0" smtClean="0">
                <a:latin typeface="+mn-lt"/>
              </a:rPr>
              <a:t>), SHA1 key</a:t>
            </a:r>
          </a:p>
          <a:p>
            <a:pPr lvl="1"/>
            <a:r>
              <a:rPr lang="sv-SE" dirty="0" smtClean="0">
                <a:latin typeface="+mn-lt"/>
              </a:rPr>
              <a:t>Same content – same key =&gt; basic deduplication (”single instance storage”)</a:t>
            </a:r>
          </a:p>
          <a:p>
            <a:pPr lvl="1"/>
            <a:r>
              <a:rPr lang="sv-SE" dirty="0" smtClean="0">
                <a:latin typeface="+mn-lt"/>
              </a:rPr>
              <a:t>As used by Git, Venti, etc</a:t>
            </a:r>
          </a:p>
          <a:p>
            <a:r>
              <a:rPr lang="sv-SE" dirty="0" smtClean="0">
                <a:latin typeface="+mn-lt"/>
              </a:rPr>
              <a:t>Metadata in Google LevelDB</a:t>
            </a:r>
          </a:p>
          <a:p>
            <a:r>
              <a:rPr lang="sv-SE" dirty="0" smtClean="0">
                <a:latin typeface="+mn-lt"/>
              </a:rPr>
              <a:t>Used for misc ad hoc caching (shaders, expensive computations)</a:t>
            </a:r>
          </a:p>
          <a:p>
            <a:pPr marL="914400" lvl="2" indent="0">
              <a:buNone/>
            </a:pP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75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Network Cache – Package Cache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Structured values (”package”)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Essentially, JSON documents (but in custom BSON-like binary format)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Each package may have BLOB attachments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Used for data build caching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Same basic format used to persist ’normal’ build results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Same data can be referenced from build results and cache package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Zero copy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Async fetch of bulk data not required for making build progress</a:t>
            </a:r>
          </a:p>
          <a:p>
            <a:pPr marL="914400" lvl="2" indent="0">
              <a:buNone/>
            </a:pPr>
            <a:endParaRPr lang="sv-SE" dirty="0" smtClean="0">
              <a:solidFill>
                <a:prstClr val="white"/>
              </a:solidFill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072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Build Caching Implementation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>
                <a:latin typeface="+mn-lt"/>
              </a:rPr>
              <a:t>Keys generated from build inputs</a:t>
            </a:r>
          </a:p>
          <a:p>
            <a:pPr lvl="1"/>
            <a:r>
              <a:rPr lang="sv-SE" dirty="0" smtClean="0">
                <a:latin typeface="+mn-lt"/>
              </a:rPr>
              <a:t>Input file contents (SHA1)</a:t>
            </a:r>
          </a:p>
          <a:p>
            <a:pPr lvl="1"/>
            <a:r>
              <a:rPr lang="sv-SE" dirty="0" smtClean="0">
                <a:latin typeface="+mn-lt"/>
              </a:rPr>
              <a:t>Other state (build settings, etc)</a:t>
            </a:r>
          </a:p>
          <a:p>
            <a:pPr lvl="1"/>
            <a:r>
              <a:rPr lang="sv-SE" dirty="0" smtClean="0">
                <a:latin typeface="+mn-lt"/>
              </a:rPr>
              <a:t>Build function version (’manual’ hash)</a:t>
            </a:r>
          </a:p>
          <a:p>
            <a:r>
              <a:rPr lang="sv-SE" dirty="0" smtClean="0">
                <a:latin typeface="+mn-lt"/>
              </a:rPr>
              <a:t>Cacheable build functions split into two phases</a:t>
            </a:r>
          </a:p>
          <a:p>
            <a:pPr lvl="1"/>
            <a:r>
              <a:rPr lang="sv-SE" dirty="0" smtClean="0">
                <a:latin typeface="+mn-lt"/>
              </a:rPr>
              <a:t>First phase registers all the inputs</a:t>
            </a:r>
          </a:p>
          <a:p>
            <a:pPr lvl="1"/>
            <a:r>
              <a:rPr lang="sv-SE" dirty="0" smtClean="0">
                <a:latin typeface="+mn-lt"/>
              </a:rPr>
              <a:t>Second phase does the work</a:t>
            </a:r>
          </a:p>
          <a:p>
            <a:r>
              <a:rPr lang="sv-SE" dirty="0" smtClean="0">
                <a:latin typeface="+mn-lt"/>
              </a:rPr>
              <a:t>Build scheduler</a:t>
            </a:r>
          </a:p>
          <a:p>
            <a:pPr lvl="1"/>
            <a:r>
              <a:rPr lang="sv-SE" dirty="0" smtClean="0">
                <a:latin typeface="+mn-lt"/>
              </a:rPr>
              <a:t>Executes first phase</a:t>
            </a:r>
          </a:p>
          <a:p>
            <a:pPr lvl="1"/>
            <a:r>
              <a:rPr lang="sv-SE" dirty="0" smtClean="0">
                <a:latin typeface="+mn-lt"/>
              </a:rPr>
              <a:t>Queries cache</a:t>
            </a:r>
          </a:p>
          <a:p>
            <a:pPr lvl="1"/>
            <a:r>
              <a:rPr lang="sv-SE" dirty="0" smtClean="0">
                <a:latin typeface="+mn-lt"/>
              </a:rPr>
              <a:t>Use results if available – otherwise run second phase</a:t>
            </a: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  <a:p>
            <a:pPr lvl="2"/>
            <a:endParaRPr lang="sv-SE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746971"/>
              </p:ext>
            </p:extLst>
          </p:nvPr>
        </p:nvGraphicFramePr>
        <p:xfrm>
          <a:off x="5220072" y="1275606"/>
          <a:ext cx="2471936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6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Build Model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+mn-lt"/>
              </a:rPr>
              <a:t>Apply function to map source data to target</a:t>
            </a:r>
          </a:p>
          <a:p>
            <a:pPr lvl="1"/>
            <a:r>
              <a:rPr lang="sv-SE" dirty="0" smtClean="0">
                <a:latin typeface="+mn-lt"/>
              </a:rPr>
              <a:t>asset</a:t>
            </a:r>
            <a:r>
              <a:rPr lang="sv-SE" baseline="-25000" dirty="0" smtClean="0">
                <a:latin typeface="+mn-lt"/>
              </a:rPr>
              <a:t>target</a:t>
            </a:r>
            <a:r>
              <a:rPr lang="sv-SE" dirty="0" smtClean="0">
                <a:latin typeface="+mn-lt"/>
              </a:rPr>
              <a:t> = </a:t>
            </a:r>
            <a:r>
              <a:rPr lang="sv-SE" b="1" dirty="0" smtClean="0">
                <a:latin typeface="+mn-lt"/>
              </a:rPr>
              <a:t>f(</a:t>
            </a:r>
            <a:r>
              <a:rPr lang="sv-SE" dirty="0" smtClean="0">
                <a:latin typeface="+mn-lt"/>
              </a:rPr>
              <a:t>asset</a:t>
            </a:r>
            <a:r>
              <a:rPr lang="sv-SE" sz="1600" baseline="-25000" dirty="0" smtClean="0">
                <a:latin typeface="+mn-lt"/>
              </a:rPr>
              <a:t>source</a:t>
            </a:r>
            <a:r>
              <a:rPr lang="sv-SE" sz="2000" dirty="0" smtClean="0">
                <a:solidFill>
                  <a:prstClr val="white"/>
                </a:solidFill>
                <a:latin typeface="Source Sans Pro Light"/>
              </a:rPr>
              <a:t>, ...</a:t>
            </a:r>
            <a:r>
              <a:rPr lang="sv-SE" b="1" dirty="0" smtClean="0">
                <a:latin typeface="+mn-lt"/>
              </a:rPr>
              <a:t>)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Goal: purely functional, no side effects!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Easy parallelism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Lazy Evaluation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Not quite there yet.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Requires some adjustment and initially more mental energy than the unfortunately very common basic ”blobby” and very stateful build structure.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1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Benchmark – BF3 (PC)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>
                <a:latin typeface="+mn-lt"/>
              </a:rPr>
              <a:t>Produces ~18GB build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Time includes </a:t>
            </a:r>
            <a:r>
              <a:rPr lang="sv-SE" dirty="0">
                <a:solidFill>
                  <a:prstClr val="white"/>
                </a:solidFill>
                <a:latin typeface="Source Sans Pro Light"/>
              </a:rPr>
              <a:t>”indexing” – i.e determining relationships between assets, metadata extraction, SHA1 hash for all files, pre-parsing XML files etc (@ 45s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)</a:t>
            </a: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Best case build time - </a:t>
            </a:r>
            <a:r>
              <a:rPr lang="sv-SE" b="1" dirty="0" smtClean="0">
                <a:latin typeface="+mn-lt"/>
              </a:rPr>
              <a:t>15m30s (SSD, 2x Xeon 2687w, 32GB RAM)</a:t>
            </a:r>
          </a:p>
          <a:p>
            <a:pPr lvl="1"/>
            <a:r>
              <a:rPr lang="sv-SE" dirty="0">
                <a:solidFill>
                  <a:prstClr val="white"/>
                </a:solidFill>
                <a:latin typeface="Source Sans Pro Light"/>
              </a:rPr>
              <a:t>~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1GB/min</a:t>
            </a:r>
            <a:endParaRPr lang="sv-SE" dirty="0">
              <a:solidFill>
                <a:prstClr val="white"/>
              </a:solidFill>
              <a:latin typeface="Source Sans Pro Light"/>
            </a:endParaRPr>
          </a:p>
          <a:p>
            <a:pPr lvl="1"/>
            <a:r>
              <a:rPr lang="sv-SE" sz="2000" dirty="0" smtClean="0">
                <a:solidFill>
                  <a:prstClr val="white"/>
                </a:solidFill>
                <a:latin typeface="Source Sans Pro Light"/>
              </a:rPr>
              <a:t>Cached data already available locally</a:t>
            </a:r>
            <a:endParaRPr lang="sv-SE" dirty="0" smtClean="0">
              <a:latin typeface="+mn-lt"/>
            </a:endParaRPr>
          </a:p>
          <a:p>
            <a:pPr lvl="1"/>
            <a:r>
              <a:rPr lang="sv-SE" dirty="0" smtClean="0">
                <a:latin typeface="+mn-lt"/>
              </a:rPr>
              <a:t>CPU limited, not very parallel (avg 3 LP busy per target platform)</a:t>
            </a:r>
          </a:p>
          <a:p>
            <a:r>
              <a:rPr lang="sv-SE" dirty="0" smtClean="0">
                <a:latin typeface="+mn-lt"/>
              </a:rPr>
              <a:t>Clean system build time – </a:t>
            </a:r>
            <a:r>
              <a:rPr lang="sv-SE" b="1" dirty="0" smtClean="0">
                <a:latin typeface="+mn-lt"/>
              </a:rPr>
              <a:t>25 min</a:t>
            </a:r>
          </a:p>
          <a:p>
            <a:pPr lvl="1"/>
            <a:r>
              <a:rPr lang="sv-SE" dirty="0" smtClean="0">
                <a:latin typeface="+mn-lt"/>
              </a:rPr>
              <a:t>Pulls down all data from network</a:t>
            </a:r>
          </a:p>
          <a:p>
            <a:pPr lvl="1"/>
            <a:r>
              <a:rPr lang="sv-SE" dirty="0" smtClean="0">
                <a:latin typeface="+mn-lt"/>
              </a:rPr>
              <a:t>~500MB/min</a:t>
            </a:r>
          </a:p>
          <a:p>
            <a:r>
              <a:rPr lang="sv-SE" dirty="0" smtClean="0">
                <a:latin typeface="+mn-lt"/>
              </a:rPr>
              <a:t>Room for improvement! (more async work, more parallelism)</a:t>
            </a:r>
          </a:p>
          <a:p>
            <a:endParaRPr lang="sv-S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2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Asset Database (Celsius)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prstClr val="white"/>
                </a:solidFill>
                <a:latin typeface="Source Sans Pro Light"/>
              </a:rPr>
              <a:t>Data managed in Avalanche Storage 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Service</a:t>
            </a: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Similar implementation to build store</a:t>
            </a:r>
          </a:p>
          <a:p>
            <a:r>
              <a:rPr lang="sv-SE" dirty="0" smtClean="0">
                <a:latin typeface="+mn-lt"/>
              </a:rPr>
              <a:t>I.e Log Structured</a:t>
            </a:r>
          </a:p>
          <a:p>
            <a:r>
              <a:rPr lang="sv-SE" dirty="0" smtClean="0">
                <a:latin typeface="+mn-lt"/>
              </a:rPr>
              <a:t>Produced by a mapping process ”importing” data into the database</a:t>
            </a:r>
          </a:p>
          <a:p>
            <a:pPr lvl="1"/>
            <a:r>
              <a:rPr lang="sv-SE" dirty="0" smtClean="0">
                <a:latin typeface="+mn-lt"/>
              </a:rPr>
              <a:t>Very much like the regular data build process!</a:t>
            </a:r>
          </a:p>
          <a:p>
            <a:pPr lvl="1"/>
            <a:r>
              <a:rPr lang="sv-SE" dirty="0" smtClean="0">
                <a:latin typeface="+mn-lt"/>
              </a:rPr>
              <a:t>Data may be imported from native format files</a:t>
            </a:r>
          </a:p>
          <a:p>
            <a:pPr lvl="1"/>
            <a:r>
              <a:rPr lang="sv-SE" dirty="0" smtClean="0">
                <a:latin typeface="+mn-lt"/>
              </a:rPr>
              <a:t>... or other data sources (SQL, Excel, whatever)</a:t>
            </a:r>
          </a:p>
          <a:p>
            <a:r>
              <a:rPr lang="sv-SE" dirty="0" smtClean="0">
                <a:latin typeface="+mn-lt"/>
              </a:rPr>
              <a:t>Saving involves ”exporting” database assets back to files</a:t>
            </a:r>
          </a:p>
          <a:p>
            <a:pPr lvl="1"/>
            <a:r>
              <a:rPr lang="en-GB" dirty="0" err="1" smtClean="0">
                <a:latin typeface="+mn-lt"/>
              </a:rPr>
              <a:t>I.e</a:t>
            </a:r>
            <a:r>
              <a:rPr lang="en-GB" dirty="0" smtClean="0">
                <a:latin typeface="+mn-lt"/>
              </a:rPr>
              <a:t> a reverse mapping</a:t>
            </a:r>
            <a:endParaRPr lang="sv-S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02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Frostbite Engine – FPS</a:t>
            </a:r>
            <a:endParaRPr lang="sv-SE" dirty="0">
              <a:latin typeface="+mj-lt"/>
            </a:endParaRPr>
          </a:p>
        </p:txBody>
      </p:sp>
      <p:pic>
        <p:nvPicPr>
          <p:cNvPr id="7" name="Picture 4" descr="http://img.gawkerassets.com/img/17vy7b5h1hbl4jpg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3598"/>
            <a:ext cx="6501815" cy="339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nteractive.org/images/games_developers/Danger_Close_DICE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9542"/>
            <a:ext cx="1398037" cy="13980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7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Celsius - Benefits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sv-SE" dirty="0">
                <a:solidFill>
                  <a:prstClr val="white"/>
                </a:solidFill>
                <a:latin typeface="Source Sans Pro Light"/>
              </a:rPr>
              <a:t>No need to save to disk </a:t>
            </a:r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(or check out) before build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Snapshot isolation for builds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Cheap branching for creating multiple sessions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I.e preview same level/object/shader side-by-side, different settings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Tightly integrated with build system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Fast sync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Seconds to get up and running</a:t>
            </a:r>
          </a:p>
          <a:p>
            <a:pPr lvl="1"/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Lazy fetch</a:t>
            </a:r>
          </a:p>
          <a:p>
            <a:r>
              <a:rPr lang="sv-SE" dirty="0" smtClean="0">
                <a:solidFill>
                  <a:prstClr val="white"/>
                </a:solidFill>
                <a:latin typeface="Source Sans Pro Light"/>
              </a:rPr>
              <a:t>... tons more</a:t>
            </a:r>
          </a:p>
          <a:p>
            <a:pPr lvl="1"/>
            <a:endParaRPr lang="sv-S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6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Q &amp; A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pPr marL="0" indent="0">
              <a:buNone/>
            </a:pPr>
            <a:endParaRPr lang="sv-SE" dirty="0">
              <a:latin typeface="+mn-lt"/>
            </a:endParaRPr>
          </a:p>
          <a:p>
            <a:pPr marL="0" indent="0">
              <a:buNone/>
            </a:pPr>
            <a:endParaRPr lang="sv-SE" dirty="0" smtClean="0">
              <a:latin typeface="+mn-lt"/>
            </a:endParaRPr>
          </a:p>
          <a:p>
            <a:pPr marL="0" indent="0">
              <a:buNone/>
            </a:pPr>
            <a:endParaRPr lang="sv-SE" dirty="0">
              <a:latin typeface="+mn-lt"/>
            </a:endParaRPr>
          </a:p>
          <a:p>
            <a:pPr marL="0" indent="0">
              <a:buNone/>
            </a:pPr>
            <a:endParaRPr lang="sv-SE" dirty="0" smtClean="0">
              <a:latin typeface="+mn-lt"/>
            </a:endParaRPr>
          </a:p>
          <a:p>
            <a:pPr marL="0" indent="0">
              <a:buNone/>
            </a:pPr>
            <a:r>
              <a:rPr lang="sv-SE" dirty="0" smtClean="0">
                <a:latin typeface="+mn-lt"/>
              </a:rPr>
              <a:t>Slides will be available shortly:</a:t>
            </a:r>
          </a:p>
          <a:p>
            <a:endParaRPr lang="sv-SE" dirty="0">
              <a:latin typeface="+mn-lt"/>
            </a:endParaRPr>
          </a:p>
          <a:p>
            <a:r>
              <a:rPr lang="sv-SE" dirty="0" smtClean="0">
                <a:latin typeface="+mn-lt"/>
                <a:hlinkClick r:id="rId2"/>
              </a:rPr>
              <a:t>http://www.bionicbeagle.com</a:t>
            </a:r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  <a:hlinkClick r:id="rId3"/>
              </a:rPr>
              <a:t>http://publications.dice.se</a:t>
            </a:r>
            <a:endParaRPr lang="sv-SE" dirty="0" smtClean="0">
              <a:latin typeface="+mn-lt"/>
            </a:endParaRP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Frostbite Engine – Racing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gamerzines.com/need-for-speed/wp-content/uploads/2011/11/nfs_the_run_-_porsche_911_carrera_s_-_side_profile_racing_shot_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0216"/>
            <a:ext cx="6839406" cy="34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eurogamer.net/2012/articles/1/5/2/8/4/1/8/13529876693.jpg/EG11/resize/300x-1/quality/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6797"/>
            <a:ext cx="1726838" cy="1726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iles.posterous.com/user_profile_pics/1113593/CORE_LOGO-_Converted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59" y="2197123"/>
            <a:ext cx="714375" cy="714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Frostbite Engine – RPG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1026" name="Picture 2" descr="http://blogs-images.forbes.com/erikkain/files/2012/10/da3_concept_3-e1351007610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21600"/>
            <a:ext cx="3816423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-eGWZbjiTWME/UG0UCzdCOrI/AAAAAAAAM7U/f-fHEtxP88g/s1600/9fba27a962d5efa9f5350cc5bf5106a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463738"/>
            <a:ext cx="4964141" cy="22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hegamefanatics.com/wp-content/uploads/2012/09/bioware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71550"/>
            <a:ext cx="2802682" cy="13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Frostbite Engine – Action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6148" name="Picture 4" descr="http://www.desktopas.com/files/2012/11/17/army-of-two-the-devils-cartel-2013-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60583"/>
            <a:ext cx="6768752" cy="36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en/thumb/6/69/Visceral_games_logo.jpg/256px-Visceral_game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5526"/>
            <a:ext cx="1256926" cy="17724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Frostbite Engine – RTS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5122" name="Picture 2" descr="http://4.bp.blogspot.com/-ue6AY6LMKrs/UNFigH_t2dI/AAAAAAAAAUs/TTe7epegTcE/s1600/cc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8" y="1131590"/>
            <a:ext cx="4936683" cy="37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egamefanatics.com/wp-content/uploads/2012/09/biowar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5526"/>
            <a:ext cx="2802682" cy="13140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Scale / Dimensions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 smtClean="0">
                <a:latin typeface="+mn-lt"/>
              </a:rPr>
              <a:t>Multi-site collaboration</a:t>
            </a:r>
          </a:p>
          <a:p>
            <a:pPr lvl="2"/>
            <a:r>
              <a:rPr lang="sv-SE" dirty="0" smtClean="0">
                <a:latin typeface="+mn-lt"/>
              </a:rPr>
              <a:t>Shanghai, Europe, North America</a:t>
            </a:r>
          </a:p>
          <a:p>
            <a:pPr lvl="1"/>
            <a:r>
              <a:rPr lang="sv-SE" dirty="0" smtClean="0">
                <a:latin typeface="+mn-lt"/>
              </a:rPr>
              <a:t>Large teams</a:t>
            </a:r>
          </a:p>
          <a:p>
            <a:pPr lvl="2"/>
            <a:r>
              <a:rPr lang="sv-SE" dirty="0" smtClean="0">
                <a:latin typeface="+mn-lt"/>
              </a:rPr>
              <a:t>400+ contributors in some cases</a:t>
            </a:r>
          </a:p>
          <a:p>
            <a:pPr lvl="1"/>
            <a:r>
              <a:rPr lang="sv-SE" dirty="0" smtClean="0">
                <a:latin typeface="+mn-lt"/>
              </a:rPr>
              <a:t>Multiple VCS branches</a:t>
            </a:r>
          </a:p>
          <a:p>
            <a:pPr lvl="1"/>
            <a:r>
              <a:rPr lang="sv-SE" dirty="0" smtClean="0">
                <a:latin typeface="+mn-lt"/>
              </a:rPr>
              <a:t>Many target platforms</a:t>
            </a:r>
          </a:p>
          <a:p>
            <a:pPr lvl="2"/>
            <a:r>
              <a:rPr lang="sv-SE" dirty="0" smtClean="0">
                <a:latin typeface="+mn-lt"/>
              </a:rPr>
              <a:t>PC, PS3, Xbox 360</a:t>
            </a:r>
          </a:p>
          <a:p>
            <a:pPr lvl="1"/>
            <a:r>
              <a:rPr lang="sv-SE" dirty="0" smtClean="0">
                <a:latin typeface="+mn-lt"/>
              </a:rPr>
              <a:t>Content rich games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4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Scale – Example (Battlefield 3)</a:t>
            </a:r>
            <a:endParaRPr lang="sv-S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+mn-lt"/>
              </a:rPr>
              <a:t>Ballpark size</a:t>
            </a:r>
          </a:p>
          <a:p>
            <a:pPr lvl="1"/>
            <a:r>
              <a:rPr lang="sv-SE" dirty="0" smtClean="0">
                <a:latin typeface="+mn-lt"/>
              </a:rPr>
              <a:t>500GB raw DCC assets</a:t>
            </a:r>
          </a:p>
          <a:p>
            <a:pPr lvl="1"/>
            <a:r>
              <a:rPr lang="sv-SE" dirty="0" smtClean="0">
                <a:latin typeface="+mn-lt"/>
              </a:rPr>
              <a:t>80GB native Frostbite assets (’source data’), 100k files</a:t>
            </a:r>
          </a:p>
          <a:p>
            <a:pPr lvl="1"/>
            <a:r>
              <a:rPr lang="sv-SE" dirty="0" smtClean="0">
                <a:latin typeface="+mn-lt"/>
              </a:rPr>
              <a:t>~18GB target data (PC)</a:t>
            </a:r>
          </a:p>
          <a:p>
            <a:pPr lvl="1"/>
            <a:r>
              <a:rPr lang="sv-SE" dirty="0" smtClean="0">
                <a:latin typeface="+mn-lt"/>
              </a:rPr>
              <a:t>100,000 individual build steps (PC)</a:t>
            </a:r>
          </a:p>
          <a:p>
            <a:r>
              <a:rPr lang="sv-SE" dirty="0" smtClean="0">
                <a:latin typeface="+mn-lt"/>
              </a:rPr>
              <a:t>Current games in development are larger</a:t>
            </a:r>
          </a:p>
          <a:p>
            <a:pPr lvl="1"/>
            <a:r>
              <a:rPr lang="sv-SE" dirty="0" smtClean="0">
                <a:latin typeface="+mn-lt"/>
              </a:rPr>
              <a:t>Hello Bioware! </a:t>
            </a:r>
            <a:r>
              <a:rPr lang="sv-SE" dirty="0" smtClean="0">
                <a:latin typeface="+mn-lt"/>
                <a:sym typeface="Wingdings" pitchFamily="2" charset="2"/>
              </a:rPr>
              <a:t></a:t>
            </a:r>
            <a:endParaRPr lang="sv-SE" dirty="0" smtClean="0">
              <a:latin typeface="+mn-lt"/>
            </a:endParaRP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37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rostbite_Template">
  <a:themeElements>
    <a:clrScheme name="Frostbi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ustom 1">
      <a:majorFont>
        <a:latin typeface="Source Sans Pro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</TotalTime>
  <Words>1554</Words>
  <Application>Microsoft Office PowerPoint</Application>
  <PresentationFormat>On-screen Show (16:9)</PresentationFormat>
  <Paragraphs>345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Source Sans Pro Light</vt:lpstr>
      <vt:lpstr>Wingdings</vt:lpstr>
      <vt:lpstr>Source Sans Pro</vt:lpstr>
      <vt:lpstr>Tahoma</vt:lpstr>
      <vt:lpstr>Frostbite_Template</vt:lpstr>
      <vt:lpstr>Scaling the Pipeline</vt:lpstr>
      <vt:lpstr>Frostbite Engine</vt:lpstr>
      <vt:lpstr>Frostbite Engine – FPS</vt:lpstr>
      <vt:lpstr>Frostbite Engine – Racing</vt:lpstr>
      <vt:lpstr>Frostbite Engine – RPG</vt:lpstr>
      <vt:lpstr>Frostbite Engine – Action</vt:lpstr>
      <vt:lpstr>Frostbite Engine – RTS</vt:lpstr>
      <vt:lpstr>Scale / Dimensions</vt:lpstr>
      <vt:lpstr>Scale – Example (Battlefield 3)</vt:lpstr>
      <vt:lpstr>Frostbite Architecture</vt:lpstr>
      <vt:lpstr>Asset Packaging Model</vt:lpstr>
      <vt:lpstr>Packaging</vt:lpstr>
      <vt:lpstr>Avalanche Storage Service</vt:lpstr>
      <vt:lpstr>Avalanche Storage Service</vt:lpstr>
      <vt:lpstr>Avalanche Storage Service – Chunk Store</vt:lpstr>
      <vt:lpstr>Asset Pipeline Goals</vt:lpstr>
      <vt:lpstr>Back of the envelope… bootstrap time</vt:lpstr>
      <vt:lpstr>System Performance</vt:lpstr>
      <vt:lpstr>Storage Hierarchy</vt:lpstr>
      <vt:lpstr>Storage Hierarchy</vt:lpstr>
      <vt:lpstr>Storage</vt:lpstr>
      <vt:lpstr>Build Output - Avalanche</vt:lpstr>
      <vt:lpstr>Network Cache</vt:lpstr>
      <vt:lpstr>Network Cache – Basic Cache</vt:lpstr>
      <vt:lpstr>Network Cache – Package Cache</vt:lpstr>
      <vt:lpstr>Build Caching Implementation</vt:lpstr>
      <vt:lpstr>Build Model</vt:lpstr>
      <vt:lpstr>Benchmark – BF3 (PC)</vt:lpstr>
      <vt:lpstr>Asset Database (Celsius)</vt:lpstr>
      <vt:lpstr>Celsius - Benefits</vt:lpstr>
      <vt:lpstr>Q &amp; A</vt:lpstr>
    </vt:vector>
  </TitlesOfParts>
  <Company>EA Digital Illusions CE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</dc:title>
  <dc:creator>Boberg, Stefan</dc:creator>
  <cp:lastModifiedBy>Boberg, Stefan</cp:lastModifiedBy>
  <cp:revision>70</cp:revision>
  <dcterms:created xsi:type="dcterms:W3CDTF">2013-02-15T09:01:26Z</dcterms:created>
  <dcterms:modified xsi:type="dcterms:W3CDTF">2013-02-22T12:09:43Z</dcterms:modified>
</cp:coreProperties>
</file>